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98" r:id="rId3"/>
    <p:sldId id="299" r:id="rId4"/>
    <p:sldId id="274" r:id="rId5"/>
    <p:sldId id="276" r:id="rId6"/>
    <p:sldId id="273" r:id="rId7"/>
    <p:sldId id="281" r:id="rId8"/>
    <p:sldId id="300" r:id="rId9"/>
    <p:sldId id="282" r:id="rId10"/>
    <p:sldId id="283" r:id="rId11"/>
    <p:sldId id="285" r:id="rId12"/>
    <p:sldId id="284" r:id="rId13"/>
    <p:sldId id="266" r:id="rId14"/>
    <p:sldId id="286" r:id="rId15"/>
    <p:sldId id="267" r:id="rId16"/>
    <p:sldId id="287" r:id="rId17"/>
    <p:sldId id="271" r:id="rId18"/>
    <p:sldId id="268" r:id="rId19"/>
    <p:sldId id="269" r:id="rId20"/>
    <p:sldId id="258" r:id="rId21"/>
    <p:sldId id="301" r:id="rId22"/>
    <p:sldId id="288" r:id="rId23"/>
    <p:sldId id="297" r:id="rId24"/>
    <p:sldId id="289" r:id="rId25"/>
    <p:sldId id="292" r:id="rId26"/>
    <p:sldId id="291" r:id="rId27"/>
    <p:sldId id="290" r:id="rId28"/>
    <p:sldId id="293" r:id="rId29"/>
    <p:sldId id="303" r:id="rId30"/>
    <p:sldId id="302" r:id="rId31"/>
    <p:sldId id="294" r:id="rId3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75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74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95BD69-C8AA-4952-B4D5-AA2F90EDF7C5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B5D205-542F-478F-B2D7-EEC4A234B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5286D7-61D5-4749-9D02-287189BD493C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uk-UA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33C52A-1C3D-4D44-9CED-0129D8C20875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uk-UA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2090-EA66-4626-9898-51DF5C848970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AA30-1604-4FF4-8507-F905B8832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204CD-7190-4468-B076-7F30453DD2C8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1FD8-12A7-4B97-9E17-9EEB08042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C404-64B2-41BD-AAF3-69E04F43E740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4374A-6D38-4497-8E00-E8D00BD8A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94C2-D870-49B3-80DA-07BA4BCF29C9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051BD-01BA-4D24-87F2-7C4730A6A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62F1-CC58-4285-8D65-8F7A8E890049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C3C1F-6E09-4BAA-A824-BB7B3DB54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6651-1CB8-495E-B687-BD14D241B596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73E9-3D43-445D-8B1B-08739BDAF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E6177-D08F-4BEE-881F-90C002A145B3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4528-0C03-4134-BCFC-5E7FCFA05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9C99-9F0F-4BCC-9483-CA774E28C8BD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911C-A177-4DF0-A17B-B601A169E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9251"/>
            <a:ext cx="10955867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09600" y="1981200"/>
            <a:ext cx="5376333" cy="41021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89134" y="1981200"/>
            <a:ext cx="5376333" cy="410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E6B8-3426-48BE-8890-E8C66C0F6F9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9251"/>
            <a:ext cx="10955867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76333" cy="1974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4108450"/>
            <a:ext cx="5376333" cy="1974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89134" y="1981200"/>
            <a:ext cx="5376333" cy="410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26EB-7BF4-4877-BFB1-0CCA589CA0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DBBC-6C8A-4595-9D66-82996EA4174E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0479-904D-4AB6-89E2-9D8F7078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3EA-77CC-43FD-B45B-96026075F2F4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0E987-A69E-4805-8EE9-5CDDB922E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A20F-B413-4CAD-9DB0-6103E236738F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9A56-643C-41C6-B7C8-FB77C579C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D2AF-533D-47B5-81E2-C75C550BCEA1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AFF9-41A0-4521-98CA-34007FB6F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D101-2AF1-485A-BD38-9A8D66CE757E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75BE-BC5C-4D6F-A8C7-06008AE1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221E-8436-4FE0-A3B3-AFFFCEA9B40C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215D-010A-4BB5-8CCF-450D5DEB5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3D4C-6224-4438-B270-3A4F39491C84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9FE6-C724-4584-8415-5D67A8880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1EBE-517F-4B03-AA83-1EED1DD73507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4D1EF-6089-42B6-911F-EE4C34954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F6025-8F47-42B5-87F0-44931F5D3650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dirty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AFA482-8F76-42D1-8197-4B36EC873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water_sanitation_health/diseases-risks/diseases/ascariasis/en/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2474913" y="2765425"/>
            <a:ext cx="8915400" cy="2263775"/>
          </a:xfrm>
        </p:spPr>
        <p:txBody>
          <a:bodyPr/>
          <a:lstStyle/>
          <a:p>
            <a:r>
              <a:rPr lang="ru-RU" b="1" smtClean="0"/>
              <a:t>Распространенность геогельминтозов в ДНР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367338"/>
            <a:ext cx="8915400" cy="5365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err="1" smtClean="0"/>
              <a:t>Д.мед.н</a:t>
            </a:r>
            <a:r>
              <a:rPr lang="ru-RU" sz="2400" b="1" dirty="0" smtClean="0"/>
              <a:t>., профессор     ТРУНОВА Ольга Арнольдовна</a:t>
            </a:r>
            <a:endParaRPr lang="ru-RU" sz="2400" b="1" dirty="0"/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88900"/>
            <a:ext cx="116697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5467350" y="4775200"/>
            <a:ext cx="6724650" cy="1262063"/>
          </a:xfrm>
        </p:spPr>
        <p:txBody>
          <a:bodyPr/>
          <a:lstStyle/>
          <a:p>
            <a:r>
              <a:rPr lang="ru-RU" sz="2800" smtClean="0"/>
              <a:t>Закупорка кишечника человека клубком аскарид</a:t>
            </a:r>
            <a:br>
              <a:rPr lang="ru-RU" sz="2800" smtClean="0"/>
            </a:br>
            <a:r>
              <a:rPr lang="ru-RU" sz="2400" smtClean="0"/>
              <a:t>Случай проф. К. Т. Овнатаняна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75288" y="0"/>
            <a:ext cx="6338887" cy="4716463"/>
          </a:xfrm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1187450"/>
            <a:ext cx="44926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793750"/>
          </a:xfrm>
        </p:spPr>
        <p:txBody>
          <a:bodyPr/>
          <a:lstStyle/>
          <a:p>
            <a:r>
              <a:rPr lang="ru-RU" sz="3200" smtClean="0"/>
              <a:t>Результаты УЗИ тонкого кишечника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Picture 4" descr="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28688"/>
            <a:ext cx="1114425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019300" y="5405438"/>
            <a:ext cx="9885363" cy="1281112"/>
          </a:xfrm>
        </p:spPr>
        <p:txBody>
          <a:bodyPr/>
          <a:lstStyle/>
          <a:p>
            <a:r>
              <a:rPr lang="ru-RU" sz="2800" smtClean="0"/>
              <a:t>Аскаридоз печени ребенка (случай К. И. Скрябина). </a:t>
            </a:r>
            <a:br>
              <a:rPr lang="ru-RU" sz="2800" smtClean="0"/>
            </a:br>
            <a:r>
              <a:rPr lang="ru-RU" sz="2400" smtClean="0"/>
              <a:t>По препарату Всесоюзного института гельминтологии им. К. И. Скрябина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-9525"/>
            <a:ext cx="7429500" cy="55165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693863"/>
            <a:ext cx="9517063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Восприимчивость к аскаридозу всеобщая.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 результате повторных заражений формируется относительный иммунитет.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Заражение в зоне умеренного климата возможно, главным образом, в летние и теплые весенние и осенние месяцы.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82800" y="334963"/>
            <a:ext cx="10109200" cy="460375"/>
          </a:xfrm>
        </p:spPr>
        <p:txBody>
          <a:bodyPr>
            <a:normAutofit/>
          </a:bodyPr>
          <a:lstStyle/>
          <a:p>
            <a:r>
              <a:rPr lang="ru-RU" sz="3200" b="1" smtClean="0">
                <a:latin typeface="Times New Roman" pitchFamily="18" charset="0"/>
                <a:cs typeface="Calibri" pitchFamily="34" charset="0"/>
              </a:rPr>
              <a:t>ЭПИДЕМИОЛОГИЯ АСКАРИДОЗА</a:t>
            </a:r>
            <a:endParaRPr lang="ru-RU" sz="3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1684338" y="287338"/>
            <a:ext cx="101742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ФАКТОРЫ ПЕРЕДАЧИ</a:t>
            </a:r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7538" y="1316038"/>
            <a:ext cx="10160000" cy="5003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Почва. Непосредственный контакт с ней может привести к заражению любыми геогельминтами.</a:t>
            </a: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Овощи, ягоды, фрукты, загрязненные яйцами гельминтов.</a:t>
            </a: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Вода, загрязненная яйцами и личинками геогельминтов, употребляемая в сыром виде для питья, мытья овощей, фруктов, посуды.</a:t>
            </a:r>
          </a:p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Blip>
                <a:blip r:embed="rId3"/>
              </a:buBlip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Любые пищевые продукты, загрязненные яйцами геогельминтов посредством рук, пыли, мух или других насекомых.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981200" y="219075"/>
            <a:ext cx="8229600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>
                <a:srgbClr val="E5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ТРИХОЦЕФАЛЕЗ</a:t>
            </a:r>
            <a:r>
              <a:rPr lang="ru-RU" altLang="ru-RU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GB" altLang="ru-RU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</a:t>
            </a:r>
            <a:r>
              <a:rPr lang="ru-RU" altLang="ru-RU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ТРИХУРОЗ</a:t>
            </a:r>
            <a:r>
              <a:rPr lang="en-GB" altLang="ru-RU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r>
              <a:rPr lang="ar-SA" altLang="ru-RU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Verdana" pitchFamily="34" charset="0"/>
                <a:cs typeface="Tahoma" pitchFamily="34" charset="0"/>
              </a:rPr>
              <a:t>‏</a:t>
            </a:r>
            <a:endParaRPr lang="en-GB" altLang="ru-RU" sz="36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943600" y="1246188"/>
            <a:ext cx="5849938" cy="515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0200" indent="-330200" algn="just"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Геогельминт (яйца должны пройти процесс созревания в почве).</a:t>
            </a:r>
          </a:p>
          <a:p>
            <a:pPr marL="330200" indent="-330200" algn="just"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Раздельнополый гельминт. Самка длиной до 5,5 см, самец — до 4,5 см</a:t>
            </a:r>
          </a:p>
          <a:p>
            <a:pPr marL="330200" indent="-330200" algn="just"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Передний конец тел власовид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</a:t>
            </a:r>
            <a:r>
              <a:rPr lang="en-GB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 истончен, задний - расширен.</a:t>
            </a:r>
          </a:p>
          <a:p>
            <a:pPr marL="330200" indent="-330200" algn="just"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 головном конце находится пищевод,  в заднем — половые органы.</a:t>
            </a:r>
          </a:p>
          <a:p>
            <a:pPr marL="330200" indent="-330200" algn="just"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Хвостовой конец самца закручен.</a:t>
            </a:r>
          </a:p>
          <a:p>
            <a:pPr marL="330200" indent="-330200" algn="just"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Самки откладывает 1-3 тысячи яиц в сутки</a:t>
            </a:r>
          </a:p>
          <a:p>
            <a:pPr marL="330200" indent="-330200" algn="just"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Власоглав паразитирует в кишечнике: в слепой кишке, червеобразном отростке, в начальном отделе толстой кишки.</a:t>
            </a:r>
          </a:p>
          <a:p>
            <a:pPr marL="330200" indent="-330200" algn="just"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altLang="ru-RU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Паразитируя в кишечнике, червь повреждает передним концом слизистую оболочку его стенки, иногда прошивая ее насквозь и питается кровью.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25" y="1363663"/>
            <a:ext cx="1905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6850" y="1363663"/>
            <a:ext cx="28670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813" y="5011738"/>
            <a:ext cx="49339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0" y="-15875"/>
          <a:ext cx="12192000" cy="6889750"/>
        </p:xfrm>
        <a:graphic>
          <a:graphicData uri="http://schemas.openxmlformats.org/presentationml/2006/ole">
            <p:oleObj spid="_x0000_s4114" name="Image" r:id="rId4" imgW="4431746" imgH="3339683" progId="">
              <p:embed/>
            </p:oleObj>
          </a:graphicData>
        </a:graphic>
      </p:graphicFrame>
      <p:sp>
        <p:nvSpPr>
          <p:cNvPr id="4115" name="Text Box 3"/>
          <p:cNvSpPr txBox="1">
            <a:spLocks noChangeArrowheads="1"/>
          </p:cNvSpPr>
          <p:nvPr/>
        </p:nvSpPr>
        <p:spPr bwMode="auto">
          <a:xfrm>
            <a:off x="5689600" y="5735638"/>
            <a:ext cx="3122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entury Gothic" pitchFamily="34" charset="0"/>
              </a:rPr>
              <a:t>Trichocephalus</a:t>
            </a:r>
            <a:r>
              <a:rPr lang="ru-RU" b="1" u="sng">
                <a:latin typeface="Century Gothic" pitchFamily="34" charset="0"/>
              </a:rPr>
              <a:t>   </a:t>
            </a:r>
            <a:r>
              <a:rPr lang="en-US" b="1" u="sng">
                <a:latin typeface="Century Gothic" pitchFamily="34" charset="0"/>
              </a:rPr>
              <a:t>trichiurus</a:t>
            </a:r>
            <a:r>
              <a:rPr lang="ru-RU"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1398588" y="268288"/>
            <a:ext cx="10004425" cy="1281112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Calibri" pitchFamily="34" charset="0"/>
              </a:rPr>
              <a:t>ЭПИДЕМИОЛОГИЯ ТРИХУРОЗА</a:t>
            </a:r>
            <a:r>
              <a:rPr lang="ru-RU" sz="2400" smtClean="0">
                <a:solidFill>
                  <a:srgbClr val="000000"/>
                </a:solidFill>
                <a:latin typeface="Roboto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Roboto"/>
              </a:rPr>
            </a:br>
            <a:r>
              <a:rPr lang="ru-RU" sz="2400" smtClean="0">
                <a:solidFill>
                  <a:srgbClr val="000000"/>
                </a:solidFill>
                <a:latin typeface="Roboto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Roboto"/>
              </a:rPr>
            </a:br>
            <a:r>
              <a:rPr lang="ru-RU" sz="2400" smtClean="0">
                <a:solidFill>
                  <a:srgbClr val="000000"/>
                </a:solidFill>
                <a:latin typeface="Roboto"/>
              </a:rPr>
              <a:t>Распространенность трихуроза в мире, источник ВОЗ, 2002 г. </a:t>
            </a:r>
            <a:r>
              <a:rPr lang="ru-RU" sz="2000" smtClean="0">
                <a:solidFill>
                  <a:srgbClr val="000000"/>
                </a:solidFill>
                <a:latin typeface="Roboto"/>
              </a:rPr>
              <a:t/>
            </a:r>
            <a:br>
              <a:rPr lang="ru-RU" sz="2000" smtClean="0">
                <a:solidFill>
                  <a:srgbClr val="000000"/>
                </a:solidFill>
                <a:latin typeface="Roboto"/>
              </a:rPr>
            </a:br>
            <a:endParaRPr lang="ru-RU" sz="2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3688" y="5975350"/>
            <a:ext cx="9775825" cy="8826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rgbClr val="000000"/>
                </a:solidFill>
                <a:latin typeface="Roboto"/>
              </a:rPr>
              <a:t>Области с заболеваемостью 50-60 случаев на 100000 населения отмечены красным, с заболеваемостью 5-25 случаев на 100000 - желтым.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588" y="1371600"/>
            <a:ext cx="1025683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49250"/>
            <a:ext cx="8229600" cy="693738"/>
          </a:xfrm>
        </p:spPr>
        <p:txBody>
          <a:bodyPr lIns="0" tIns="0" rIns="0" bIns="0" rtlCol="0"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ЭПИДЕМИОЛОГИЯ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ТРИХУРОЗА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alt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Яйца</a:t>
            </a:r>
            <a:r>
              <a:rPr lang="en-GB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alt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власоглава</a:t>
            </a:r>
            <a:endParaRPr lang="en-GB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00" y="1897063"/>
            <a:ext cx="35607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05450" y="969963"/>
            <a:ext cx="6527800" cy="5888037"/>
          </a:xfrm>
        </p:spPr>
        <p:txBody>
          <a:bodyPr lIns="0" tIns="0" rIns="0" bIns="0"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Яйца власоглава сохраняют жизнеспособность 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инвазионность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во внешней среде в течение 1 - 2 лет, в умеренном климате могут перезимовывать под толстым слоем снега.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почве при 15-40 </a:t>
            </a:r>
            <a:r>
              <a:rPr lang="ru-RU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и высокой влажности происходит их развитие до инвазионного состояния.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одного больного количество взрослых особей может колебаться от нескольких экземпляров до 1000.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Восприимчивость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трихоцефалезу всеобщая.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организме человека власоглавы могут прожить 5 лет. </a:t>
            </a:r>
            <a:endParaRPr lang="en-GB" alt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50" y="4483100"/>
            <a:ext cx="231457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25688" y="0"/>
            <a:ext cx="7839075" cy="785813"/>
          </a:xfrm>
        </p:spPr>
        <p:txBody>
          <a:bodyPr lIns="0" tIns="0" rIns="0" bIns="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mtClean="0"/>
              <a:t>Жизненный цикл власоглава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0725" y="779463"/>
            <a:ext cx="6157913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Calibri" pitchFamily="34" charset="0"/>
              </a:rPr>
              <a:t>Гельминтозы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5550" y="1600200"/>
            <a:ext cx="9009063" cy="43116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Гельминтозы — болезни человека, животных и растений, вызываемые паразитическими червями (гельминтами). Гельминтозы составляют самую большую группу паразитарных болезней.</a:t>
            </a:r>
            <a:r>
              <a:rPr lang="ru-RU" sz="2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известно более 250 видов гельминтов, паразитирующих в организме человека; из них свыше 70 видов встречают на территории России и стран СНГ.</a:t>
            </a:r>
          </a:p>
          <a:p>
            <a:pPr>
              <a:lnSpc>
                <a:spcPct val="80000"/>
              </a:lnSpc>
            </a:pPr>
            <a:r>
              <a:rPr lang="ru-RU" sz="260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Наибольшее распространение в РФ и Украине имеют </a:t>
            </a:r>
            <a:r>
              <a:rPr lang="ru-RU" sz="2600" i="1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круглые черви</a:t>
            </a:r>
            <a:r>
              <a:rPr lang="ru-RU" sz="260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(аскариды, острицы, трихинеллы, власоглав), </a:t>
            </a:r>
            <a:r>
              <a:rPr lang="ru-RU" sz="2600" i="1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ленточные черви</a:t>
            </a:r>
            <a:r>
              <a:rPr lang="ru-RU" sz="260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(свиной, бычий и карликовый цепни, широкий лентец, эхинококки), </a:t>
            </a:r>
            <a:r>
              <a:rPr lang="ru-RU" sz="2600" i="1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сосальщики</a:t>
            </a:r>
            <a:r>
              <a:rPr lang="ru-RU" sz="260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(печёночная и кошачья двуустки). </a:t>
            </a:r>
            <a:endParaRPr lang="ru-RU" sz="260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endParaRPr lang="ru-RU" sz="26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2439988" y="223838"/>
            <a:ext cx="8912225" cy="733425"/>
          </a:xfrm>
        </p:spPr>
        <p:txBody>
          <a:bodyPr/>
          <a:lstStyle/>
          <a:p>
            <a:r>
              <a:rPr lang="ru-RU" smtClean="0"/>
              <a:t>ЭПИДЕМИОЛОГИЯ ТРИХУРОЗА</a:t>
            </a:r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xfrm>
            <a:off x="2714625" y="798513"/>
            <a:ext cx="9215438" cy="5884862"/>
          </a:xfrm>
        </p:spPr>
        <p:txBody>
          <a:bodyPr/>
          <a:lstStyle/>
          <a:p>
            <a:r>
              <a:rPr lang="ru-RU" sz="2800" smtClean="0"/>
              <a:t>Хотя в эпидемиологии трихуроза и аскаридоза много общего, имеются некоторые особенности. </a:t>
            </a:r>
          </a:p>
          <a:p>
            <a:r>
              <a:rPr lang="ru-RU" sz="2800" smtClean="0"/>
              <a:t>Так, при благоприятных условиях яйца власоглавов сохраняют жизнеспособность в почве от 10 до 36 месяцев. </a:t>
            </a:r>
          </a:p>
          <a:p>
            <a:r>
              <a:rPr lang="ru-RU" sz="2800" smtClean="0"/>
              <a:t>Они могут развиваться во внешней среде при более высокой температуре и атмосферной влажности (не ниже 85%), период развития личинки более продолжителен, устойчивость яиц к ультрафиолетовым лучам и к высыханию, воздействию высоких и низких температур более высока.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2873375" y="623888"/>
            <a:ext cx="8631238" cy="784225"/>
          </a:xfrm>
        </p:spPr>
        <p:txBody>
          <a:bodyPr/>
          <a:lstStyle/>
          <a:p>
            <a:r>
              <a:rPr lang="ru-RU" smtClean="0"/>
              <a:t>Цель исследования</a:t>
            </a:r>
          </a:p>
        </p:txBody>
      </p:sp>
      <p:sp>
        <p:nvSpPr>
          <p:cNvPr id="51202" name="Объект 2"/>
          <p:cNvSpPr>
            <a:spLocks noGrp="1"/>
          </p:cNvSpPr>
          <p:nvPr>
            <p:ph idx="1"/>
          </p:nvPr>
        </p:nvSpPr>
        <p:spPr>
          <a:xfrm>
            <a:off x="2589213" y="1538288"/>
            <a:ext cx="8915400" cy="4862512"/>
          </a:xfrm>
        </p:spPr>
        <p:txBody>
          <a:bodyPr/>
          <a:lstStyle/>
          <a:p>
            <a:r>
              <a:rPr lang="ru-RU" sz="2800" smtClean="0"/>
              <a:t>Анализ инвазированности аскаридозом и трихурозом в период экономико-гуманитарного кризиса в крупном промышленном регионе с высокой плотностью населения, каким является Донбасс. </a:t>
            </a:r>
          </a:p>
          <a:p>
            <a:r>
              <a:rPr lang="ru-RU" sz="2800" smtClean="0"/>
              <a:t>Использованы данные официальной статистики органов госсанэпиднадзора Украины, Донецкой области и г. Донецка. </a:t>
            </a:r>
          </a:p>
          <a:p>
            <a:r>
              <a:rPr lang="ru-RU" sz="2800" smtClean="0"/>
              <a:t>С 2015 г. – Донецкой Народной Республики.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10591800" cy="661988"/>
          </a:xfrm>
        </p:spPr>
        <p:txBody>
          <a:bodyPr/>
          <a:lstStyle/>
          <a:p>
            <a:r>
              <a:rPr lang="ru-RU" sz="2000" smtClean="0"/>
              <a:t>Многолетняя динамика заболеваемости аскаридозом и трихурозом населения Украины с 1990 по 2011 гг. (в показателях на 100 тыс. населения)</a:t>
            </a:r>
          </a:p>
        </p:txBody>
      </p:sp>
      <p:sp>
        <p:nvSpPr>
          <p:cNvPr id="52226" name="Объект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450" y="622300"/>
            <a:ext cx="9769475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5450" y="180975"/>
            <a:ext cx="8970963" cy="723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Динамика заболеваемости аскаридозом + 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трихурозом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населения Донецкой области и г. Донецка с 2014 по 2018 гг. (в показателях на 100 тыс. населения)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8338" y="914400"/>
            <a:ext cx="8847137" cy="57785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047750"/>
            <a:ext cx="8658225" cy="5667375"/>
          </a:xfrm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657350" y="280988"/>
            <a:ext cx="7772400" cy="890587"/>
          </a:xfrm>
        </p:spPr>
        <p:txBody>
          <a:bodyPr/>
          <a:lstStyle/>
          <a:p>
            <a:r>
              <a:rPr lang="ru-RU" sz="1800" smtClean="0"/>
              <a:t>Заболеваемость аскаридозом + трихурозом населения г. Донецка с 2007 по 2018 гг. (в показателях на 100 тыс. населения)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504950" y="280988"/>
            <a:ext cx="10348913" cy="666750"/>
          </a:xfrm>
        </p:spPr>
        <p:txBody>
          <a:bodyPr/>
          <a:lstStyle/>
          <a:p>
            <a:r>
              <a:rPr lang="ru-RU" sz="2000" smtClean="0"/>
              <a:t>Среднегодовые темпы прироста/снижения заболеваемости геогельминтозами в г. Донецке в 2007 -2018 гг.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093788"/>
            <a:ext cx="8021638" cy="52498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988" y="261938"/>
            <a:ext cx="8912225" cy="871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Инвазированность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геогельминтозами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детей и взрослых в г. Донецке (2011-2018 гг.)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(в показателях на 100 тыс.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взрослого и детского населения соответственно)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38425" y="1304925"/>
            <a:ext cx="8502650" cy="55641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2173288" y="347663"/>
            <a:ext cx="8912225" cy="738187"/>
          </a:xfrm>
        </p:spPr>
        <p:txBody>
          <a:bodyPr/>
          <a:lstStyle/>
          <a:p>
            <a:r>
              <a:rPr lang="ru-RU" sz="2000" smtClean="0"/>
              <a:t>Удельный вес (%) детей разного возраста, инвазированных геогельминтозами в Украине (с 1998 по 2011 гг.)</a:t>
            </a: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95400"/>
            <a:ext cx="531336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75375" y="3163888"/>
            <a:ext cx="5605463" cy="337026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28600"/>
            <a:ext cx="10077450" cy="723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Инвазированность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геогельминтозами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«организованных» и «неорганизованных» детей в г. Донецке с 2011 по 2018 гг. (в показателях на 100000 нас. соответствующих групп)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1700" y="1409700"/>
            <a:ext cx="8324850" cy="54483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2674938" y="166688"/>
            <a:ext cx="6689725" cy="765175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Calibri" pitchFamily="34" charset="0"/>
              </a:rPr>
              <a:t>Меры борьбы и профилактики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600" y="1049338"/>
            <a:ext cx="10160000" cy="56054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Комплексы профилактических мероприятий при аскаридозе и трихоцефалезе проводятся одновременно. </a:t>
            </a:r>
          </a:p>
          <a:p>
            <a:pPr algn="just" fontAlgn="auto">
              <a:lnSpc>
                <a:spcPct val="115000"/>
              </a:lnSpc>
              <a:spcAft>
                <a:spcPts val="1000"/>
              </a:spcAft>
              <a:buFont typeface="Wingdings 3" charset="2"/>
              <a:buChar char="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Массовое лечение позволяет быстро добиться резкого снижения пораженности населения, однако, эффект этот кратковременный. </a:t>
            </a:r>
          </a:p>
          <a:p>
            <a:pPr algn="just" fontAlgn="auto">
              <a:lnSpc>
                <a:spcPct val="115000"/>
              </a:lnSpc>
              <a:spcAft>
                <a:spcPts val="1000"/>
              </a:spcAft>
              <a:buFont typeface="Wingdings 3" charset="2"/>
              <a:buChar char="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Низкий уровень санитарной культуры населения, неудовлетворительные санитарно-гигиенические и бытовые условия способствуют довольно быстрому восстановлению исходного числа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инвазированных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лиц.</a:t>
            </a:r>
          </a:p>
          <a:p>
            <a:pPr algn="just" fontAlgn="auto">
              <a:lnSpc>
                <a:spcPct val="115000"/>
              </a:lnSpc>
              <a:spcAft>
                <a:spcPts val="1000"/>
              </a:spcAft>
              <a:buFont typeface="Wingdings 3" charset="2"/>
              <a:buChar char="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Поэтому особое значение имеют повышение санитарной грамотности населения и охрана почвы от фекального загрязнения (строительство очистных сооружений и их правильная эксплуатация, контроль за состоянием надворных туалетов, запрещение применения необезвреженных фекалий в качестве удобрения и др.).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630488" y="357188"/>
            <a:ext cx="8912225" cy="519112"/>
          </a:xfrm>
        </p:spPr>
        <p:txBody>
          <a:bodyPr/>
          <a:lstStyle/>
          <a:p>
            <a:pPr algn="ctr"/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ЭПИДЕМИОЛОГИЧЕСКАЯ</a:t>
            </a:r>
            <a:r>
              <a:rPr lang="ru-RU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КЛАССИФИКАЦИЯ ГЕЛЬМИНТОЗОВ 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smtClean="0"/>
              <a:t>Контагиозные гельминтозы</a:t>
            </a:r>
            <a:r>
              <a:rPr lang="en-GB" smtClean="0"/>
              <a:t> </a:t>
            </a:r>
          </a:p>
          <a:p>
            <a:pP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     (острица, карликовый цепень) </a:t>
            </a:r>
            <a:endParaRPr lang="ru-RU" sz="2400" smtClean="0"/>
          </a:p>
          <a:p>
            <a:pP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smtClean="0"/>
              <a:t>Геогельминтозы</a:t>
            </a:r>
            <a:r>
              <a:rPr lang="en-GB" smtClean="0"/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     (аскарида, власоглав)</a:t>
            </a:r>
            <a:r>
              <a:rPr lang="ar-SA" sz="2400" smtClean="0"/>
              <a:t>‏</a:t>
            </a:r>
            <a:endParaRPr lang="en-GB" sz="2400" smtClean="0"/>
          </a:p>
          <a:p>
            <a:pPr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smtClean="0"/>
              <a:t>Биогельминтозы</a:t>
            </a:r>
            <a:r>
              <a:rPr lang="en-GB" smtClean="0"/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    (бычий и свиной цепни, лентецы)</a:t>
            </a:r>
            <a:r>
              <a:rPr lang="ar-SA" sz="2400" smtClean="0"/>
              <a:t>‏</a:t>
            </a:r>
            <a:endParaRPr lang="en-GB" sz="2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063" y="623888"/>
            <a:ext cx="8845550" cy="765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kern="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Arial Unicode MS"/>
              </a:rPr>
              <a:t>НОРМАТИВНАЯ БАЗА РФ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3338" y="1541463"/>
            <a:ext cx="10347325" cy="47910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Федеральный закон "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 санитарно-эпидемиологическом благополучии населения" от 30 марта 1999 г. N 52-ФЗ. </a:t>
            </a:r>
          </a:p>
          <a:p>
            <a:pPr fontAlgn="auto">
              <a:lnSpc>
                <a:spcPct val="115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СанПиН 3.2.3215-14 «ПРОФИЛАКТИКА ПАРАЗИТАРНЫХ БОЛЕЗНЕЙ НА ТЕРРИТОРИИ РОССИЙСКОЙ ФЕДЕРАЦИИ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»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Утверждены 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постановлением Главного государственного санитарного врача Российской Федерации от 22 августа 2014 г. N 50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Санитарно-эпидемиологический надзор в сочетанных очагах гельминтозов» Методические рекомендации МР 3.2-11-3/254-09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2709863" y="623888"/>
            <a:ext cx="8794750" cy="798512"/>
          </a:xfrm>
        </p:spPr>
        <p:txBody>
          <a:bodyPr/>
          <a:lstStyle/>
          <a:p>
            <a:r>
              <a:rPr lang="ru-RU" sz="4400" b="1" smtClean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538" y="1811338"/>
            <a:ext cx="9490075" cy="4100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Условия жизни населения Донецкой Народной Республики за годы военного конфликта существенно ухудшились, что повысило риск инвазий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геогельминтозами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Это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негативно отразилось на заболеваемости, в первую очередь, детского населения, особенно детей, посещающих детские дошкольные учреждения.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smtClean="0"/>
              <a:t>Геогельминтозы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1412875"/>
            <a:ext cx="33591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4913" y="1262063"/>
            <a:ext cx="5297487" cy="48339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smtClean="0"/>
              <a:t>К ним относятся аскаридоз и трихоцефалез (власоглав)</a:t>
            </a:r>
            <a:r>
              <a:rPr lang="ar-SA" sz="2000" smtClean="0"/>
              <a:t>‏</a:t>
            </a:r>
            <a:endParaRPr lang="en-GB" sz="2000" smtClean="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smtClean="0"/>
              <a:t>Наружу выделяются незрелые яйца, которые должны пройти процесс созревания в почве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smtClean="0"/>
              <a:t>Попадают в организм с плохо промытыми овощами и фруктами, а так же посредством грязных рук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500" y="4652963"/>
            <a:ext cx="37988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44688" y="465138"/>
            <a:ext cx="9637712" cy="884237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latin typeface="Times New Roman" pitchFamily="18" charset="0"/>
                <a:cs typeface="Calibri" pitchFamily="34" charset="0"/>
              </a:rPr>
              <a:t>МЕХАНИЗМЫ ДЕЙСТВИЯ ГЕЛЬМИНТОВ</a:t>
            </a:r>
            <a:endParaRPr lang="en-GB" sz="32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66888" y="1538288"/>
            <a:ext cx="9815512" cy="5130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Сенсибилизируют организм  и оказывают токсическое воздействие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Травмируют стенки полостей в которых обитают и вызывают вторичное воспаление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Нарушают обменные процессы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Адсорбируют питательные вещества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Оказывают нервно-рефлекторное влияние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Некоторые гельминты вызывают анемию, питаясь кровью хозяина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Предрасполагают к возникновению опухолей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Отрицательно влияют на течение и исход инфекционных заболеваний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Подавляют иммунитет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smtClean="0"/>
              <a:t>Оказывают психогенное влияние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0" y="623888"/>
            <a:ext cx="8964613" cy="6238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АСКАРИДОЗ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3375" y="1219200"/>
            <a:ext cx="6570663" cy="50942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Возбудитель - аскарида человеческая, </a:t>
            </a:r>
            <a:r>
              <a:rPr lang="ru-RU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Ascaris</a:t>
            </a:r>
            <a:r>
              <a:rPr lang="ru-RU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lumbricoides</a:t>
            </a:r>
            <a:r>
              <a:rPr lang="ru-RU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Linnaeus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, 1758 г.).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Круглый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червь крупных размеров. В живом состоянии гельминты веретенообразной формы, красноватого, после гибели желтовато-белого цвета.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Длина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самок 20-40 см, самцов 15 - 25 см. Их хвостовой конец в фиксированном состоянии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крючковидно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 загнут. 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1636713"/>
            <a:ext cx="399891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090613" y="49213"/>
            <a:ext cx="10474325" cy="690562"/>
          </a:xfrm>
        </p:spPr>
        <p:txBody>
          <a:bodyPr/>
          <a:lstStyle/>
          <a:p>
            <a:r>
              <a:rPr lang="ru-RU" b="1" smtClean="0"/>
              <a:t>Распространенике аскаридоза в мире</a:t>
            </a:r>
          </a:p>
        </p:txBody>
      </p:sp>
      <p:sp>
        <p:nvSpPr>
          <p:cNvPr id="29698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09600" y="1981200"/>
            <a:ext cx="5376863" cy="4102100"/>
          </a:xfrm>
        </p:spPr>
      </p:sp>
      <p:sp>
        <p:nvSpPr>
          <p:cNvPr id="29699" name="Текст 3"/>
          <p:cNvSpPr>
            <a:spLocks noGrp="1"/>
          </p:cNvSpPr>
          <p:nvPr>
            <p:ph type="body" sz="half" idx="2"/>
          </p:nvPr>
        </p:nvSpPr>
        <p:spPr>
          <a:xfrm>
            <a:off x="6189663" y="1981200"/>
            <a:ext cx="5375275" cy="41021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671513"/>
            <a:ext cx="8042275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63" y="334963"/>
            <a:ext cx="10955337" cy="608012"/>
          </a:xfrm>
        </p:spPr>
        <p:txBody>
          <a:bodyPr>
            <a:normAutofit/>
          </a:bodyPr>
          <a:lstStyle/>
          <a:p>
            <a:r>
              <a:rPr lang="ru-RU" sz="3200" b="1" smtClean="0">
                <a:latin typeface="Times New Roman" pitchFamily="18" charset="0"/>
                <a:cs typeface="Calibri" pitchFamily="34" charset="0"/>
              </a:rPr>
              <a:t>ЭПИДЕМИОЛОГИЯ АСКАРИДОЗА</a:t>
            </a:r>
            <a:endParaRPr lang="ru-RU" sz="3200" smtClean="0"/>
          </a:p>
        </p:txBody>
      </p:sp>
      <p:sp>
        <p:nvSpPr>
          <p:cNvPr id="30722" name="Текст 3"/>
          <p:cNvSpPr>
            <a:spLocks noGrp="1"/>
          </p:cNvSpPr>
          <p:nvPr>
            <p:ph type="body" sz="half" idx="2"/>
          </p:nvPr>
        </p:nvSpPr>
        <p:spPr>
          <a:xfrm>
            <a:off x="2293938" y="1044575"/>
            <a:ext cx="9271000" cy="5038725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Calibri" pitchFamily="34" charset="0"/>
              </a:rPr>
              <a:t>В мире насчитывают около 1,5 млрд лиц, инвазированных аскаридами, главным образом в развивающихся странах. </a:t>
            </a:r>
          </a:p>
          <a:p>
            <a:r>
              <a:rPr lang="ru-RU" sz="2400" smtClean="0">
                <a:latin typeface="Times New Roman" pitchFamily="18" charset="0"/>
                <a:cs typeface="Calibri" pitchFamily="34" charset="0"/>
              </a:rPr>
              <a:t>Заражение происходит чаще всего в тропических и субтропических регионах, а также в любых районах с недостаточной санитарией. </a:t>
            </a:r>
          </a:p>
          <a:p>
            <a:r>
              <a:rPr lang="ru-RU" sz="2400" smtClean="0">
                <a:latin typeface="Times New Roman" pitchFamily="18" charset="0"/>
                <a:cs typeface="Calibri" pitchFamily="34" charset="0"/>
              </a:rPr>
              <a:t>Во всем мире тяжелый аскаридоз вызывают около 60 000 смертей в год, главным образом среди детей. </a:t>
            </a:r>
            <a:r>
              <a:rPr lang="ru-RU" sz="2400" u="sng" smtClean="0">
                <a:solidFill>
                  <a:srgbClr val="00759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https://www.who.int/water_sanitation_health/diseases-risks/diseases/ascariasis/en/</a:t>
            </a:r>
            <a:endParaRPr lang="ru-RU" sz="2400" u="sng" smtClean="0">
              <a:solidFill>
                <a:srgbClr val="00759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Украине наименьшая пораженность населения аскаридозом установлена в южной сухой степной зоне, наибольшая в северной влажной лесной зоне.</a:t>
            </a:r>
            <a:endParaRPr lang="ru-RU" sz="2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400" smtClean="0">
              <a:solidFill>
                <a:srgbClr val="00759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 descr="askaridoz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84263" y="152400"/>
            <a:ext cx="10264775" cy="65976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1140</TotalTime>
  <Words>976</Words>
  <Application>Microsoft Office PowerPoint</Application>
  <PresentationFormat>Произвольный</PresentationFormat>
  <Paragraphs>98</Paragraphs>
  <Slides>31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62" baseType="lpstr">
      <vt:lpstr>Century Gothic</vt:lpstr>
      <vt:lpstr>Arial</vt:lpstr>
      <vt:lpstr>Wingdings 3</vt:lpstr>
      <vt:lpstr>Calibri</vt:lpstr>
      <vt:lpstr>Times New Roman</vt:lpstr>
      <vt:lpstr>Tahoma</vt:lpstr>
      <vt:lpstr>Wingdings</vt:lpstr>
      <vt:lpstr>Symbol</vt:lpstr>
      <vt:lpstr>Verdana</vt:lpstr>
      <vt:lpstr>Roboto</vt:lpstr>
      <vt:lpstr>Arial Unicode MS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Image</vt:lpstr>
      <vt:lpstr>Распространенность геогельминтозов в ДНР</vt:lpstr>
      <vt:lpstr>Гельминтозы </vt:lpstr>
      <vt:lpstr>ЭПИДЕМИОЛОГИЧЕСКАЯ КЛАССИФИКАЦИЯ ГЕЛЬМИНТОЗОВ </vt:lpstr>
      <vt:lpstr>Геогельминтозы</vt:lpstr>
      <vt:lpstr>МЕХАНИЗМЫ ДЕЙСТВИЯ ГЕЛЬМИНТОВ</vt:lpstr>
      <vt:lpstr>АСКАРИДОЗ </vt:lpstr>
      <vt:lpstr>Распространенике аскаридоза в мире</vt:lpstr>
      <vt:lpstr>ЭПИДЕМИОЛОГИЯ АСКАРИДОЗА</vt:lpstr>
      <vt:lpstr>Слайд 9</vt:lpstr>
      <vt:lpstr>Закупорка кишечника человека клубком аскарид Случай проф. К. Т. Овнатаняна</vt:lpstr>
      <vt:lpstr>Результаты УЗИ тонкого кишечника</vt:lpstr>
      <vt:lpstr>Аскаридоз печени ребенка (случай К. И. Скрябина).  По препарату Всесоюзного института гельминтологии им. К. И. Скрябина</vt:lpstr>
      <vt:lpstr>ЭПИДЕМИОЛОГИЯ АСКАРИДОЗА</vt:lpstr>
      <vt:lpstr>Слайд 14</vt:lpstr>
      <vt:lpstr>Слайд 15</vt:lpstr>
      <vt:lpstr>Слайд 16</vt:lpstr>
      <vt:lpstr>ЭПИДЕМИОЛОГИЯ ТРИХУРОЗА  Распространенность трихуроза в мире, источник ВОЗ, 2002 г.  </vt:lpstr>
      <vt:lpstr>   ЭПИДЕМИОЛОГИЯ ТРИХУРОЗА  Яйца власоглава</vt:lpstr>
      <vt:lpstr>Жизненный цикл власоглава</vt:lpstr>
      <vt:lpstr>ЭПИДЕМИОЛОГИЯ ТРИХУРОЗА</vt:lpstr>
      <vt:lpstr>Цель исследования</vt:lpstr>
      <vt:lpstr>Многолетняя динамика заболеваемости аскаридозом и трихурозом населения Украины с 1990 по 2011 гг. (в показателях на 100 тыс. населения)</vt:lpstr>
      <vt:lpstr>Динамика заболеваемости аскаридозом + трихурозом населения Донецкой области и г. Донецка с 2014 по 2018 гг. (в показателях на 100 тыс. населения)</vt:lpstr>
      <vt:lpstr>Заболеваемость аскаридозом + трихурозом населения г. Донецка с 2007 по 2018 гг. (в показателях на 100 тыс. населения)</vt:lpstr>
      <vt:lpstr>Среднегодовые темпы прироста/снижения заболеваемости геогельминтозами в г. Донецке в 2007 -2018 гг.</vt:lpstr>
      <vt:lpstr>Инвазированность геогельминтозами детей и взрослых в г. Донецке (2011-2018 гг.) (в показателях на 100 тыс. взрослого и детского населения соответственно)</vt:lpstr>
      <vt:lpstr>Удельный вес (%) детей разного возраста, инвазированных геогельминтозами в Украине (с 1998 по 2011 гг.)</vt:lpstr>
      <vt:lpstr>Инвазированность геогельминтозами «организованных» и «неорганизованных» детей в г. Донецке с 2011 по 2018 гг. (в показателях на 100000 нас. соответствующих групп)</vt:lpstr>
      <vt:lpstr>Меры борьбы и профилактики</vt:lpstr>
      <vt:lpstr>НОРМАТИВНАЯ БАЗА РФ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Распространенность геогельминтозов в промышленном регионе</dc:title>
  <dc:creator>Пользователь Windows</dc:creator>
  <cp:lastModifiedBy>lesnichenko</cp:lastModifiedBy>
  <cp:revision>47</cp:revision>
  <dcterms:created xsi:type="dcterms:W3CDTF">2019-12-04T10:15:58Z</dcterms:created>
  <dcterms:modified xsi:type="dcterms:W3CDTF">2020-11-02T08:47:24Z</dcterms:modified>
</cp:coreProperties>
</file>