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9" r:id="rId29"/>
    <p:sldId id="282" r:id="rId30"/>
    <p:sldId id="283" r:id="rId31"/>
    <p:sldId id="284" r:id="rId32"/>
    <p:sldId id="286" r:id="rId33"/>
    <p:sldId id="287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Нейрофиброматоз</a:t>
            </a:r>
            <a:r>
              <a:rPr lang="ru-RU" dirty="0" smtClean="0"/>
              <a:t> (</a:t>
            </a:r>
            <a:r>
              <a:rPr lang="ru-RU" sz="4000" dirty="0" smtClean="0"/>
              <a:t>Анализ </a:t>
            </a:r>
            <a:r>
              <a:rPr lang="ru-RU" sz="4000" dirty="0" err="1" smtClean="0"/>
              <a:t>собственныХ</a:t>
            </a:r>
            <a:r>
              <a:rPr lang="ru-RU" sz="4000" dirty="0" smtClean="0"/>
              <a:t> клинических наблюдений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Проф. Мироненко Т.В.</a:t>
            </a:r>
          </a:p>
          <a:p>
            <a:r>
              <a:rPr lang="ru-RU" dirty="0" smtClean="0"/>
              <a:t>Луганский государственный медицинский университет им. Святителя Луки ЛНР</a:t>
            </a:r>
          </a:p>
          <a:p>
            <a:r>
              <a:rPr lang="ru-RU" dirty="0" smtClean="0"/>
              <a:t>Луганск,2020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3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Встречаются и </a:t>
            </a:r>
            <a:r>
              <a:rPr lang="ru-RU" dirty="0" err="1"/>
              <a:t>плексиформные</a:t>
            </a:r>
            <a:r>
              <a:rPr lang="ru-RU" dirty="0"/>
              <a:t> </a:t>
            </a:r>
            <a:r>
              <a:rPr lang="ru-RU" dirty="0" err="1"/>
              <a:t>нейрофибромы</a:t>
            </a:r>
            <a:r>
              <a:rPr lang="ru-RU" dirty="0"/>
              <a:t>, которые обычно бывают одиночными, но могут достигать больших </a:t>
            </a:r>
            <a:r>
              <a:rPr lang="ru-RU" dirty="0" smtClean="0"/>
              <a:t>размеров</a:t>
            </a:r>
          </a:p>
          <a:p>
            <a:r>
              <a:rPr lang="ru-RU" dirty="0" smtClean="0"/>
              <a:t> </a:t>
            </a:r>
            <a:r>
              <a:rPr lang="ru-RU" dirty="0"/>
              <a:t>Они представлены разрастанием тканей нерва в строме из нормальных окружающих </a:t>
            </a:r>
            <a:r>
              <a:rPr lang="ru-RU" dirty="0" smtClean="0"/>
              <a:t>тканей</a:t>
            </a:r>
          </a:p>
          <a:p>
            <a:r>
              <a:rPr lang="ru-RU" dirty="0" smtClean="0"/>
              <a:t> </a:t>
            </a:r>
            <a:r>
              <a:rPr lang="ru-RU" dirty="0"/>
              <a:t>Частота </a:t>
            </a:r>
            <a:r>
              <a:rPr lang="ru-RU" dirty="0" err="1"/>
              <a:t>плексиформных</a:t>
            </a:r>
            <a:r>
              <a:rPr lang="ru-RU" dirty="0"/>
              <a:t> </a:t>
            </a:r>
            <a:r>
              <a:rPr lang="ru-RU" dirty="0" err="1"/>
              <a:t>нейрофибром</a:t>
            </a:r>
            <a:r>
              <a:rPr lang="ru-RU" dirty="0"/>
              <a:t> достигает 5%,  они, как </a:t>
            </a:r>
            <a:r>
              <a:rPr lang="ru-RU" dirty="0" err="1"/>
              <a:t>проавило</a:t>
            </a:r>
            <a:r>
              <a:rPr lang="ru-RU" dirty="0"/>
              <a:t>, доставляют большие проблемы при </a:t>
            </a:r>
            <a:r>
              <a:rPr lang="ru-RU" dirty="0" smtClean="0"/>
              <a:t>появлении [</a:t>
            </a:r>
            <a:r>
              <a:rPr lang="en-US" dirty="0" err="1" smtClean="0"/>
              <a:t>Dagalakis</a:t>
            </a:r>
            <a:r>
              <a:rPr lang="en-US" dirty="0" smtClean="0"/>
              <a:t> U., 2014</a:t>
            </a:r>
            <a:r>
              <a:rPr lang="ru-RU" dirty="0" smtClean="0"/>
              <a:t>]</a:t>
            </a:r>
            <a:endParaRPr lang="ru-RU" dirty="0" smtClean="0"/>
          </a:p>
          <a:p>
            <a:r>
              <a:rPr lang="ru-RU" dirty="0" smtClean="0"/>
              <a:t>Чаще </a:t>
            </a:r>
            <a:r>
              <a:rPr lang="ru-RU" dirty="0"/>
              <a:t>всего они начинают развиваться до рождения ребенка и становятся очевидными к 2-х летнему возрасту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0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Специфичные кожные 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Типичные для </a:t>
            </a:r>
            <a:r>
              <a:rPr lang="en-US" dirty="0"/>
              <a:t>NF</a:t>
            </a:r>
            <a:r>
              <a:rPr lang="ru-RU" dirty="0"/>
              <a:t>1 плоские пигментные пятна носят характер пятен цвета «кофе с молоком» («</a:t>
            </a:r>
            <a:r>
              <a:rPr lang="en-US" dirty="0" err="1"/>
              <a:t>caf</a:t>
            </a:r>
            <a:r>
              <a:rPr lang="ru-RU" dirty="0"/>
              <a:t>é – </a:t>
            </a:r>
            <a:r>
              <a:rPr lang="en-US" dirty="0"/>
              <a:t>au</a:t>
            </a:r>
            <a:r>
              <a:rPr lang="ru-RU" dirty="0"/>
              <a:t> – </a:t>
            </a:r>
            <a:r>
              <a:rPr lang="en-US" dirty="0" err="1"/>
              <a:t>lait</a:t>
            </a:r>
            <a:r>
              <a:rPr lang="ru-RU" dirty="0"/>
              <a:t>», франц., «</a:t>
            </a:r>
            <a:r>
              <a:rPr lang="en-US" dirty="0"/>
              <a:t>milk coffee</a:t>
            </a:r>
            <a:r>
              <a:rPr lang="ru-RU" dirty="0"/>
              <a:t>», англ.) и «веснушчатых гроздьев» на коже, которые обычно появляются к двухлетнему </a:t>
            </a:r>
            <a:r>
              <a:rPr lang="ru-RU" dirty="0" smtClean="0"/>
              <a:t>возрасту</a:t>
            </a:r>
            <a:endParaRPr lang="ru-RU" dirty="0"/>
          </a:p>
          <a:p>
            <a:r>
              <a:rPr lang="ru-RU" dirty="0" smtClean="0"/>
              <a:t>  Узелки </a:t>
            </a:r>
            <a:r>
              <a:rPr lang="ru-RU" dirty="0" err="1"/>
              <a:t>Лиша</a:t>
            </a:r>
            <a:r>
              <a:rPr lang="ru-RU" dirty="0"/>
              <a:t> – </a:t>
            </a:r>
            <a:r>
              <a:rPr lang="ru-RU" dirty="0" smtClean="0"/>
              <a:t>патогномоничные пигментные пятна </a:t>
            </a:r>
            <a:r>
              <a:rPr lang="ru-RU" dirty="0"/>
              <a:t>на радужке глаза (</a:t>
            </a:r>
            <a:r>
              <a:rPr lang="ru-RU" dirty="0" err="1" smtClean="0"/>
              <a:t>гамартромы</a:t>
            </a:r>
            <a:r>
              <a:rPr lang="ru-RU" dirty="0" smtClean="0"/>
              <a:t>), обнаруживаемые </a:t>
            </a:r>
            <a:r>
              <a:rPr lang="ru-RU" dirty="0"/>
              <a:t>при офтальмоскопии с помощью щелевой </a:t>
            </a:r>
            <a:r>
              <a:rPr lang="ru-RU" dirty="0" smtClean="0"/>
              <a:t>лампы</a:t>
            </a:r>
          </a:p>
          <a:p>
            <a:r>
              <a:rPr lang="ru-RU" dirty="0" err="1" smtClean="0"/>
              <a:t>Выявляемость</a:t>
            </a:r>
            <a:r>
              <a:rPr lang="ru-RU" dirty="0" smtClean="0"/>
              <a:t> </a:t>
            </a:r>
            <a:r>
              <a:rPr lang="ru-RU" dirty="0"/>
              <a:t>узелков </a:t>
            </a:r>
            <a:r>
              <a:rPr lang="ru-RU" dirty="0" err="1"/>
              <a:t>Лиша</a:t>
            </a:r>
            <a:r>
              <a:rPr lang="ru-RU" dirty="0"/>
              <a:t> повышается с возрастом больного: в возрасте от 0 до 4 лет – 22% случаев, 5 – 9 лет – до 41%, 10 – 19 лет – до 85%; старше 20 – до 95% случаев </a:t>
            </a:r>
            <a:r>
              <a:rPr lang="en-US" dirty="0"/>
              <a:t>NF</a:t>
            </a:r>
            <a:r>
              <a:rPr lang="ru-RU" dirty="0" smtClean="0"/>
              <a:t>1[Уфимцева М.А., Гальперин А.М., 2016]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не менее 6 пигментных пятен, диаметром 1,5 см позволяет диагностировать </a:t>
            </a:r>
            <a:r>
              <a:rPr lang="en-US" dirty="0"/>
              <a:t>NF</a:t>
            </a:r>
            <a:r>
              <a:rPr lang="ru-RU" dirty="0"/>
              <a:t>1 при отсутствии каких – либо других </a:t>
            </a:r>
            <a:r>
              <a:rPr lang="ru-RU" dirty="0" smtClean="0"/>
              <a:t>симптомов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8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Возможно вовлечение </a:t>
            </a:r>
            <a:r>
              <a:rPr lang="ru-RU" dirty="0"/>
              <a:t>в процесс центральных и периферических отделов </a:t>
            </a:r>
            <a:r>
              <a:rPr lang="ru-RU" dirty="0" smtClean="0"/>
              <a:t>НС </a:t>
            </a:r>
            <a:r>
              <a:rPr lang="ru-RU" dirty="0"/>
              <a:t>с развитием опухолей другой гистологической природы – </a:t>
            </a:r>
            <a:r>
              <a:rPr lang="ru-RU" dirty="0" err="1"/>
              <a:t>астроцитом</a:t>
            </a:r>
            <a:r>
              <a:rPr lang="ru-RU" dirty="0"/>
              <a:t> и глиом зрительных путей, </a:t>
            </a:r>
            <a:r>
              <a:rPr lang="ru-RU" dirty="0" err="1"/>
              <a:t>эпендимом</a:t>
            </a:r>
            <a:r>
              <a:rPr lang="ru-RU" dirty="0"/>
              <a:t>, </a:t>
            </a:r>
            <a:r>
              <a:rPr lang="ru-RU" dirty="0" err="1"/>
              <a:t>менингиом</a:t>
            </a:r>
            <a:r>
              <a:rPr lang="ru-RU" dirty="0"/>
              <a:t>, </a:t>
            </a:r>
            <a:r>
              <a:rPr lang="ru-RU" dirty="0" err="1"/>
              <a:t>нейролеммом</a:t>
            </a:r>
            <a:r>
              <a:rPr lang="ru-RU" dirty="0"/>
              <a:t>, </a:t>
            </a:r>
            <a:r>
              <a:rPr lang="ru-RU" dirty="0" err="1"/>
              <a:t>шванном</a:t>
            </a:r>
            <a:r>
              <a:rPr lang="ru-RU" dirty="0"/>
              <a:t>, спинальных </a:t>
            </a:r>
            <a:r>
              <a:rPr lang="ru-RU" dirty="0" err="1" smtClean="0"/>
              <a:t>нейрофибром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50% случаев – когнитивные нарушения различной степени (от легких до выраженных), чаще в сочетании с негрубым или умеренным снижением </a:t>
            </a:r>
            <a:r>
              <a:rPr lang="en-US" dirty="0"/>
              <a:t>IQ</a:t>
            </a:r>
            <a:r>
              <a:rPr lang="ru-RU" dirty="0"/>
              <a:t>, затруднением в освоении письма, чтения, </a:t>
            </a:r>
            <a:r>
              <a:rPr lang="ru-RU" dirty="0" smtClean="0"/>
              <a:t>математики, эпилепсия</a:t>
            </a:r>
          </a:p>
          <a:p>
            <a:r>
              <a:rPr lang="ru-RU" dirty="0" smtClean="0"/>
              <a:t> </a:t>
            </a:r>
            <a:r>
              <a:rPr lang="ru-RU" dirty="0"/>
              <a:t>Оптическая глиома – доброкачественная опухоль зрительного нерва, </a:t>
            </a:r>
            <a:r>
              <a:rPr lang="ru-RU" dirty="0" smtClean="0"/>
              <a:t>чаще </a:t>
            </a:r>
            <a:r>
              <a:rPr lang="ru-RU" dirty="0"/>
              <a:t>дебютирует в десятилетнем возрасте в виде постепенного снижения </a:t>
            </a:r>
            <a:r>
              <a:rPr lang="ru-RU" dirty="0" smtClean="0"/>
              <a:t>зрения</a:t>
            </a:r>
          </a:p>
          <a:p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en-US" dirty="0"/>
              <a:t>NF</a:t>
            </a:r>
            <a:r>
              <a:rPr lang="ru-RU" dirty="0"/>
              <a:t>1 могут выявляться опухоли иной локализации, включая </a:t>
            </a:r>
            <a:r>
              <a:rPr lang="ru-RU" dirty="0" err="1"/>
              <a:t>феохромоцитому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9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Мутация гена </a:t>
            </a:r>
            <a:r>
              <a:rPr lang="en-US" dirty="0"/>
              <a:t>NF</a:t>
            </a:r>
            <a:r>
              <a:rPr lang="ru-RU" dirty="0"/>
              <a:t>1 может быть причиной </a:t>
            </a:r>
            <a:r>
              <a:rPr lang="ru-RU" dirty="0" err="1"/>
              <a:t>миелодиспластического</a:t>
            </a:r>
            <a:r>
              <a:rPr lang="ru-RU" dirty="0"/>
              <a:t> синдрома и редкого типа лейкемии – ювенильной </a:t>
            </a:r>
            <a:r>
              <a:rPr lang="ru-RU" dirty="0" err="1"/>
              <a:t>миеломоноцитической</a:t>
            </a:r>
            <a:r>
              <a:rPr lang="ru-RU" dirty="0"/>
              <a:t> лейкемии (</a:t>
            </a:r>
            <a:r>
              <a:rPr lang="en-US" dirty="0"/>
              <a:t>juvenile </a:t>
            </a:r>
            <a:r>
              <a:rPr lang="en-US" dirty="0" err="1"/>
              <a:t>myelomonocytic</a:t>
            </a:r>
            <a:r>
              <a:rPr lang="en-US" dirty="0"/>
              <a:t> leukemia</a:t>
            </a:r>
            <a:r>
              <a:rPr lang="ru-RU" dirty="0"/>
              <a:t>, англ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Патогномонична  </a:t>
            </a:r>
            <a:r>
              <a:rPr lang="ru-RU" dirty="0"/>
              <a:t>для детей моложе 2-х </a:t>
            </a:r>
            <a:r>
              <a:rPr lang="ru-RU" dirty="0" smtClean="0"/>
              <a:t>лет, проявляется  жалобами </a:t>
            </a:r>
            <a:r>
              <a:rPr lang="ru-RU" dirty="0"/>
              <a:t>на быструю утомляемость, усталость, лихорадку, частые кровотечения (гематомы) при незначительных травмах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4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Нередки эндокринопатии (</a:t>
            </a:r>
            <a:r>
              <a:rPr lang="ru-RU" dirty="0" err="1"/>
              <a:t>феохромацитома</a:t>
            </a:r>
            <a:r>
              <a:rPr lang="ru-RU" dirty="0"/>
              <a:t>, нарушение роста или полового созревания), изменение скелета (сколиоз – до 15%, деформация грудной клетки , </a:t>
            </a:r>
            <a:r>
              <a:rPr lang="ru-RU" dirty="0" err="1"/>
              <a:t>спондилолистез</a:t>
            </a:r>
            <a:r>
              <a:rPr lang="ru-RU" dirty="0"/>
              <a:t>, </a:t>
            </a:r>
            <a:r>
              <a:rPr lang="ru-RU" dirty="0" err="1"/>
              <a:t>незаращение</a:t>
            </a:r>
            <a:r>
              <a:rPr lang="ru-RU" dirty="0"/>
              <a:t> дужек позвонков, краниовертебральные аномалии, асимметрия черепа, псевдоартроз</a:t>
            </a:r>
            <a:r>
              <a:rPr lang="ru-RU" dirty="0" smtClean="0"/>
              <a:t>)</a:t>
            </a:r>
          </a:p>
          <a:p>
            <a:r>
              <a:rPr lang="ru-RU" dirty="0" smtClean="0"/>
              <a:t>  </a:t>
            </a:r>
            <a:r>
              <a:rPr lang="ru-RU" dirty="0"/>
              <a:t>Ч</a:t>
            </a:r>
            <a:r>
              <a:rPr lang="ru-RU" dirty="0" smtClean="0"/>
              <a:t>астые </a:t>
            </a:r>
            <a:r>
              <a:rPr lang="ru-RU" dirty="0"/>
              <a:t>переломы костей конечностей, которые тяжело поддаются лечению (долго срастаются) и требуют вмешательства  ортопеда </a:t>
            </a:r>
            <a:endParaRPr lang="ru-RU" dirty="0" smtClean="0"/>
          </a:p>
          <a:p>
            <a:r>
              <a:rPr lang="ru-RU" dirty="0" smtClean="0"/>
              <a:t>Около </a:t>
            </a:r>
            <a:r>
              <a:rPr lang="ru-RU" dirty="0"/>
              <a:t>12% </a:t>
            </a:r>
            <a:r>
              <a:rPr lang="ru-RU" dirty="0" smtClean="0"/>
              <a:t>больных </a:t>
            </a:r>
            <a:r>
              <a:rPr lang="en-US" dirty="0"/>
              <a:t>NF</a:t>
            </a:r>
            <a:r>
              <a:rPr lang="ru-RU" dirty="0" smtClean="0"/>
              <a:t>1 </a:t>
            </a:r>
            <a:r>
              <a:rPr lang="ru-RU" dirty="0"/>
              <a:t>имеют фенотип, характерный для синдрома </a:t>
            </a:r>
            <a:r>
              <a:rPr lang="en-US" dirty="0"/>
              <a:t>Noonan</a:t>
            </a:r>
            <a:r>
              <a:rPr lang="ru-RU" dirty="0"/>
              <a:t>: </a:t>
            </a:r>
            <a:r>
              <a:rPr lang="ru-RU" dirty="0" err="1"/>
              <a:t>гипертелоризм</a:t>
            </a:r>
            <a:r>
              <a:rPr lang="ru-RU" dirty="0"/>
              <a:t>, </a:t>
            </a:r>
            <a:r>
              <a:rPr lang="ru-RU" dirty="0" err="1"/>
              <a:t>антимонголоидный</a:t>
            </a:r>
            <a:r>
              <a:rPr lang="ru-RU" dirty="0"/>
              <a:t> размер глаз, низко посаженные уши, шейный </a:t>
            </a:r>
            <a:r>
              <a:rPr lang="ru-RU" dirty="0" err="1"/>
              <a:t>птеригум</a:t>
            </a:r>
            <a:r>
              <a:rPr lang="ru-RU" dirty="0"/>
              <a:t>, стеноз легочной </a:t>
            </a:r>
            <a:r>
              <a:rPr lang="ru-RU" dirty="0" smtClean="0"/>
              <a:t>артерии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87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Двусторонние вестибулярные </a:t>
            </a:r>
            <a:r>
              <a:rPr lang="ru-RU" dirty="0" err="1"/>
              <a:t>шванномы</a:t>
            </a:r>
            <a:r>
              <a:rPr lang="ru-RU" dirty="0"/>
              <a:t> патогномоничны для НФ 2, их выявляют более чем у 90% взрослых </a:t>
            </a:r>
            <a:r>
              <a:rPr lang="ru-RU" dirty="0" smtClean="0"/>
              <a:t>пациентов</a:t>
            </a:r>
          </a:p>
          <a:p>
            <a:r>
              <a:rPr lang="ru-RU" dirty="0" smtClean="0"/>
              <a:t> </a:t>
            </a:r>
            <a:r>
              <a:rPr lang="ru-RU" dirty="0"/>
              <a:t>Опухоли при НФ 2 состоят из </a:t>
            </a:r>
            <a:r>
              <a:rPr lang="ru-RU" dirty="0" err="1"/>
              <a:t>шванновских</a:t>
            </a:r>
            <a:r>
              <a:rPr lang="ru-RU" dirty="0"/>
              <a:t>, менингеальных и глиальных клеток </a:t>
            </a:r>
          </a:p>
          <a:p>
            <a:r>
              <a:rPr lang="ru-RU" dirty="0" smtClean="0"/>
              <a:t> </a:t>
            </a:r>
            <a:r>
              <a:rPr lang="ru-RU" dirty="0"/>
              <a:t>В ряде случаев (25 – 27%) кожные появления предшествуют началу </a:t>
            </a:r>
            <a:r>
              <a:rPr lang="ru-RU" dirty="0" smtClean="0"/>
              <a:t>болезни.</a:t>
            </a:r>
          </a:p>
          <a:p>
            <a:r>
              <a:rPr lang="ru-RU" dirty="0" smtClean="0"/>
              <a:t>В </a:t>
            </a:r>
            <a:r>
              <a:rPr lang="ru-RU" dirty="0"/>
              <a:t>33% случаев при НФ 2 наблюдаются снижение зрения одно- либо двустороннее</a:t>
            </a:r>
            <a:r>
              <a:rPr lang="ru-RU" b="1" dirty="0" smtClean="0"/>
              <a:t>.</a:t>
            </a:r>
            <a:r>
              <a:rPr lang="ru-RU" dirty="0"/>
              <a:t> Заднее </a:t>
            </a:r>
            <a:r>
              <a:rPr lang="ru-RU" dirty="0" err="1"/>
              <a:t>подкапсулярное</a:t>
            </a:r>
            <a:r>
              <a:rPr lang="ru-RU" dirty="0"/>
              <a:t> помутнение хрусталика прогрессирует до визуально видимой </a:t>
            </a:r>
            <a:r>
              <a:rPr lang="ru-RU" dirty="0" smtClean="0"/>
              <a:t>катаракты</a:t>
            </a:r>
          </a:p>
          <a:p>
            <a:r>
              <a:rPr lang="ru-RU" dirty="0" smtClean="0"/>
              <a:t> </a:t>
            </a:r>
            <a:r>
              <a:rPr lang="ru-RU" dirty="0"/>
              <a:t>Детская катаракта является очевидным признаком НФ </a:t>
            </a:r>
            <a:r>
              <a:rPr lang="ru-RU" dirty="0" smtClean="0"/>
              <a:t>2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2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67% наблюдений при НФ 2 встречаются спинномозговые опухоли в области межпозвонковых отверстий, часто множественные в форме «гантелей», по структуре это </a:t>
            </a:r>
            <a:r>
              <a:rPr lang="ru-RU" dirty="0" err="1" smtClean="0"/>
              <a:t>шванномы</a:t>
            </a:r>
            <a:r>
              <a:rPr lang="ru-RU" dirty="0" smtClean="0"/>
              <a:t> [Костюченко А.В., Титаренко Н.В., 2016]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Внутримозговые опухоли по типу </a:t>
            </a:r>
            <a:r>
              <a:rPr lang="ru-RU" dirty="0" err="1"/>
              <a:t>астроцитом</a:t>
            </a:r>
            <a:r>
              <a:rPr lang="ru-RU" dirty="0"/>
              <a:t>, </a:t>
            </a:r>
            <a:r>
              <a:rPr lang="ru-RU" dirty="0" err="1" smtClean="0"/>
              <a:t>эпендимом</a:t>
            </a:r>
            <a:r>
              <a:rPr lang="ru-RU" dirty="0" smtClean="0"/>
              <a:t> -5</a:t>
            </a:r>
            <a:r>
              <a:rPr lang="ru-RU" dirty="0"/>
              <a:t>% </a:t>
            </a:r>
            <a:r>
              <a:rPr lang="ru-RU" dirty="0" smtClean="0"/>
              <a:t>   </a:t>
            </a:r>
            <a:endParaRPr lang="ru-RU" dirty="0"/>
          </a:p>
          <a:p>
            <a:r>
              <a:rPr lang="ru-RU" dirty="0"/>
              <a:t>Беременность часто провоцирует начало заболевания или усугубляет существующие клинические проявления под влиянием гормонов и факторов роста на инициирование и прогрессирование акустической </a:t>
            </a:r>
            <a:r>
              <a:rPr lang="ru-RU" dirty="0" smtClean="0"/>
              <a:t>невриномы</a:t>
            </a:r>
          </a:p>
          <a:p>
            <a:r>
              <a:rPr lang="ru-RU" dirty="0" smtClean="0"/>
              <a:t>Опухоли</a:t>
            </a:r>
            <a:r>
              <a:rPr lang="ru-RU" dirty="0"/>
              <a:t>, развивающиеся в ЦНС, как правило, вовлекают в процесс чувствительные нервы, имеющие высокую концентрацию рецепторов к женским гормонам эстрогенам.</a:t>
            </a:r>
          </a:p>
          <a:p>
            <a:r>
              <a:rPr lang="ru-RU" dirty="0"/>
              <a:t>В отличие от НФ 1, НФ 2 не сопровождается злокачественным перерождением опухолей, а также изменениями в костях, падением интеллекта, характерным для НФ </a:t>
            </a:r>
            <a:r>
              <a:rPr lang="ru-RU" dirty="0" smtClean="0"/>
              <a:t>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24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Первичная диагностика </a:t>
            </a:r>
            <a:r>
              <a:rPr lang="en-US" dirty="0"/>
              <a:t>NF</a:t>
            </a:r>
            <a:r>
              <a:rPr lang="ru-RU" dirty="0"/>
              <a:t>1 должна осуществляться педиатрами, семейными врачами, а также узкими специалистами (неврологами, дерматологами, офтальмологами, хирургами, стоматологами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Целесообразно своевременное проведение КТ/МРТ головного и спинного </a:t>
            </a:r>
            <a:r>
              <a:rPr lang="ru-RU" dirty="0" smtClean="0"/>
              <a:t>мозга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рентгенографии крыльев клиновидных костей, позвоночника и длинных </a:t>
            </a:r>
            <a:r>
              <a:rPr lang="ru-RU" dirty="0" smtClean="0"/>
              <a:t>костей</a:t>
            </a:r>
          </a:p>
          <a:p>
            <a:r>
              <a:rPr lang="ru-RU" dirty="0" smtClean="0"/>
              <a:t> Биопсия </a:t>
            </a:r>
            <a:r>
              <a:rPr lang="ru-RU" dirty="0" err="1" smtClean="0"/>
              <a:t>нейрофибром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сследование </a:t>
            </a:r>
            <a:r>
              <a:rPr lang="ru-RU" dirty="0"/>
              <a:t>органа </a:t>
            </a:r>
            <a:r>
              <a:rPr lang="ru-RU" dirty="0" smtClean="0"/>
              <a:t>зрения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38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Диагностические критерии Международного Комитета </a:t>
            </a:r>
            <a:r>
              <a:rPr lang="ru-RU" sz="2800" dirty="0"/>
              <a:t>экспертов по </a:t>
            </a:r>
            <a:r>
              <a:rPr lang="ru-RU" sz="2800" dirty="0" err="1"/>
              <a:t>нейрофиброматозу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</a:t>
            </a:r>
            <a:r>
              <a:rPr lang="en-US" dirty="0"/>
              <a:t>NF</a:t>
            </a:r>
            <a:r>
              <a:rPr lang="ru-RU" dirty="0"/>
              <a:t>1 может быть диагностирован при наличии у больного не менее 2-х из следующих признаков:</a:t>
            </a:r>
          </a:p>
          <a:p>
            <a:r>
              <a:rPr lang="ru-RU" dirty="0"/>
              <a:t>1) не менее 5 пигментных пятен цвета «кофе с молоком» диаметром более 5 мм у детей до пубертатного возраста и не менее 6 пятен диаметром более 15 мм в пубертатном возрасте;</a:t>
            </a:r>
          </a:p>
          <a:p>
            <a:r>
              <a:rPr lang="ru-RU" dirty="0"/>
              <a:t>2) 2 и более </a:t>
            </a:r>
            <a:r>
              <a:rPr lang="ru-RU" dirty="0" err="1"/>
              <a:t>нейрофибромы</a:t>
            </a:r>
            <a:r>
              <a:rPr lang="ru-RU" dirty="0"/>
              <a:t> любого типа или 1 </a:t>
            </a:r>
            <a:r>
              <a:rPr lang="ru-RU" dirty="0" err="1"/>
              <a:t>плексиформная</a:t>
            </a:r>
            <a:r>
              <a:rPr lang="ru-RU" dirty="0"/>
              <a:t> </a:t>
            </a:r>
            <a:r>
              <a:rPr lang="ru-RU" dirty="0" err="1"/>
              <a:t>нейрофиброма</a:t>
            </a:r>
            <a:r>
              <a:rPr lang="ru-RU" dirty="0"/>
              <a:t>;</a:t>
            </a:r>
          </a:p>
          <a:p>
            <a:r>
              <a:rPr lang="ru-RU" dirty="0"/>
              <a:t>3) веснушчатость в подмышечных или паховых складках;</a:t>
            </a:r>
          </a:p>
          <a:p>
            <a:r>
              <a:rPr lang="ru-RU" dirty="0"/>
              <a:t>4) дисплазия крыла клиновидной кости или врожденное истончение кортикального слоя длинных костей с псевдоартрозом или без него;</a:t>
            </a:r>
          </a:p>
          <a:p>
            <a:r>
              <a:rPr lang="ru-RU" dirty="0"/>
              <a:t>5) глиома зрительного нерва;</a:t>
            </a:r>
          </a:p>
          <a:p>
            <a:r>
              <a:rPr lang="ru-RU" dirty="0"/>
              <a:t>6) 2 узелка </a:t>
            </a:r>
            <a:r>
              <a:rPr lang="ru-RU" dirty="0" err="1"/>
              <a:t>Лиша</a:t>
            </a:r>
            <a:r>
              <a:rPr lang="ru-RU" dirty="0"/>
              <a:t> на радужке и более при исследовании в щелевой лампе;</a:t>
            </a:r>
          </a:p>
          <a:p>
            <a:r>
              <a:rPr lang="ru-RU" dirty="0"/>
              <a:t>7) наличие у родственников первой линии родства </a:t>
            </a:r>
            <a:r>
              <a:rPr lang="en-US" dirty="0"/>
              <a:t>NF</a:t>
            </a:r>
            <a:r>
              <a:rPr lang="ru-RU" dirty="0"/>
              <a:t>1 по тем же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val="362933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Информативность МРТ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Клиническое значение имеют так называемые «неопознанные светящиеся объекты» («</a:t>
            </a:r>
            <a:r>
              <a:rPr lang="en-US" dirty="0"/>
              <a:t>unidentified bright objects</a:t>
            </a:r>
            <a:r>
              <a:rPr lang="ru-RU" dirty="0"/>
              <a:t>» - </a:t>
            </a:r>
            <a:r>
              <a:rPr lang="en-US" dirty="0"/>
              <a:t>UBOS</a:t>
            </a:r>
            <a:r>
              <a:rPr lang="ru-RU" dirty="0"/>
              <a:t>, англ.), выявляемые при проведении МРТ головного мозга у детей с «сомнительным» </a:t>
            </a:r>
            <a:r>
              <a:rPr lang="ru-RU" dirty="0" err="1" smtClean="0"/>
              <a:t>нейрофиброматозом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Эти </a:t>
            </a:r>
            <a:r>
              <a:rPr lang="ru-RU" dirty="0" err="1"/>
              <a:t>гиперинтенсивные</a:t>
            </a:r>
            <a:r>
              <a:rPr lang="ru-RU" dirty="0"/>
              <a:t> очаги, типичные для ранних стадий развития </a:t>
            </a:r>
            <a:r>
              <a:rPr lang="en-US" dirty="0"/>
              <a:t>NF</a:t>
            </a:r>
            <a:r>
              <a:rPr lang="ru-RU" dirty="0"/>
              <a:t>1, обычно выявляемые в </a:t>
            </a:r>
            <a:r>
              <a:rPr lang="en-US" dirty="0"/>
              <a:t>T</a:t>
            </a:r>
            <a:r>
              <a:rPr lang="ru-RU" dirty="0"/>
              <a:t>2-взвешенном режиме, могут визуализироваться в области зрительных трактов, базальных ганглиев, ствола головного мозга, мозжечка или коры больших полушарий и обычно </a:t>
            </a:r>
            <a:r>
              <a:rPr lang="ru-RU" dirty="0" smtClean="0"/>
              <a:t> </a:t>
            </a:r>
            <a:r>
              <a:rPr lang="ru-RU" dirty="0"/>
              <a:t>масс – </a:t>
            </a:r>
            <a:r>
              <a:rPr lang="ru-RU" dirty="0" smtClean="0"/>
              <a:t>эффект отсутствует</a:t>
            </a:r>
          </a:p>
          <a:p>
            <a:r>
              <a:rPr lang="ru-RU" dirty="0" smtClean="0"/>
              <a:t> </a:t>
            </a:r>
            <a:r>
              <a:rPr lang="ru-RU" dirty="0"/>
              <a:t>Они не визуализируются в </a:t>
            </a:r>
            <a:r>
              <a:rPr lang="en-US" dirty="0"/>
              <a:t>T</a:t>
            </a:r>
            <a:r>
              <a:rPr lang="ru-RU" dirty="0"/>
              <a:t>1 – взвешенном режиме МРТ и при КТ головного </a:t>
            </a:r>
            <a:r>
              <a:rPr lang="ru-RU" dirty="0" smtClean="0"/>
              <a:t>мозга [</a:t>
            </a:r>
            <a:r>
              <a:rPr lang="en-US" dirty="0" smtClean="0"/>
              <a:t>Feldman R., 2015</a:t>
            </a:r>
            <a:r>
              <a:rPr lang="ru-RU" dirty="0" smtClean="0"/>
              <a:t>]</a:t>
            </a:r>
            <a:endParaRPr lang="ru-RU" dirty="0" smtClean="0"/>
          </a:p>
          <a:p>
            <a:r>
              <a:rPr lang="en-US" dirty="0" smtClean="0"/>
              <a:t>UBOS</a:t>
            </a:r>
            <a:r>
              <a:rPr lang="ru-RU" dirty="0" smtClean="0"/>
              <a:t> </a:t>
            </a:r>
            <a:r>
              <a:rPr lang="ru-RU" dirty="0"/>
              <a:t>соответствуют зонам </a:t>
            </a:r>
            <a:r>
              <a:rPr lang="ru-RU" dirty="0" err="1"/>
              <a:t>спонгиоформной</a:t>
            </a:r>
            <a:r>
              <a:rPr lang="ru-RU" dirty="0"/>
              <a:t> (губчатой) </a:t>
            </a:r>
            <a:r>
              <a:rPr lang="ru-RU" dirty="0" err="1" smtClean="0"/>
              <a:t>миелопатии</a:t>
            </a:r>
            <a:r>
              <a:rPr lang="ru-RU" dirty="0" smtClean="0"/>
              <a:t>, </a:t>
            </a:r>
            <a:r>
              <a:rPr lang="ru-RU" dirty="0"/>
              <a:t>могут исчезать с возрастом и более патогномоничны, чем для взрослых больных </a:t>
            </a:r>
            <a:r>
              <a:rPr lang="en-US" dirty="0"/>
              <a:t>NF</a:t>
            </a:r>
            <a:r>
              <a:rPr lang="ru-RU" dirty="0" smtClean="0"/>
              <a:t>1</a:t>
            </a:r>
            <a:endParaRPr lang="ru-RU" dirty="0"/>
          </a:p>
          <a:p>
            <a:r>
              <a:rPr lang="ru-RU" dirty="0" smtClean="0"/>
              <a:t>Возможна корреляция </a:t>
            </a:r>
            <a:r>
              <a:rPr lang="uk-UA" dirty="0" smtClean="0"/>
              <a:t>числа, </a:t>
            </a:r>
            <a:r>
              <a:rPr lang="ru-RU" dirty="0" smtClean="0"/>
              <a:t>объема</a:t>
            </a:r>
            <a:r>
              <a:rPr lang="uk-UA" dirty="0" smtClean="0"/>
              <a:t> </a:t>
            </a:r>
            <a:r>
              <a:rPr lang="uk-UA" dirty="0"/>
              <a:t>и </a:t>
            </a:r>
            <a:r>
              <a:rPr lang="uk-UA" dirty="0" err="1" smtClean="0"/>
              <a:t>локализация</a:t>
            </a:r>
            <a:r>
              <a:rPr lang="uk-UA" dirty="0" smtClean="0"/>
              <a:t> </a:t>
            </a:r>
            <a:r>
              <a:rPr lang="en-US" dirty="0"/>
              <a:t>UBOS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с выраженностью когнитивных нарушений и </a:t>
            </a:r>
            <a:r>
              <a:rPr lang="ru-RU" dirty="0" smtClean="0"/>
              <a:t>трудностями </a:t>
            </a:r>
            <a:r>
              <a:rPr lang="ru-RU" dirty="0"/>
              <a:t>обучения при </a:t>
            </a:r>
            <a:r>
              <a:rPr lang="en-US" dirty="0"/>
              <a:t>NF</a:t>
            </a:r>
            <a:r>
              <a:rPr lang="ru-RU" dirty="0" smtClean="0"/>
              <a:t>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3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Нейрофиброматоз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аиболее распространенная форма </a:t>
            </a:r>
            <a:r>
              <a:rPr lang="ru-RU" dirty="0"/>
              <a:t>моногенной наследственной патологии </a:t>
            </a:r>
            <a:r>
              <a:rPr lang="ru-RU" dirty="0" smtClean="0"/>
              <a:t>[Асанов А.Ю., </a:t>
            </a:r>
            <a:r>
              <a:rPr lang="ru-RU" dirty="0" err="1" smtClean="0"/>
              <a:t>Филлипова</a:t>
            </a:r>
            <a:r>
              <a:rPr lang="ru-RU" dirty="0" smtClean="0"/>
              <a:t> М.Г., 2013]</a:t>
            </a:r>
            <a:endParaRPr lang="ru-RU" dirty="0" smtClean="0"/>
          </a:p>
          <a:p>
            <a:r>
              <a:rPr lang="ru-RU" dirty="0" smtClean="0"/>
              <a:t> Частота -  </a:t>
            </a:r>
            <a:r>
              <a:rPr lang="ru-RU" dirty="0"/>
              <a:t>от 1:2000 до 1:4000 </a:t>
            </a:r>
            <a:r>
              <a:rPr lang="ru-RU" dirty="0" smtClean="0"/>
              <a:t>населения</a:t>
            </a:r>
            <a:r>
              <a:rPr lang="en-US" dirty="0" smtClean="0"/>
              <a:t> [</a:t>
            </a:r>
            <a:r>
              <a:rPr lang="en-US" dirty="0" err="1" smtClean="0"/>
              <a:t>Kresak</a:t>
            </a:r>
            <a:r>
              <a:rPr lang="en-US" dirty="0" smtClean="0"/>
              <a:t> J.L.,2016]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Тип наследования -</a:t>
            </a:r>
            <a:r>
              <a:rPr lang="ru-RU" dirty="0" smtClean="0"/>
              <a:t> </a:t>
            </a:r>
            <a:r>
              <a:rPr lang="ru-RU" dirty="0"/>
              <a:t>аутосомно-доминантный с пенетрантностью близкой к </a:t>
            </a:r>
            <a:r>
              <a:rPr lang="ru-RU" dirty="0" smtClean="0"/>
              <a:t>100%</a:t>
            </a:r>
          </a:p>
          <a:p>
            <a:r>
              <a:rPr lang="ru-RU" dirty="0" smtClean="0"/>
              <a:t>Классификация -  периферическая </a:t>
            </a:r>
            <a:r>
              <a:rPr lang="ru-RU" dirty="0"/>
              <a:t>и </a:t>
            </a:r>
            <a:r>
              <a:rPr lang="ru-RU" dirty="0" smtClean="0"/>
              <a:t>центральная </a:t>
            </a:r>
            <a:r>
              <a:rPr lang="ru-RU" dirty="0"/>
              <a:t>формы: </a:t>
            </a:r>
            <a:r>
              <a:rPr lang="ru-RU" dirty="0" err="1"/>
              <a:t>нейрофиброматоз</a:t>
            </a:r>
            <a:r>
              <a:rPr lang="ru-RU" dirty="0"/>
              <a:t> 1 и </a:t>
            </a:r>
            <a:r>
              <a:rPr lang="ru-RU" dirty="0" err="1"/>
              <a:t>нейрофиброматоз</a:t>
            </a:r>
            <a:r>
              <a:rPr lang="ru-RU" dirty="0"/>
              <a:t> 2 </a:t>
            </a:r>
            <a:r>
              <a:rPr lang="ru-RU" dirty="0" smtClean="0"/>
              <a:t>типов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Окончательное разделение НФ на 1 и 2 типы -</a:t>
            </a:r>
            <a:r>
              <a:rPr lang="ru-RU" dirty="0" smtClean="0"/>
              <a:t> </a:t>
            </a:r>
            <a:r>
              <a:rPr lang="ru-RU" dirty="0"/>
              <a:t>1987 г. после генетических исследований, определяющий связь НФ1 с изменениями гена в 17 хромосоме и НФ 2 с геном в 22 </a:t>
            </a:r>
            <a:r>
              <a:rPr lang="ru-RU" dirty="0" smtClean="0"/>
              <a:t>хромосоме[</a:t>
            </a:r>
            <a:r>
              <a:rPr lang="en-US" dirty="0" smtClean="0"/>
              <a:t>Anderson J.L.,2017</a:t>
            </a:r>
            <a:r>
              <a:rPr lang="ru-RU" dirty="0" smtClean="0"/>
              <a:t>]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30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Информативность МРА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МР-ангиографии центральных сосудов могут обнаруживаться аномалии развития (чаще стенозы или окклюзии) внутренней сонной, средней мозговой или передней мозговой </a:t>
            </a:r>
            <a:r>
              <a:rPr lang="ru-RU" dirty="0" smtClean="0"/>
              <a:t>артерий</a:t>
            </a:r>
            <a:r>
              <a:rPr lang="en-US" dirty="0" smtClean="0"/>
              <a:t> [</a:t>
            </a:r>
            <a:r>
              <a:rPr lang="en-US" dirty="0" err="1" smtClean="0"/>
              <a:t>Lodish</a:t>
            </a:r>
            <a:r>
              <a:rPr lang="en-US" dirty="0" smtClean="0"/>
              <a:t> M., 2014]</a:t>
            </a:r>
            <a:endParaRPr lang="ru-RU" dirty="0" smtClean="0"/>
          </a:p>
          <a:p>
            <a:r>
              <a:rPr lang="ru-RU" dirty="0" smtClean="0"/>
              <a:t>Также возможны </a:t>
            </a:r>
            <a:r>
              <a:rPr lang="ru-RU" dirty="0"/>
              <a:t>маленькие </a:t>
            </a:r>
            <a:r>
              <a:rPr lang="ru-RU" dirty="0" err="1"/>
              <a:t>телеангиоэктатические</a:t>
            </a:r>
            <a:r>
              <a:rPr lang="ru-RU" dirty="0"/>
              <a:t> сосудистые сплетения вокруг зон стеноза церебральных артерий в виде так называемых «облачков табачного дыма» («</a:t>
            </a:r>
            <a:r>
              <a:rPr lang="en-US" dirty="0"/>
              <a:t>puff of smoke</a:t>
            </a:r>
            <a:r>
              <a:rPr lang="ru-RU" dirty="0"/>
              <a:t>», англ.)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84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NIH</a:t>
            </a:r>
            <a:r>
              <a:rPr lang="ru-RU" dirty="0"/>
              <a:t> – диагностические </a:t>
            </a:r>
            <a:r>
              <a:rPr lang="ru-RU" dirty="0" smtClean="0"/>
              <a:t>критерии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НФ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Критерии </a:t>
            </a:r>
            <a:r>
              <a:rPr lang="ru-RU" dirty="0" err="1"/>
              <a:t>диагностически</a:t>
            </a:r>
            <a:r>
              <a:rPr lang="ru-RU" dirty="0"/>
              <a:t> подтвержденного НФ 2:</a:t>
            </a:r>
          </a:p>
          <a:p>
            <a:r>
              <a:rPr lang="ru-RU" dirty="0"/>
              <a:t>1) 2-х сторонние вестибулярные </a:t>
            </a:r>
            <a:r>
              <a:rPr lang="ru-RU" dirty="0" err="1"/>
              <a:t>шванномы</a:t>
            </a:r>
            <a:r>
              <a:rPr lang="ru-RU" dirty="0"/>
              <a:t>, либо </a:t>
            </a:r>
          </a:p>
          <a:p>
            <a:r>
              <a:rPr lang="ru-RU" dirty="0"/>
              <a:t>2) наличие НФ 2 у родственников первой линии и а) односторонняя вестибулярная </a:t>
            </a:r>
            <a:r>
              <a:rPr lang="ru-RU" dirty="0" err="1"/>
              <a:t>шваннома</a:t>
            </a:r>
            <a:r>
              <a:rPr lang="ru-RU" dirty="0"/>
              <a:t> в возрасте до 30 лет или б) 2-х признаков из следующих: </a:t>
            </a:r>
            <a:r>
              <a:rPr lang="ru-RU" dirty="0" err="1"/>
              <a:t>менингиома</a:t>
            </a:r>
            <a:r>
              <a:rPr lang="ru-RU" dirty="0"/>
              <a:t>, глиома, </a:t>
            </a:r>
            <a:r>
              <a:rPr lang="ru-RU" dirty="0" err="1"/>
              <a:t>шваннома</a:t>
            </a:r>
            <a:r>
              <a:rPr lang="ru-RU" dirty="0"/>
              <a:t>, ювенильное заднее </a:t>
            </a:r>
            <a:r>
              <a:rPr lang="ru-RU" dirty="0" err="1"/>
              <a:t>подкапсулярное</a:t>
            </a:r>
            <a:r>
              <a:rPr lang="ru-RU" dirty="0"/>
              <a:t> </a:t>
            </a:r>
            <a:r>
              <a:rPr lang="ru-RU" dirty="0" err="1"/>
              <a:t>чечевицеподобное</a:t>
            </a:r>
            <a:r>
              <a:rPr lang="ru-RU" dirty="0"/>
              <a:t> помутнение хрусталика (ювенильная корковая катаракта).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56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настоящее время не разработано специфической (патогенетической) терапии </a:t>
            </a:r>
            <a:r>
              <a:rPr lang="en-US" dirty="0"/>
              <a:t>NF</a:t>
            </a:r>
            <a:r>
              <a:rPr lang="ru-RU" dirty="0" smtClean="0"/>
              <a:t>1</a:t>
            </a:r>
            <a:r>
              <a:rPr lang="ru-RU" dirty="0" smtClean="0"/>
              <a:t>, рекомендован  </a:t>
            </a:r>
            <a:r>
              <a:rPr lang="ru-RU" dirty="0" err="1" smtClean="0"/>
              <a:t>рипамицин</a:t>
            </a:r>
            <a:r>
              <a:rPr lang="ru-RU" dirty="0" smtClean="0"/>
              <a:t> [Н.А. Шнайдер, 2010 ]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нарушениях обучаемости и когнитивных </a:t>
            </a:r>
            <a:r>
              <a:rPr lang="ru-RU" dirty="0" smtClean="0"/>
              <a:t>расстройствах </a:t>
            </a:r>
            <a:r>
              <a:rPr lang="ru-RU" dirty="0"/>
              <a:t>рекомендуется обучать детей и подростков в спецшколах и проведение социальной реабилитации </a:t>
            </a:r>
            <a:r>
              <a:rPr lang="ru-RU" dirty="0" smtClean="0"/>
              <a:t>больных</a:t>
            </a:r>
          </a:p>
          <a:p>
            <a:r>
              <a:rPr lang="ru-RU" dirty="0" smtClean="0"/>
              <a:t> </a:t>
            </a:r>
            <a:r>
              <a:rPr lang="ru-RU" dirty="0"/>
              <a:t>При выраженном болевом синдроме назначаются НПВС, </a:t>
            </a:r>
            <a:r>
              <a:rPr lang="ru-RU" dirty="0" err="1"/>
              <a:t>неопиоидные</a:t>
            </a:r>
            <a:r>
              <a:rPr lang="ru-RU" dirty="0"/>
              <a:t> и опиоидные анальгетики, трициклические антидепрессанты, антиконвульсанты -  </a:t>
            </a:r>
            <a:r>
              <a:rPr lang="ru-RU" dirty="0" err="1"/>
              <a:t>топиромат</a:t>
            </a:r>
            <a:r>
              <a:rPr lang="ru-RU" dirty="0"/>
              <a:t>, </a:t>
            </a:r>
            <a:r>
              <a:rPr lang="ru-RU" dirty="0" err="1" smtClean="0"/>
              <a:t>габапентин</a:t>
            </a:r>
            <a:endParaRPr lang="ru-RU" dirty="0"/>
          </a:p>
          <a:p>
            <a:r>
              <a:rPr lang="ru-RU" dirty="0"/>
              <a:t>Ортопедические операции показаны при наличии костных деформаций, </a:t>
            </a:r>
            <a:r>
              <a:rPr lang="ru-RU" dirty="0" smtClean="0"/>
              <a:t>сколиоза </a:t>
            </a:r>
          </a:p>
          <a:p>
            <a:r>
              <a:rPr lang="ru-RU" dirty="0" smtClean="0"/>
              <a:t>Хирургические </a:t>
            </a:r>
            <a:r>
              <a:rPr lang="ru-RU" dirty="0"/>
              <a:t>операции </a:t>
            </a:r>
            <a:r>
              <a:rPr lang="ru-RU" dirty="0" smtClean="0"/>
              <a:t>- при </a:t>
            </a:r>
            <a:r>
              <a:rPr lang="ru-RU" dirty="0"/>
              <a:t>наличии болезненных </a:t>
            </a:r>
            <a:r>
              <a:rPr lang="ru-RU" dirty="0" err="1"/>
              <a:t>нейрофибром</a:t>
            </a:r>
            <a:r>
              <a:rPr lang="ru-RU" dirty="0"/>
              <a:t>, липом, папиллом больших размеров, а также при расположении опухоли в области постоянной </a:t>
            </a:r>
            <a:r>
              <a:rPr lang="ru-RU" dirty="0" err="1" smtClean="0"/>
              <a:t>травматизации</a:t>
            </a:r>
            <a:endParaRPr lang="ru-RU" dirty="0" smtClean="0"/>
          </a:p>
          <a:p>
            <a:r>
              <a:rPr lang="ru-RU" dirty="0" smtClean="0"/>
              <a:t>Лучевая </a:t>
            </a:r>
            <a:r>
              <a:rPr lang="ru-RU" dirty="0"/>
              <a:t>терапия и химиотерапия -</a:t>
            </a:r>
            <a:r>
              <a:rPr lang="ru-RU" dirty="0" smtClean="0"/>
              <a:t> </a:t>
            </a:r>
            <a:r>
              <a:rPr lang="ru-RU" dirty="0"/>
              <a:t>в случаях малигнизации опухолей (3 – 20</a:t>
            </a:r>
            <a:r>
              <a:rPr lang="ru-RU" dirty="0" smtClean="0"/>
              <a:t>%)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38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 нашим наблюдением находилось </a:t>
            </a:r>
            <a:r>
              <a:rPr lang="ru-RU" dirty="0" smtClean="0"/>
              <a:t>10 </a:t>
            </a:r>
            <a:r>
              <a:rPr lang="ru-RU" dirty="0"/>
              <a:t>детей с </a:t>
            </a:r>
            <a:r>
              <a:rPr lang="ru-RU" dirty="0" smtClean="0"/>
              <a:t>НФ1 (9 чел.) и НФ2 типов , находящихся в неврологическом </a:t>
            </a:r>
            <a:r>
              <a:rPr lang="ru-RU" dirty="0"/>
              <a:t>отделении детской республиканской клинической больницы г. Луганска (ЛНР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 Среди </a:t>
            </a:r>
            <a:r>
              <a:rPr lang="ru-RU" dirty="0"/>
              <a:t>обследуемых было </a:t>
            </a:r>
            <a:r>
              <a:rPr lang="ru-RU" dirty="0" smtClean="0"/>
              <a:t>9 </a:t>
            </a:r>
            <a:r>
              <a:rPr lang="ru-RU" dirty="0"/>
              <a:t>мальчиков и 1 девочка в возрасте от 4 до 15 лет (средний возраст – </a:t>
            </a:r>
            <a:r>
              <a:rPr lang="ru-RU" dirty="0" smtClean="0"/>
              <a:t>7,3</a:t>
            </a:r>
            <a:r>
              <a:rPr lang="ru-RU" dirty="0" smtClean="0"/>
              <a:t>± </a:t>
            </a:r>
            <a:r>
              <a:rPr lang="ru-RU" dirty="0" smtClean="0"/>
              <a:t>6</a:t>
            </a:r>
            <a:r>
              <a:rPr lang="ru-RU" dirty="0" smtClean="0"/>
              <a:t>,9 </a:t>
            </a:r>
            <a:r>
              <a:rPr lang="ru-RU" dirty="0"/>
              <a:t>лет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Цель – определить особенности клинического течения НФ в детском и подростковом возрасте</a:t>
            </a:r>
            <a:endParaRPr lang="ru-RU" dirty="0" smtClean="0"/>
          </a:p>
          <a:p>
            <a:r>
              <a:rPr lang="ru-RU" dirty="0" smtClean="0"/>
              <a:t>Методы обследование – клинико-неврологические, нейрофизиологические (ЭЭГ, УЗДГ), </a:t>
            </a:r>
            <a:r>
              <a:rPr lang="ru-RU" dirty="0" err="1" smtClean="0"/>
              <a:t>нейровизуализационные</a:t>
            </a:r>
            <a:r>
              <a:rPr lang="ru-RU" dirty="0" smtClean="0"/>
              <a:t> (МРТ, МРА)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52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/>
              <a:t>детей болеют </a:t>
            </a:r>
            <a:r>
              <a:rPr lang="ru-RU" dirty="0" err="1"/>
              <a:t>нейрофиброматозом</a:t>
            </a:r>
            <a:r>
              <a:rPr lang="ru-RU" dirty="0"/>
              <a:t> с рождения, а у 3 – х - заболевание проявилось спустя 1-3 года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Клиническая </a:t>
            </a:r>
            <a:r>
              <a:rPr lang="ru-RU" dirty="0" smtClean="0"/>
              <a:t>манифестация НФ1 проявилась </a:t>
            </a:r>
            <a:r>
              <a:rPr lang="ru-RU" dirty="0"/>
              <a:t>судорожным </a:t>
            </a:r>
            <a:r>
              <a:rPr lang="ru-RU" dirty="0" smtClean="0"/>
              <a:t>синдромом (3 ребенка),  </a:t>
            </a:r>
            <a:r>
              <a:rPr lang="ru-RU" dirty="0" err="1"/>
              <a:t>нейрофибромы</a:t>
            </a:r>
            <a:r>
              <a:rPr lang="ru-RU" dirty="0"/>
              <a:t> большеберцового, лучевого  </a:t>
            </a:r>
            <a:r>
              <a:rPr lang="ru-RU" dirty="0" smtClean="0"/>
              <a:t>нервов (2 сл.), </a:t>
            </a:r>
            <a:r>
              <a:rPr lang="ru-RU" dirty="0"/>
              <a:t>двигательные расстройства в виде гиперкинезов, гемипареза, задержки статокинетических </a:t>
            </a:r>
            <a:r>
              <a:rPr lang="ru-RU" dirty="0" smtClean="0"/>
              <a:t>функций </a:t>
            </a:r>
            <a:r>
              <a:rPr lang="ru-RU" dirty="0" smtClean="0"/>
              <a:t>(4 </a:t>
            </a:r>
            <a:r>
              <a:rPr lang="ru-RU" dirty="0" smtClean="0"/>
              <a:t>сл.), </a:t>
            </a:r>
            <a:r>
              <a:rPr lang="ru-RU" dirty="0" err="1"/>
              <a:t>арахноидальной</a:t>
            </a:r>
            <a:r>
              <a:rPr lang="ru-RU" dirty="0"/>
              <a:t> </a:t>
            </a:r>
            <a:r>
              <a:rPr lang="ru-RU" dirty="0" smtClean="0"/>
              <a:t>кисты (1 сл</a:t>
            </a:r>
            <a:r>
              <a:rPr lang="ru-RU" dirty="0" smtClean="0"/>
              <a:t>.), НФ2 – </a:t>
            </a:r>
            <a:r>
              <a:rPr lang="ru-RU" dirty="0" err="1" smtClean="0"/>
              <a:t>шванномами</a:t>
            </a:r>
            <a:r>
              <a:rPr lang="ru-RU" dirty="0" smtClean="0"/>
              <a:t> слуховых нервов (1 сл.)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озитивный </a:t>
            </a:r>
            <a:r>
              <a:rPr lang="ru-RU" dirty="0"/>
              <a:t>семейный анамнез, у дедушки и пап наблюдался I тип </a:t>
            </a:r>
            <a:r>
              <a:rPr lang="ru-RU" dirty="0" err="1" smtClean="0"/>
              <a:t>нейрофиброматоза</a:t>
            </a:r>
            <a:r>
              <a:rPr lang="ru-RU" dirty="0" smtClean="0"/>
              <a:t> (2 сл.)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6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Акушерский анамнез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Нормальное течение беременности , которая завершилась </a:t>
            </a:r>
            <a:r>
              <a:rPr lang="ru-RU" dirty="0"/>
              <a:t>рождением детей с массой 3.000-3.400 кг </a:t>
            </a:r>
            <a:r>
              <a:rPr lang="ru-RU" dirty="0" smtClean="0"/>
              <a:t>и </a:t>
            </a:r>
            <a:r>
              <a:rPr lang="ru-RU" dirty="0"/>
              <a:t>оценкой по шкале </a:t>
            </a:r>
            <a:r>
              <a:rPr lang="ru-RU" dirty="0" err="1"/>
              <a:t>Апгар</a:t>
            </a:r>
            <a:r>
              <a:rPr lang="ru-RU" dirty="0"/>
              <a:t> – 7-8 </a:t>
            </a:r>
            <a:r>
              <a:rPr lang="ru-RU" dirty="0" smtClean="0"/>
              <a:t>баллов ( 2сл.) </a:t>
            </a:r>
          </a:p>
          <a:p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сложнения </a:t>
            </a:r>
            <a:r>
              <a:rPr lang="ru-RU" dirty="0"/>
              <a:t>беременности –гипохромная анемия, </a:t>
            </a:r>
            <a:r>
              <a:rPr lang="ru-RU" dirty="0" err="1"/>
              <a:t>гестоз</a:t>
            </a:r>
            <a:r>
              <a:rPr lang="ru-RU" dirty="0"/>
              <a:t>, резус – конфликт, угроза прерывания </a:t>
            </a:r>
            <a:r>
              <a:rPr lang="ru-RU" dirty="0" smtClean="0"/>
              <a:t>, </a:t>
            </a:r>
            <a:r>
              <a:rPr lang="ru-RU" dirty="0"/>
              <a:t>носитель TORCH– инфекции, хроническая внутриутробная гипоксия </a:t>
            </a:r>
            <a:r>
              <a:rPr lang="ru-RU" dirty="0" smtClean="0"/>
              <a:t>плода</a:t>
            </a:r>
            <a:r>
              <a:rPr lang="ru-RU" dirty="0"/>
              <a:t> </a:t>
            </a:r>
            <a:r>
              <a:rPr lang="ru-RU" dirty="0" smtClean="0"/>
              <a:t>(8 </a:t>
            </a:r>
            <a:r>
              <a:rPr lang="ru-RU" dirty="0" smtClean="0"/>
              <a:t>сл. )</a:t>
            </a:r>
          </a:p>
          <a:p>
            <a:r>
              <a:rPr lang="ru-RU" dirty="0" smtClean="0"/>
              <a:t>Осложнения в родах-обвитие пуповиной, слабость родовой деятельности, </a:t>
            </a:r>
            <a:r>
              <a:rPr lang="ru-RU" dirty="0" smtClean="0"/>
              <a:t>стимуляция (5 сл.)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Масса тела новорожденных колебалась от 2.300 до 4.200 кг и оценена по шкале </a:t>
            </a:r>
            <a:r>
              <a:rPr lang="ru-RU" dirty="0" err="1"/>
              <a:t>Апгар</a:t>
            </a:r>
            <a:r>
              <a:rPr lang="ru-RU" dirty="0"/>
              <a:t> – 6-7 </a:t>
            </a:r>
            <a:r>
              <a:rPr lang="ru-RU" dirty="0" smtClean="0"/>
              <a:t>баллов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Раннее развитие </a:t>
            </a:r>
            <a:r>
              <a:rPr lang="ru-RU" dirty="0" smtClean="0"/>
              <a:t> - соответствовало возрасту </a:t>
            </a:r>
            <a:r>
              <a:rPr lang="ru-RU" dirty="0" smtClean="0"/>
              <a:t>(4 </a:t>
            </a:r>
            <a:r>
              <a:rPr lang="ru-RU" dirty="0" smtClean="0"/>
              <a:t>детей),  </a:t>
            </a:r>
            <a:r>
              <a:rPr lang="ru-RU" dirty="0"/>
              <a:t>задержка речевого и моторного </a:t>
            </a:r>
            <a:r>
              <a:rPr lang="ru-RU" dirty="0" smtClean="0"/>
              <a:t>развития</a:t>
            </a:r>
            <a:r>
              <a:rPr lang="ru-RU" dirty="0"/>
              <a:t> </a:t>
            </a:r>
            <a:r>
              <a:rPr lang="ru-RU" dirty="0" smtClean="0"/>
              <a:t>(6 </a:t>
            </a:r>
            <a:r>
              <a:rPr lang="ru-RU" dirty="0" smtClean="0"/>
              <a:t>сл.) </a:t>
            </a:r>
          </a:p>
          <a:p>
            <a:r>
              <a:rPr lang="ru-RU" dirty="0" smtClean="0"/>
              <a:t>Киста </a:t>
            </a:r>
            <a:r>
              <a:rPr lang="ru-RU" dirty="0"/>
              <a:t>передней поверхности </a:t>
            </a:r>
            <a:r>
              <a:rPr lang="ru-RU" dirty="0" smtClean="0"/>
              <a:t>шеи (1 сл.)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Миелодиспластический</a:t>
            </a:r>
            <a:r>
              <a:rPr lang="ru-RU" dirty="0" smtClean="0"/>
              <a:t> синдром  и операция </a:t>
            </a:r>
            <a:r>
              <a:rPr lang="ru-RU" dirty="0"/>
              <a:t>пересадки костного </a:t>
            </a:r>
            <a:r>
              <a:rPr lang="ru-RU" dirty="0" smtClean="0"/>
              <a:t>мозга (1 сл.)</a:t>
            </a:r>
          </a:p>
          <a:p>
            <a:r>
              <a:rPr lang="ru-RU" dirty="0" smtClean="0"/>
              <a:t> Множественные </a:t>
            </a:r>
            <a:r>
              <a:rPr lang="ru-RU" dirty="0"/>
              <a:t>пигментные пятна на коже туловища , шеи , лица, заушной области, паховых складок и конечностей типа «кофе с молоком», множественные пигментные </a:t>
            </a:r>
            <a:r>
              <a:rPr lang="ru-RU" dirty="0" err="1" smtClean="0"/>
              <a:t>невусы</a:t>
            </a:r>
            <a:r>
              <a:rPr lang="ru-RU" dirty="0" smtClean="0"/>
              <a:t>(9  </a:t>
            </a:r>
            <a:r>
              <a:rPr lang="ru-RU" dirty="0" smtClean="0"/>
              <a:t>сл.)</a:t>
            </a:r>
          </a:p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индрома </a:t>
            </a:r>
            <a:r>
              <a:rPr lang="en-US" dirty="0" smtClean="0"/>
              <a:t>Noonan</a:t>
            </a:r>
            <a:r>
              <a:rPr lang="ru-RU" dirty="0" smtClean="0"/>
              <a:t> 1 сл.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8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Пигментный </a:t>
            </a:r>
            <a:r>
              <a:rPr lang="ru-RU" dirty="0" err="1" smtClean="0"/>
              <a:t>невус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Врожденная аномалия глазницы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MG-6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1" y="2492896"/>
            <a:ext cx="24987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-6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4876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2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Множественные пигментные пятна типа «кофе с молоком»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MG-46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795265" cy="354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-45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723257" cy="354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8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Неврологический статус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Ц</a:t>
            </a:r>
            <a:r>
              <a:rPr lang="ru-RU" dirty="0" err="1" smtClean="0"/>
              <a:t>еребрастенический</a:t>
            </a:r>
            <a:r>
              <a:rPr lang="ru-RU" dirty="0" smtClean="0"/>
              <a:t> </a:t>
            </a:r>
            <a:r>
              <a:rPr lang="ru-RU" dirty="0"/>
              <a:t>синдром </a:t>
            </a:r>
            <a:r>
              <a:rPr lang="ru-RU" dirty="0" smtClean="0"/>
              <a:t>(10 детей)</a:t>
            </a:r>
            <a:endParaRPr lang="ru-RU" dirty="0" smtClean="0"/>
          </a:p>
          <a:p>
            <a:r>
              <a:rPr lang="ru-RU" dirty="0" smtClean="0"/>
              <a:t>Когнитивные нарушения - </a:t>
            </a:r>
            <a:r>
              <a:rPr lang="ru-RU" dirty="0"/>
              <a:t>снижение когнитивных функций легкой (</a:t>
            </a:r>
            <a:r>
              <a:rPr lang="ru-RU" dirty="0" smtClean="0"/>
              <a:t>2сл.), </a:t>
            </a:r>
            <a:r>
              <a:rPr lang="ru-RU" dirty="0"/>
              <a:t>умеренной </a:t>
            </a:r>
            <a:r>
              <a:rPr lang="ru-RU" dirty="0" smtClean="0"/>
              <a:t>(4сл.) </a:t>
            </a:r>
            <a:r>
              <a:rPr lang="ru-RU" dirty="0"/>
              <a:t>и выраженной </a:t>
            </a:r>
            <a:r>
              <a:rPr lang="ru-RU" dirty="0" smtClean="0"/>
              <a:t>(4сл.) </a:t>
            </a:r>
            <a:r>
              <a:rPr lang="ru-RU" dirty="0" smtClean="0"/>
              <a:t>степени</a:t>
            </a:r>
          </a:p>
          <a:p>
            <a:r>
              <a:rPr lang="ru-RU" dirty="0" smtClean="0"/>
              <a:t> </a:t>
            </a:r>
            <a:r>
              <a:rPr lang="ru-RU" dirty="0"/>
              <a:t>Г</a:t>
            </a:r>
            <a:r>
              <a:rPr lang="ru-RU" dirty="0" smtClean="0"/>
              <a:t>лазодвигательные расстройства </a:t>
            </a:r>
            <a:r>
              <a:rPr lang="ru-RU" dirty="0"/>
              <a:t>(6 детей) в виде слабости акта конвергенции, разницы глазных щелей, </a:t>
            </a:r>
            <a:r>
              <a:rPr lang="ru-RU" dirty="0" smtClean="0"/>
              <a:t>страбизма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Недостаточность </a:t>
            </a:r>
            <a:r>
              <a:rPr lang="ru-RU" dirty="0"/>
              <a:t>функции лицевого нерва по центральному типу </a:t>
            </a:r>
            <a:r>
              <a:rPr lang="ru-RU" dirty="0" smtClean="0"/>
              <a:t>(</a:t>
            </a:r>
            <a:r>
              <a:rPr lang="ru-RU" dirty="0" smtClean="0"/>
              <a:t>9 сл.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Мозжечковые </a:t>
            </a:r>
            <a:r>
              <a:rPr lang="ru-RU" dirty="0"/>
              <a:t>расстройств – нистагм горизонтальный , ротаторный, атаксия (6 человек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кстрапирамидный </a:t>
            </a:r>
            <a:r>
              <a:rPr lang="ru-RU" dirty="0"/>
              <a:t>синдром (</a:t>
            </a:r>
            <a:r>
              <a:rPr lang="ru-RU" dirty="0" smtClean="0"/>
              <a:t>2 сл.)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Л</a:t>
            </a:r>
            <a:r>
              <a:rPr lang="ru-RU" dirty="0" err="1" smtClean="0"/>
              <a:t>икворно-гипертензионный</a:t>
            </a:r>
            <a:r>
              <a:rPr lang="ru-RU" dirty="0" smtClean="0"/>
              <a:t> </a:t>
            </a:r>
            <a:r>
              <a:rPr lang="ru-RU" dirty="0" smtClean="0"/>
              <a:t>(5 сл.) </a:t>
            </a:r>
            <a:r>
              <a:rPr lang="ru-RU" dirty="0"/>
              <a:t>синдром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вигательные </a:t>
            </a:r>
            <a:r>
              <a:rPr lang="ru-RU" dirty="0"/>
              <a:t>расстройства </a:t>
            </a:r>
            <a:r>
              <a:rPr lang="ru-RU" dirty="0" smtClean="0"/>
              <a:t>(9 сл.) </a:t>
            </a:r>
            <a:r>
              <a:rPr lang="ru-RU" dirty="0"/>
              <a:t>– гемипарез, рефлекторная пирамидная </a:t>
            </a:r>
            <a:r>
              <a:rPr lang="ru-RU" dirty="0" smtClean="0"/>
              <a:t>недостаточность</a:t>
            </a:r>
          </a:p>
          <a:p>
            <a:r>
              <a:rPr lang="ru-RU" dirty="0" err="1"/>
              <a:t>Д</a:t>
            </a:r>
            <a:r>
              <a:rPr lang="ru-RU" dirty="0" err="1" smtClean="0"/>
              <a:t>ислалия</a:t>
            </a:r>
            <a:r>
              <a:rPr lang="ru-RU" dirty="0" smtClean="0"/>
              <a:t> </a:t>
            </a:r>
            <a:r>
              <a:rPr lang="ru-RU" dirty="0"/>
              <a:t>(2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егетативная дисфункция (5)</a:t>
            </a:r>
          </a:p>
          <a:p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пилептический </a:t>
            </a:r>
            <a:r>
              <a:rPr lang="ru-RU" dirty="0"/>
              <a:t>синдром в виде полиморфных припадков (6 человек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87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Нейрофиброматоз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/>
              <a:t>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ин</a:t>
            </a:r>
            <a:r>
              <a:rPr lang="ru-RU" dirty="0"/>
              <a:t>.: классический </a:t>
            </a:r>
            <a:r>
              <a:rPr lang="ru-RU" dirty="0" err="1"/>
              <a:t>нейрофиброматоз</a:t>
            </a:r>
            <a:r>
              <a:rPr lang="ru-RU" dirty="0"/>
              <a:t>, периферический </a:t>
            </a:r>
            <a:r>
              <a:rPr lang="ru-RU" dirty="0" err="1"/>
              <a:t>нейрофиброматоз</a:t>
            </a:r>
            <a:r>
              <a:rPr lang="ru-RU" dirty="0"/>
              <a:t>, </a:t>
            </a:r>
            <a:r>
              <a:rPr lang="ru-RU" dirty="0" err="1"/>
              <a:t>онтогенная</a:t>
            </a:r>
            <a:r>
              <a:rPr lang="ru-RU" dirty="0"/>
              <a:t> дистрофия, </a:t>
            </a:r>
            <a:r>
              <a:rPr lang="ru-RU" dirty="0" err="1"/>
              <a:t>нейрофибролипоматоз</a:t>
            </a:r>
            <a:r>
              <a:rPr lang="ru-RU" dirty="0"/>
              <a:t>, </a:t>
            </a:r>
            <a:r>
              <a:rPr lang="ru-RU" dirty="0" err="1"/>
              <a:t>глиофиброматоз</a:t>
            </a:r>
            <a:r>
              <a:rPr lang="ru-RU" dirty="0"/>
              <a:t>, </a:t>
            </a:r>
            <a:r>
              <a:rPr lang="ru-RU" dirty="0" err="1"/>
              <a:t>нейроглиоматоз</a:t>
            </a:r>
            <a:r>
              <a:rPr lang="ru-RU" dirty="0"/>
              <a:t>, врожденная </a:t>
            </a:r>
            <a:r>
              <a:rPr lang="ru-RU" dirty="0" err="1"/>
              <a:t>нейроэктодермальная</a:t>
            </a:r>
            <a:r>
              <a:rPr lang="ru-RU" dirty="0"/>
              <a:t> дисплазия Ван – </a:t>
            </a:r>
            <a:r>
              <a:rPr lang="ru-RU" dirty="0" err="1"/>
              <a:t>Богарта</a:t>
            </a:r>
            <a:r>
              <a:rPr lang="ru-RU" dirty="0"/>
              <a:t>, болезнь Ватсона, синдром </a:t>
            </a:r>
            <a:r>
              <a:rPr lang="ru-RU" dirty="0" err="1"/>
              <a:t>нейрофиброматоза</a:t>
            </a:r>
            <a:r>
              <a:rPr lang="ru-RU" dirty="0"/>
              <a:t> – </a:t>
            </a:r>
            <a:r>
              <a:rPr lang="ru-RU" dirty="0" err="1"/>
              <a:t>феохромоцитомы</a:t>
            </a:r>
            <a:r>
              <a:rPr lang="ru-RU" dirty="0"/>
              <a:t> – дуоденального </a:t>
            </a:r>
            <a:r>
              <a:rPr lang="ru-RU" dirty="0" err="1"/>
              <a:t>карциноида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первые </a:t>
            </a:r>
            <a:r>
              <a:rPr lang="ru-RU" dirty="0"/>
              <a:t>описан немецким врачом </a:t>
            </a:r>
            <a:r>
              <a:rPr lang="en-US" dirty="0" err="1"/>
              <a:t>Frederich</a:t>
            </a:r>
            <a:r>
              <a:rPr lang="en-US" dirty="0"/>
              <a:t> Von Recklinghausen</a:t>
            </a:r>
            <a:r>
              <a:rPr lang="ru-RU" dirty="0"/>
              <a:t> в 1882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настоящее время заболевание известного как болезнь </a:t>
            </a:r>
            <a:r>
              <a:rPr lang="ru-RU" dirty="0" err="1"/>
              <a:t>Реклингхаузена</a:t>
            </a:r>
            <a:r>
              <a:rPr lang="ru-RU" dirty="0"/>
              <a:t> (</a:t>
            </a:r>
            <a:r>
              <a:rPr lang="en-US" dirty="0"/>
              <a:t>Von </a:t>
            </a:r>
            <a:r>
              <a:rPr lang="en-US" dirty="0" err="1"/>
              <a:t>Recklinghausens</a:t>
            </a:r>
            <a:r>
              <a:rPr lang="en-US" dirty="0"/>
              <a:t> disease</a:t>
            </a:r>
            <a:r>
              <a:rPr lang="ru-RU" dirty="0"/>
              <a:t>, </a:t>
            </a:r>
            <a:r>
              <a:rPr lang="en-US" dirty="0"/>
              <a:t>Von Recklinghausen neurofibromatosis</a:t>
            </a:r>
            <a:r>
              <a:rPr lang="ru-RU" dirty="0"/>
              <a:t>, англ.) </a:t>
            </a:r>
          </a:p>
          <a:p>
            <a:r>
              <a:rPr lang="ru-RU" dirty="0" smtClean="0"/>
              <a:t> </a:t>
            </a:r>
            <a:r>
              <a:rPr lang="en-US" dirty="0"/>
              <a:t>NF</a:t>
            </a:r>
            <a:r>
              <a:rPr lang="ru-RU" dirty="0"/>
              <a:t>1 – </a:t>
            </a:r>
            <a:r>
              <a:rPr lang="ru-RU" dirty="0" smtClean="0"/>
              <a:t> официальный международный генетический синдром </a:t>
            </a:r>
            <a:r>
              <a:rPr lang="ru-RU" dirty="0"/>
              <a:t>болезни </a:t>
            </a:r>
            <a:r>
              <a:rPr lang="ru-RU" dirty="0" err="1" smtClean="0"/>
              <a:t>Реклингхаузена</a:t>
            </a:r>
            <a:r>
              <a:rPr lang="en-US" dirty="0"/>
              <a:t> </a:t>
            </a:r>
            <a:r>
              <a:rPr lang="en-US" dirty="0" smtClean="0"/>
              <a:t>[Hiatt K., </a:t>
            </a:r>
            <a:r>
              <a:rPr lang="en-US" dirty="0"/>
              <a:t>I</a:t>
            </a:r>
            <a:r>
              <a:rPr lang="en-US" dirty="0" smtClean="0"/>
              <a:t>ngram D.,2004]</a:t>
            </a:r>
            <a:endParaRPr lang="ru-RU" dirty="0" smtClean="0"/>
          </a:p>
          <a:p>
            <a:r>
              <a:rPr lang="en-US" dirty="0" smtClean="0"/>
              <a:t>NF</a:t>
            </a:r>
            <a:r>
              <a:rPr lang="ru-RU" dirty="0"/>
              <a:t>1 </a:t>
            </a:r>
            <a:r>
              <a:rPr lang="ru-RU" dirty="0" smtClean="0"/>
              <a:t>-  </a:t>
            </a:r>
            <a:r>
              <a:rPr lang="ru-RU" dirty="0"/>
              <a:t>наиболее </a:t>
            </a:r>
            <a:r>
              <a:rPr lang="ru-RU" dirty="0" smtClean="0"/>
              <a:t>частое моногенное наследственное заболевание </a:t>
            </a:r>
            <a:r>
              <a:rPr lang="ru-RU" dirty="0"/>
              <a:t>с частотой около 1 на 3000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5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МРТ головного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Всем пациентам была выполнена МРТ головного </a:t>
            </a:r>
            <a:r>
              <a:rPr lang="ru-RU" dirty="0" smtClean="0"/>
              <a:t>мозга</a:t>
            </a:r>
            <a:r>
              <a:rPr lang="ru-RU" dirty="0"/>
              <a:t>, </a:t>
            </a:r>
            <a:r>
              <a:rPr lang="ru-RU" dirty="0" smtClean="0"/>
              <a:t> визуализировавшая очаги </a:t>
            </a:r>
            <a:r>
              <a:rPr lang="ru-RU" dirty="0" err="1"/>
              <a:t>нейрофиброматоза</a:t>
            </a:r>
            <a:r>
              <a:rPr lang="ru-RU" dirty="0"/>
              <a:t> в </a:t>
            </a:r>
            <a:r>
              <a:rPr lang="ru-RU" dirty="0" smtClean="0"/>
              <a:t>ЦНС </a:t>
            </a:r>
          </a:p>
          <a:p>
            <a:r>
              <a:rPr lang="ru-RU" dirty="0"/>
              <a:t>М</a:t>
            </a:r>
            <a:r>
              <a:rPr lang="ru-RU" dirty="0" smtClean="0"/>
              <a:t>ножественные </a:t>
            </a:r>
            <a:r>
              <a:rPr lang="ru-RU" dirty="0"/>
              <a:t>мелкие с четкими контурами очаги, </a:t>
            </a:r>
            <a:r>
              <a:rPr lang="ru-RU" dirty="0" err="1"/>
              <a:t>гиперинтенсивные</a:t>
            </a:r>
            <a:r>
              <a:rPr lang="ru-RU" dirty="0"/>
              <a:t> в режиме Т2 и </a:t>
            </a:r>
            <a:r>
              <a:rPr lang="ru-RU" dirty="0" err="1"/>
              <a:t>изоинтенсивные</a:t>
            </a:r>
            <a:r>
              <a:rPr lang="ru-RU" dirty="0"/>
              <a:t> в режиме Т1, локализованные в области лобных долей, перекреста зрительных нервов, </a:t>
            </a:r>
            <a:r>
              <a:rPr lang="ru-RU" dirty="0" err="1"/>
              <a:t>гиппокампа</a:t>
            </a:r>
            <a:r>
              <a:rPr lang="ru-RU" dirty="0"/>
              <a:t>, базальных ядер, ножек мозга, </a:t>
            </a:r>
            <a:r>
              <a:rPr lang="ru-RU" dirty="0" err="1"/>
              <a:t>параселлярно</a:t>
            </a:r>
            <a:r>
              <a:rPr lang="ru-RU" dirty="0"/>
              <a:t>, чаще симметричные , размерами от 3-х до 43 </a:t>
            </a:r>
            <a:r>
              <a:rPr lang="ru-RU" dirty="0" smtClean="0"/>
              <a:t>мм</a:t>
            </a:r>
          </a:p>
          <a:p>
            <a:r>
              <a:rPr lang="ru-RU" dirty="0" smtClean="0"/>
              <a:t>  </a:t>
            </a:r>
            <a:r>
              <a:rPr lang="ru-RU" dirty="0"/>
              <a:t>В</a:t>
            </a:r>
            <a:r>
              <a:rPr lang="ru-RU" dirty="0" smtClean="0"/>
              <a:t>нутримозговые </a:t>
            </a:r>
            <a:r>
              <a:rPr lang="ru-RU" dirty="0" err="1"/>
              <a:t>нейрофибромы</a:t>
            </a:r>
            <a:r>
              <a:rPr lang="ru-RU" dirty="0"/>
              <a:t> нередко сочетались с </a:t>
            </a:r>
            <a:r>
              <a:rPr lang="ru-RU" dirty="0" err="1" smtClean="0"/>
              <a:t>ретроцеребеллярными</a:t>
            </a:r>
            <a:r>
              <a:rPr lang="ru-RU" dirty="0" smtClean="0"/>
              <a:t> </a:t>
            </a:r>
            <a:r>
              <a:rPr lang="ru-RU" dirty="0" err="1" smtClean="0"/>
              <a:t>арахноидальными</a:t>
            </a:r>
            <a:r>
              <a:rPr lang="ru-RU" dirty="0" smtClean="0"/>
              <a:t> </a:t>
            </a:r>
            <a:r>
              <a:rPr lang="ru-RU" dirty="0"/>
              <a:t>кистами (3 ребенка), внутренней гидроцефалией(3) умеренной и тяжелой степени выраженности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798655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МРТ спинного мозга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этих же пациентов наблюдались множественные мелкоочаговые образования округлой формы с четкими контурами,  расположенные в позвоночном канале, преимущественно на шейном и грудном уровнях, компримирующие спинной мозг, размерами 9-27 мм, сочетающиеся у 1 ребенка с множественными </a:t>
            </a:r>
            <a:r>
              <a:rPr lang="ru-RU" dirty="0" err="1"/>
              <a:t>нейрофибромами</a:t>
            </a:r>
            <a:r>
              <a:rPr lang="ru-RU" dirty="0"/>
              <a:t> в области малого таза.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730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Атрофия коры , </a:t>
            </a:r>
            <a:r>
              <a:rPr lang="ru-RU" sz="2400" dirty="0" err="1" smtClean="0"/>
              <a:t>вентрикуломегалия</a:t>
            </a:r>
            <a:r>
              <a:rPr lang="ru-RU" sz="2400" dirty="0" smtClean="0"/>
              <a:t>, </a:t>
            </a:r>
            <a:r>
              <a:rPr lang="ru-RU" sz="2400" dirty="0" err="1" smtClean="0"/>
              <a:t>нейрофибромы</a:t>
            </a:r>
            <a:r>
              <a:rPr lang="ru-RU" sz="2400" dirty="0" smtClean="0"/>
              <a:t> в области перекреста зрительных нервов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6754"/>
            <a:ext cx="53482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3165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978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Вентрикуломегалия</a:t>
            </a:r>
            <a:r>
              <a:rPr lang="ru-RU" dirty="0" smtClean="0"/>
              <a:t> , истончение мозолистого 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37002"/>
            <a:ext cx="5368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71639"/>
            <a:ext cx="53689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7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ейрофиброматоз</a:t>
            </a:r>
            <a:r>
              <a:rPr lang="ru-RU" dirty="0" smtClean="0"/>
              <a:t> </a:t>
            </a:r>
            <a:r>
              <a:rPr lang="ru-RU" dirty="0"/>
              <a:t>имеет гетерогенное происхождение, проявляется клинически поражением всех отделов нервной системы, кожи, подкожной </a:t>
            </a:r>
            <a:r>
              <a:rPr lang="ru-RU" dirty="0" smtClean="0"/>
              <a:t>клетчатки</a:t>
            </a:r>
          </a:p>
          <a:p>
            <a:r>
              <a:rPr lang="ru-RU" dirty="0" smtClean="0"/>
              <a:t>Дебют заболевания в </a:t>
            </a:r>
            <a:r>
              <a:rPr lang="ru-RU" dirty="0" err="1" smtClean="0"/>
              <a:t>подросткоом</a:t>
            </a:r>
            <a:r>
              <a:rPr lang="ru-RU" dirty="0" smtClean="0"/>
              <a:t> возрасте отличает более выраженная неврологическая симптоматика и </a:t>
            </a:r>
            <a:r>
              <a:rPr lang="ru-RU" dirty="0" err="1" smtClean="0"/>
              <a:t>прогредиентное</a:t>
            </a:r>
            <a:r>
              <a:rPr lang="ru-RU" dirty="0" smtClean="0"/>
              <a:t> течение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этой связи, особое значение приобретают вопросы ранней диагностики данного заболевания и разработки единой лечебно-профилактической тактики ведения </a:t>
            </a:r>
            <a:r>
              <a:rPr lang="ru-RU" dirty="0" smtClean="0"/>
              <a:t>пациентов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09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Нейрофиброматоз</a:t>
            </a:r>
            <a:r>
              <a:rPr lang="ru-RU" dirty="0" smtClean="0"/>
              <a:t> 2 (НФ2)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рогрессирующее </a:t>
            </a:r>
            <a:r>
              <a:rPr lang="ru-RU" dirty="0"/>
              <a:t>аутосомно – доминантное заболевание, характеризующееся образованием 2-х сторонних вестибулярных </a:t>
            </a:r>
            <a:r>
              <a:rPr lang="ru-RU" dirty="0" err="1"/>
              <a:t>шванном</a:t>
            </a:r>
            <a:r>
              <a:rPr lang="ru-RU" dirty="0"/>
              <a:t>, а также множественных опухолей центральной и периферической нервной системы, ранней </a:t>
            </a:r>
            <a:r>
              <a:rPr lang="ru-RU" dirty="0" smtClean="0"/>
              <a:t>катарактой</a:t>
            </a:r>
            <a:r>
              <a:rPr lang="en-US" dirty="0" smtClean="0"/>
              <a:t> </a:t>
            </a:r>
            <a:r>
              <a:rPr lang="ru-RU" dirty="0" smtClean="0"/>
              <a:t>[Попова А.А., 2016, Земскова </a:t>
            </a:r>
            <a:r>
              <a:rPr lang="ru-RU" dirty="0" smtClean="0"/>
              <a:t>О.</a:t>
            </a:r>
            <a:r>
              <a:rPr lang="ru-RU" dirty="0" smtClean="0"/>
              <a:t>В., 2014]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НФ 2 впервые был описан </a:t>
            </a:r>
            <a:r>
              <a:rPr lang="en-US" dirty="0" err="1"/>
              <a:t>Wishart</a:t>
            </a:r>
            <a:r>
              <a:rPr lang="en-US" dirty="0"/>
              <a:t> </a:t>
            </a:r>
            <a:r>
              <a:rPr lang="uk-UA" dirty="0"/>
              <a:t>в 1820 г. </a:t>
            </a:r>
            <a:endParaRPr lang="uk-UA" dirty="0" smtClean="0"/>
          </a:p>
          <a:p>
            <a:r>
              <a:rPr lang="en-US" dirty="0" smtClean="0"/>
              <a:t>H</a:t>
            </a:r>
            <a:r>
              <a:rPr lang="ru-RU" dirty="0"/>
              <a:t>. </a:t>
            </a:r>
            <a:r>
              <a:rPr lang="en-US" dirty="0"/>
              <a:t>Cushing</a:t>
            </a:r>
            <a:r>
              <a:rPr lang="ru-RU" dirty="0"/>
              <a:t> рассматривал изолированную 2-х стороннюю невриному как </a:t>
            </a:r>
            <a:r>
              <a:rPr lang="ru-RU" dirty="0" err="1"/>
              <a:t>нейрофиброматоз</a:t>
            </a:r>
            <a:r>
              <a:rPr lang="ru-RU" dirty="0"/>
              <a:t>, так как гистологическое ее строение было подобно </a:t>
            </a:r>
            <a:r>
              <a:rPr lang="ru-RU" dirty="0" smtClean="0"/>
              <a:t>НФ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1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Этиопатогенез</a:t>
            </a:r>
            <a:r>
              <a:rPr lang="ru-RU" dirty="0" smtClean="0"/>
              <a:t> НФ1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 </a:t>
            </a:r>
            <a:r>
              <a:rPr lang="en-US" dirty="0"/>
              <a:t>NF</a:t>
            </a:r>
            <a:r>
              <a:rPr lang="ru-RU" dirty="0"/>
              <a:t> – 1 описано свыше 500 различных мутаций в гене на хромосоме 17</a:t>
            </a:r>
            <a:r>
              <a:rPr lang="en-US" dirty="0" smtClean="0"/>
              <a:t>q</a:t>
            </a:r>
            <a:r>
              <a:rPr lang="ru-RU" dirty="0"/>
              <a:t>,</a:t>
            </a:r>
            <a:r>
              <a:rPr lang="ru-RU" dirty="0" smtClean="0"/>
              <a:t> нарушающих </a:t>
            </a:r>
            <a:r>
              <a:rPr lang="ru-RU" dirty="0"/>
              <a:t>регулирующую роль гена </a:t>
            </a:r>
            <a:r>
              <a:rPr lang="en-US" dirty="0"/>
              <a:t>NF</a:t>
            </a:r>
            <a:r>
              <a:rPr lang="ru-RU" dirty="0"/>
              <a:t>1 в каскаде событий </a:t>
            </a:r>
            <a:r>
              <a:rPr lang="ru-RU" dirty="0" smtClean="0"/>
              <a:t>онкогенеза</a:t>
            </a:r>
          </a:p>
          <a:p>
            <a:r>
              <a:rPr lang="ru-RU" dirty="0" smtClean="0"/>
              <a:t>Характер </a:t>
            </a:r>
            <a:r>
              <a:rPr lang="ru-RU" dirty="0"/>
              <a:t>мутаций </a:t>
            </a:r>
            <a:r>
              <a:rPr lang="ru-RU" dirty="0" smtClean="0"/>
              <a:t> </a:t>
            </a:r>
            <a:r>
              <a:rPr lang="ru-RU" dirty="0"/>
              <a:t>специфичен: более 80 % из них ведут к синтезу нефункционального «усеченного» белка </a:t>
            </a:r>
            <a:r>
              <a:rPr lang="ru-RU" dirty="0" smtClean="0"/>
              <a:t>, либо </a:t>
            </a:r>
            <a:r>
              <a:rPr lang="ru-RU" dirty="0"/>
              <a:t>к полному отсутствию </a:t>
            </a:r>
            <a:r>
              <a:rPr lang="ru-RU" dirty="0" err="1"/>
              <a:t>транскрипта</a:t>
            </a:r>
            <a:r>
              <a:rPr lang="ru-RU" dirty="0"/>
              <a:t> (нонсенс-мутации</a:t>
            </a:r>
            <a:r>
              <a:rPr lang="ru-RU" dirty="0" smtClean="0"/>
              <a:t>), затрагивающего </a:t>
            </a:r>
            <a:r>
              <a:rPr lang="ru-RU" dirty="0"/>
              <a:t>функционально важные участки </a:t>
            </a:r>
            <a:r>
              <a:rPr lang="ru-RU" dirty="0" err="1" smtClean="0"/>
              <a:t>нейрофибромина</a:t>
            </a:r>
            <a:r>
              <a:rPr lang="ru-RU" dirty="0"/>
              <a:t> </a:t>
            </a:r>
            <a:r>
              <a:rPr lang="ru-RU" dirty="0" smtClean="0"/>
              <a:t> [</a:t>
            </a:r>
            <a:r>
              <a:rPr lang="ru-RU" dirty="0" err="1" smtClean="0"/>
              <a:t>Скварская</a:t>
            </a:r>
            <a:r>
              <a:rPr lang="ru-RU" dirty="0" smtClean="0"/>
              <a:t> Н.Ф., 2011]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мутации представляют собой области с относительно высокой частотой повреждения (от 6 до 30% всех выявленных мутаций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Описаны </a:t>
            </a:r>
            <a:r>
              <a:rPr lang="ru-RU" dirty="0" smtClean="0"/>
              <a:t> </a:t>
            </a:r>
            <a:r>
              <a:rPr lang="ru-RU" dirty="0"/>
              <a:t>случаи </a:t>
            </a:r>
            <a:r>
              <a:rPr lang="en-US" dirty="0"/>
              <a:t>NF</a:t>
            </a:r>
            <a:r>
              <a:rPr lang="ru-RU" dirty="0"/>
              <a:t>1, </a:t>
            </a:r>
            <a:r>
              <a:rPr lang="ru-RU" dirty="0" smtClean="0"/>
              <a:t>обусловленные </a:t>
            </a:r>
            <a:r>
              <a:rPr lang="ru-RU" dirty="0"/>
              <a:t>цитогенетическими перестройками, затрагивающими критический хромосомный сегмент 17</a:t>
            </a:r>
            <a:r>
              <a:rPr lang="en-US" dirty="0"/>
              <a:t>q</a:t>
            </a:r>
            <a:r>
              <a:rPr lang="ru-RU" dirty="0" smtClean="0"/>
              <a:t>11.2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6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Этиопатогенез</a:t>
            </a:r>
            <a:r>
              <a:rPr lang="ru-RU" dirty="0" smtClean="0"/>
              <a:t> НФ2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НФ 2 наследуется по аутосомно – доминантному </a:t>
            </a:r>
            <a:r>
              <a:rPr lang="ru-RU" dirty="0" smtClean="0"/>
              <a:t>типу</a:t>
            </a:r>
          </a:p>
          <a:p>
            <a:r>
              <a:rPr lang="ru-RU" dirty="0" smtClean="0"/>
              <a:t>Центральный </a:t>
            </a:r>
            <a:r>
              <a:rPr lang="ru-RU" dirty="0"/>
              <a:t>НФ возникает в связи с точечными мутациями НФ 2 гена, содержащегося в 22 хромосоме (22</a:t>
            </a:r>
            <a:r>
              <a:rPr lang="en-US" dirty="0"/>
              <a:t>q</a:t>
            </a:r>
            <a:r>
              <a:rPr lang="ru-RU" dirty="0"/>
              <a:t>12</a:t>
            </a:r>
            <a:r>
              <a:rPr lang="ru-RU" dirty="0" smtClean="0"/>
              <a:t>) [Чувашева О.Ю. 2014]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Продукт гена, именуемый </a:t>
            </a:r>
            <a:r>
              <a:rPr lang="ru-RU" dirty="0" err="1"/>
              <a:t>мерлин</a:t>
            </a:r>
            <a:r>
              <a:rPr lang="ru-RU" dirty="0"/>
              <a:t> имеет высокое сродство с белками </a:t>
            </a:r>
            <a:r>
              <a:rPr lang="ru-RU" dirty="0" err="1"/>
              <a:t>цитоскелета</a:t>
            </a:r>
            <a:r>
              <a:rPr lang="ru-RU" dirty="0"/>
              <a:t> семейства 4.1. и  играет важную роль в профилактике </a:t>
            </a:r>
            <a:r>
              <a:rPr lang="ru-RU" dirty="0" err="1"/>
              <a:t>шванном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40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Множественные </a:t>
            </a:r>
            <a:r>
              <a:rPr lang="ru-RU" dirty="0" err="1" smtClean="0"/>
              <a:t>нейрофибромы</a:t>
            </a:r>
            <a:r>
              <a:rPr lang="ru-RU" dirty="0" smtClean="0"/>
              <a:t> </a:t>
            </a:r>
            <a:r>
              <a:rPr lang="ru-RU" dirty="0"/>
              <a:t>по ходу периферических нервов, </a:t>
            </a:r>
            <a:r>
              <a:rPr lang="ru-RU" dirty="0" smtClean="0"/>
              <a:t> </a:t>
            </a:r>
            <a:r>
              <a:rPr lang="ru-RU" dirty="0"/>
              <a:t>в виде болезненных округлых узелков в толще </a:t>
            </a:r>
            <a:r>
              <a:rPr lang="ru-RU" dirty="0" smtClean="0"/>
              <a:t>кожи</a:t>
            </a:r>
          </a:p>
          <a:p>
            <a:r>
              <a:rPr lang="ru-RU" dirty="0" err="1" smtClean="0"/>
              <a:t>Выявляемость</a:t>
            </a:r>
            <a:r>
              <a:rPr lang="ru-RU" dirty="0" smtClean="0"/>
              <a:t> </a:t>
            </a:r>
            <a:r>
              <a:rPr lang="ru-RU" dirty="0"/>
              <a:t>кожного </a:t>
            </a:r>
            <a:r>
              <a:rPr lang="ru-RU" dirty="0" err="1"/>
              <a:t>нейрофиброматоза</a:t>
            </a:r>
            <a:r>
              <a:rPr lang="ru-RU" dirty="0"/>
              <a:t> зависит от возраста больных: до 10 лет — 14 %, от 10 до 19 лет — 44 %, 20–29 лет — 85 %, старше 30 лет — 94 </a:t>
            </a:r>
            <a:r>
              <a:rPr lang="ru-RU" dirty="0" smtClean="0"/>
              <a:t>%</a:t>
            </a:r>
          </a:p>
          <a:p>
            <a:r>
              <a:rPr lang="ru-RU" dirty="0" smtClean="0"/>
              <a:t> </a:t>
            </a:r>
            <a:r>
              <a:rPr lang="ru-RU" dirty="0"/>
              <a:t>Чаще первые видимые </a:t>
            </a:r>
            <a:r>
              <a:rPr lang="ru-RU" dirty="0" err="1"/>
              <a:t>нейрофибромы</a:t>
            </a:r>
            <a:r>
              <a:rPr lang="ru-RU" dirty="0"/>
              <a:t> </a:t>
            </a:r>
            <a:r>
              <a:rPr lang="ru-RU" dirty="0" smtClean="0"/>
              <a:t>- в </a:t>
            </a:r>
            <a:r>
              <a:rPr lang="ru-RU" dirty="0"/>
              <a:t>период </a:t>
            </a:r>
            <a:r>
              <a:rPr lang="ru-RU" dirty="0" err="1"/>
              <a:t>препубертатного</a:t>
            </a:r>
            <a:r>
              <a:rPr lang="ru-RU" dirty="0"/>
              <a:t> </a:t>
            </a:r>
            <a:r>
              <a:rPr lang="ru-RU" dirty="0" smtClean="0"/>
              <a:t>периода</a:t>
            </a:r>
          </a:p>
          <a:p>
            <a:r>
              <a:rPr lang="ru-RU" dirty="0" smtClean="0"/>
              <a:t> </a:t>
            </a:r>
            <a:r>
              <a:rPr lang="ru-RU" dirty="0"/>
              <a:t>К 30-летнему возрасту отмечается неуклонный медленный рост </a:t>
            </a:r>
            <a:r>
              <a:rPr lang="ru-RU" dirty="0" err="1"/>
              <a:t>нейрофибром</a:t>
            </a:r>
            <a:r>
              <a:rPr lang="ru-RU" dirty="0"/>
              <a:t>, особенно </a:t>
            </a:r>
            <a:r>
              <a:rPr lang="ru-RU" dirty="0" smtClean="0"/>
              <a:t> </a:t>
            </a:r>
            <a:r>
              <a:rPr lang="ru-RU" dirty="0"/>
              <a:t>в период полового созревания индивидуума</a:t>
            </a:r>
            <a:r>
              <a:rPr lang="ru-RU" dirty="0" smtClean="0"/>
              <a:t>, </a:t>
            </a:r>
            <a:r>
              <a:rPr lang="ru-RU" dirty="0"/>
              <a:t>в период беременности ,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осле </a:t>
            </a:r>
            <a:r>
              <a:rPr lang="ru-RU" dirty="0"/>
              <a:t>чего </a:t>
            </a:r>
            <a:r>
              <a:rPr lang="ru-RU" dirty="0" smtClean="0"/>
              <a:t>-  относительная  </a:t>
            </a:r>
            <a:r>
              <a:rPr lang="ru-RU" dirty="0" smtClean="0"/>
              <a:t>стабилизация [Любченко </a:t>
            </a:r>
            <a:r>
              <a:rPr lang="ru-RU" dirty="0" smtClean="0"/>
              <a:t>Л</a:t>
            </a:r>
            <a:r>
              <a:rPr lang="ru-RU" dirty="0" smtClean="0"/>
              <a:t>.Ф., 2011]</a:t>
            </a:r>
            <a:endParaRPr lang="ru-RU" dirty="0" smtClean="0"/>
          </a:p>
          <a:p>
            <a:r>
              <a:rPr lang="ru-RU" dirty="0" smtClean="0"/>
              <a:t>Опухоли </a:t>
            </a:r>
            <a:r>
              <a:rPr lang="ru-RU" dirty="0"/>
              <a:t>имеют округлую форму, вариабельные размеры (от просяного зерна до 5 см и более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Опухоль не сдвигается продольно, а смещается в поперечном направлении вместе с нервным </a:t>
            </a:r>
            <a:r>
              <a:rPr lang="ru-RU" dirty="0" smtClean="0"/>
              <a:t>стволом, при </a:t>
            </a:r>
            <a:r>
              <a:rPr lang="ru-RU" dirty="0"/>
              <a:t>этом, возникают </a:t>
            </a:r>
            <a:r>
              <a:rPr lang="ru-RU" dirty="0" err="1"/>
              <a:t>иррадиирующие</a:t>
            </a:r>
            <a:r>
              <a:rPr lang="ru-RU" dirty="0"/>
              <a:t> боли в зоне </a:t>
            </a:r>
            <a:r>
              <a:rPr lang="ru-RU" dirty="0" smtClean="0"/>
              <a:t>иннервации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04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некоторых случаях </a:t>
            </a:r>
            <a:r>
              <a:rPr lang="ru-RU" dirty="0" err="1"/>
              <a:t>нейрофиброматоз</a:t>
            </a:r>
            <a:r>
              <a:rPr lang="ru-RU" dirty="0"/>
              <a:t> может носить весьма ограниченный сегментарный </a:t>
            </a:r>
            <a:r>
              <a:rPr lang="ru-RU" dirty="0" smtClean="0"/>
              <a:t>характер</a:t>
            </a:r>
          </a:p>
          <a:p>
            <a:r>
              <a:rPr lang="ru-RU" dirty="0" smtClean="0"/>
              <a:t> </a:t>
            </a:r>
            <a:r>
              <a:rPr lang="ru-RU" dirty="0"/>
              <a:t>Сегментарный </a:t>
            </a:r>
            <a:r>
              <a:rPr lang="ru-RU" dirty="0" err="1"/>
              <a:t>нейрофиброматоз</a:t>
            </a:r>
            <a:r>
              <a:rPr lang="ru-RU" dirty="0"/>
              <a:t> связывают с соматическими мутациями на определенной стадии эмбриогенеза приводящими к вовлечению ограниченного клона клеток и соматическому </a:t>
            </a:r>
            <a:r>
              <a:rPr lang="ru-RU" dirty="0" err="1"/>
              <a:t>мозаицизму</a:t>
            </a:r>
            <a:r>
              <a:rPr lang="ru-RU" dirty="0"/>
              <a:t> </a:t>
            </a:r>
            <a:r>
              <a:rPr lang="ru-RU" dirty="0" smtClean="0"/>
              <a:t>[</a:t>
            </a:r>
            <a:r>
              <a:rPr lang="ru-RU" dirty="0" err="1" smtClean="0"/>
              <a:t>Филлипова</a:t>
            </a:r>
            <a:r>
              <a:rPr lang="ru-RU" dirty="0" smtClean="0"/>
              <a:t>  М.Г., 2011]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едиастинальные </a:t>
            </a:r>
            <a:r>
              <a:rPr lang="ru-RU" dirty="0" err="1"/>
              <a:t>нейрофибромы</a:t>
            </a:r>
            <a:r>
              <a:rPr lang="ru-RU" dirty="0"/>
              <a:t> в сочетании с опухолями в соответствующем кожном </a:t>
            </a:r>
            <a:r>
              <a:rPr lang="ru-RU" dirty="0" smtClean="0"/>
              <a:t>сегменте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Г</a:t>
            </a:r>
            <a:r>
              <a:rPr lang="ru-RU" dirty="0" smtClean="0"/>
              <a:t>ораздо </a:t>
            </a:r>
            <a:r>
              <a:rPr lang="ru-RU" dirty="0"/>
              <a:t>чаще он является </a:t>
            </a:r>
            <a:r>
              <a:rPr lang="ru-RU" dirty="0" err="1"/>
              <a:t>генерализованным</a:t>
            </a:r>
            <a:r>
              <a:rPr lang="ru-RU" dirty="0"/>
              <a:t> (опухоли на туловище, шее, голове, конечностях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В 3–15 % случаев у больных </a:t>
            </a:r>
            <a:r>
              <a:rPr lang="ru-RU" dirty="0" err="1"/>
              <a:t>нейрофиброматозом</a:t>
            </a:r>
            <a:r>
              <a:rPr lang="ru-RU" dirty="0"/>
              <a:t> имеется склонность к злокачественному </a:t>
            </a:r>
            <a:r>
              <a:rPr lang="ru-RU" dirty="0" smtClean="0"/>
              <a:t>перерождению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1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Описан </a:t>
            </a:r>
            <a:r>
              <a:rPr lang="ru-RU" dirty="0" err="1"/>
              <a:t>нейрофиброматоз</a:t>
            </a:r>
            <a:r>
              <a:rPr lang="ru-RU" dirty="0"/>
              <a:t> толстого и тонкого кишечника с повторными </a:t>
            </a:r>
            <a:r>
              <a:rPr lang="ru-RU" dirty="0" smtClean="0"/>
              <a:t>кровотечениями</a:t>
            </a:r>
          </a:p>
          <a:p>
            <a:r>
              <a:rPr lang="ru-RU" dirty="0" smtClean="0"/>
              <a:t> </a:t>
            </a:r>
            <a:r>
              <a:rPr lang="ru-RU" dirty="0"/>
              <a:t>Нередко появление </a:t>
            </a:r>
            <a:r>
              <a:rPr lang="ru-RU" dirty="0" err="1"/>
              <a:t>нейрофибром</a:t>
            </a:r>
            <a:r>
              <a:rPr lang="ru-RU" dirty="0"/>
              <a:t> сопровождается гипертрофией пораженных участков тела (слоновостью) и внутренних </a:t>
            </a:r>
            <a:r>
              <a:rPr lang="ru-RU" dirty="0" smtClean="0"/>
              <a:t>органов [Клейменова И.С., 2016]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 опухолевидным разрастаниям на коже относятся папилломы, они встречаются намного реже, чем новообразования в подкожной клетчатке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238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2587</Words>
  <Application>Microsoft Office PowerPoint</Application>
  <PresentationFormat>Экран (4:3)</PresentationFormat>
  <Paragraphs>167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Нейрофиброматоз (Анализ собственныХ клинических наблюдений)</vt:lpstr>
      <vt:lpstr>Нейрофиброматоз</vt:lpstr>
      <vt:lpstr>Нейрофиброматоз I типа</vt:lpstr>
      <vt:lpstr>Нейрофиброматоз 2 (НФ2)</vt:lpstr>
      <vt:lpstr>Этиопатогенез НФ1</vt:lpstr>
      <vt:lpstr>Этиопатогенез НФ2</vt:lpstr>
      <vt:lpstr>Клиника</vt:lpstr>
      <vt:lpstr>Клиника</vt:lpstr>
      <vt:lpstr>Клиника </vt:lpstr>
      <vt:lpstr>Клиника</vt:lpstr>
      <vt:lpstr>Специфичные кожные проявления</vt:lpstr>
      <vt:lpstr>Клиника</vt:lpstr>
      <vt:lpstr>Клиника</vt:lpstr>
      <vt:lpstr>Клиника</vt:lpstr>
      <vt:lpstr>Клиника</vt:lpstr>
      <vt:lpstr>Клиника </vt:lpstr>
      <vt:lpstr>Диагностика</vt:lpstr>
      <vt:lpstr>Диагностические критерии Международного Комитета экспертов по нейрофиброматозу</vt:lpstr>
      <vt:lpstr>Информативность МРТ</vt:lpstr>
      <vt:lpstr>Информативность МРА</vt:lpstr>
      <vt:lpstr>NIH – диагностические критерии  НФ 2</vt:lpstr>
      <vt:lpstr>Лечение</vt:lpstr>
      <vt:lpstr>Собственные наблюдения</vt:lpstr>
      <vt:lpstr>Анамнез заболевания</vt:lpstr>
      <vt:lpstr>Акушерский анамнез</vt:lpstr>
      <vt:lpstr>Клиника</vt:lpstr>
      <vt:lpstr>Клиника</vt:lpstr>
      <vt:lpstr>Множественные пигментные пятна типа «кофе с молоком»</vt:lpstr>
      <vt:lpstr>Неврологический статус</vt:lpstr>
      <vt:lpstr>МРТ головного мозга</vt:lpstr>
      <vt:lpstr>МРТ спинного мозга</vt:lpstr>
      <vt:lpstr>Атрофия коры , вентрикуломегалия, нейрофибромы в области перекреста зрительных нервов</vt:lpstr>
      <vt:lpstr>Вентрикуломегалия , истончение мозолистого тела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Нейрофиброматоз</dc:title>
  <dc:creator>admin</dc:creator>
  <cp:lastModifiedBy>admin</cp:lastModifiedBy>
  <cp:revision>87</cp:revision>
  <dcterms:created xsi:type="dcterms:W3CDTF">2020-04-26T09:04:23Z</dcterms:created>
  <dcterms:modified xsi:type="dcterms:W3CDTF">2020-10-29T15:05:52Z</dcterms:modified>
</cp:coreProperties>
</file>