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73" r:id="rId9"/>
    <p:sldId id="274" r:id="rId10"/>
    <p:sldId id="275" r:id="rId11"/>
    <p:sldId id="276" r:id="rId12"/>
    <p:sldId id="277" r:id="rId13"/>
    <p:sldId id="278" r:id="rId14"/>
    <p:sldId id="281" r:id="rId15"/>
    <p:sldId id="280" r:id="rId1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1pPr>
    <a:lvl2pPr marL="0" marR="0" indent="3429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2pPr>
    <a:lvl3pPr marL="0" marR="0" indent="6858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3pPr>
    <a:lvl4pPr marL="0" marR="0" indent="10287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4pPr>
    <a:lvl5pPr marL="0" marR="0" indent="13716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5pPr>
    <a:lvl6pPr marL="0" marR="0" indent="17145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6pPr>
    <a:lvl7pPr marL="0" marR="0" indent="20574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7pPr>
    <a:lvl8pPr marL="0" marR="0" indent="24003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8pPr>
    <a:lvl9pPr marL="0" marR="0" indent="27432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733D"/>
    <a:srgbClr val="017042"/>
    <a:srgbClr val="001B50"/>
    <a:srgbClr val="082E4D"/>
    <a:srgbClr val="080808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BCBCB">
              <a:alpha val="25000"/>
            </a:srgbClr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36000"/>
            </a:srgbClr>
          </a:solidFill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EBEBE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-522454"/>
              <a:satOff val="1153"/>
              <a:lumOff val="13444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508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solidFill>
                <a:srgbClr val="FFFDEF"/>
              </a:solidFill>
              <a:prstDash val="solid"/>
              <a:miter lim="400000"/>
            </a:ln>
          </a:left>
          <a:right>
            <a:ln w="12700" cap="flat">
              <a:solidFill>
                <a:srgbClr val="FFFDEF"/>
              </a:solidFill>
              <a:prstDash val="solid"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BCBCB">
              <a:alpha val="36000"/>
            </a:srgbClr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wholeTbl>
    <a:band2H>
      <a:tcTxStyle/>
      <a:tcStyle>
        <a:tcBdr/>
        <a:fill>
          <a:solidFill>
            <a:srgbClr val="AEAEAE">
              <a:alpha val="25000"/>
            </a:srgbClr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797B8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C5C5C"/>
              </a:solidFill>
              <a:prstDash val="solid"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778" y="-8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2" name="Shape 14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"/>
          <p:cNvSpPr/>
          <p:nvPr/>
        </p:nvSpPr>
        <p:spPr>
          <a:xfrm>
            <a:off x="571500" y="5588000"/>
            <a:ext cx="1187578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571500" y="571500"/>
            <a:ext cx="11861800" cy="5181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1500" y="5676900"/>
            <a:ext cx="11861800" cy="32639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1pPr>
            <a:lvl2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2pPr>
            <a:lvl3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3pPr>
            <a:lvl4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4pPr>
            <a:lvl5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88552" y="9189156"/>
            <a:ext cx="309365" cy="3429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«"/>
          <p:cNvSpPr txBox="1"/>
          <p:nvPr/>
        </p:nvSpPr>
        <p:spPr>
          <a:xfrm>
            <a:off x="508000" y="1771650"/>
            <a:ext cx="1697832" cy="317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1000" b="1" i="0" spc="0">
                <a:solidFill>
                  <a:srgbClr val="E4E4E4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«</a:t>
            </a:r>
          </a:p>
        </p:txBody>
      </p:sp>
      <p:sp>
        <p:nvSpPr>
          <p:cNvPr id="102" name="Введите цитату…"/>
          <p:cNvSpPr txBox="1">
            <a:spLocks noGrp="1"/>
          </p:cNvSpPr>
          <p:nvPr>
            <p:ph type="body" sz="quarter" idx="21"/>
          </p:nvPr>
        </p:nvSpPr>
        <p:spPr>
          <a:xfrm>
            <a:off x="1943100" y="3870536"/>
            <a:ext cx="10490200" cy="9398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1600"/>
              </a:spcBef>
              <a:buSzTx/>
              <a:buFontTx/>
              <a:buNone/>
              <a:defRPr sz="4800">
                <a:solidFill>
                  <a:srgbClr val="747676"/>
                </a:solidFill>
              </a:defRPr>
            </a:lvl1pPr>
          </a:lstStyle>
          <a:p>
            <a:r>
              <a:t>Введите цитату…</a:t>
            </a:r>
          </a:p>
        </p:txBody>
      </p:sp>
      <p:sp>
        <p:nvSpPr>
          <p:cNvPr id="103" name="— Иван Арсентьев"/>
          <p:cNvSpPr txBox="1">
            <a:spLocks noGrp="1"/>
          </p:cNvSpPr>
          <p:nvPr>
            <p:ph type="body" sz="quarter" idx="22"/>
          </p:nvPr>
        </p:nvSpPr>
        <p:spPr>
          <a:xfrm>
            <a:off x="1943100" y="7772400"/>
            <a:ext cx="10490200" cy="939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70000"/>
              </a:lnSpc>
              <a:spcBef>
                <a:spcPts val="1600"/>
              </a:spcBef>
              <a:buSzTx/>
              <a:buFontTx/>
              <a:buNone/>
              <a:defRPr sz="4800" i="1">
                <a:solidFill>
                  <a:srgbClr val="6B6D6D"/>
                </a:solidFill>
              </a:defRPr>
            </a:lvl1pPr>
          </a:lstStyle>
          <a:p>
            <a:r>
              <a:t>— Иван Арсентьев</a:t>
            </a:r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118295074_2675x2907.jpeg"/>
          <p:cNvSpPr>
            <a:spLocks noGrp="1"/>
          </p:cNvSpPr>
          <p:nvPr>
            <p:ph type="pic" idx="21"/>
          </p:nvPr>
        </p:nvSpPr>
        <p:spPr>
          <a:xfrm>
            <a:off x="-63500" y="-139700"/>
            <a:ext cx="13144500" cy="1428095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0"/>
              </a:spcBef>
              <a:defRPr sz="8000" cap="none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 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0"/>
              </a:spcBef>
              <a:defRPr sz="8000" cap="none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118295074_2675x2907.jpeg"/>
          <p:cNvSpPr>
            <a:spLocks noGrp="1"/>
          </p:cNvSpPr>
          <p:nvPr>
            <p:ph type="pic" idx="21"/>
          </p:nvPr>
        </p:nvSpPr>
        <p:spPr>
          <a:xfrm>
            <a:off x="-25400" y="-1130300"/>
            <a:ext cx="13045441" cy="1417332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Rectangle"/>
          <p:cNvSpPr>
            <a:spLocks noGrp="1"/>
          </p:cNvSpPr>
          <p:nvPr>
            <p:ph type="body" sz="half" idx="22"/>
          </p:nvPr>
        </p:nvSpPr>
        <p:spPr>
          <a:xfrm>
            <a:off x="0" y="5422900"/>
            <a:ext cx="13004800" cy="3606800"/>
          </a:xfrm>
          <a:prstGeom prst="rect">
            <a:avLst/>
          </a:prstGeom>
          <a:solidFill>
            <a:srgbClr val="FFFFFF"/>
          </a:solidFill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240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23" name="Line"/>
          <p:cNvSpPr/>
          <p:nvPr/>
        </p:nvSpPr>
        <p:spPr>
          <a:xfrm flipV="1">
            <a:off x="571500" y="7619996"/>
            <a:ext cx="11874500" cy="4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571500" y="5562600"/>
            <a:ext cx="11861800" cy="22098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1500" y="7670800"/>
            <a:ext cx="11861800" cy="1231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1pPr>
            <a:lvl2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2pPr>
            <a:lvl3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3pPr>
            <a:lvl4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4pPr>
            <a:lvl5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571500" y="571500"/>
            <a:ext cx="11861800" cy="5181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83465" y="9189156"/>
            <a:ext cx="309365" cy="3429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182429520_1646x1646.jpeg"/>
          <p:cNvSpPr>
            <a:spLocks noGrp="1"/>
          </p:cNvSpPr>
          <p:nvPr>
            <p:ph type="pic" idx="21"/>
          </p:nvPr>
        </p:nvSpPr>
        <p:spPr>
          <a:xfrm>
            <a:off x="4191000" y="-12700"/>
            <a:ext cx="9779000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" name="Line"/>
          <p:cNvSpPr/>
          <p:nvPr/>
        </p:nvSpPr>
        <p:spPr>
          <a:xfrm flipV="1">
            <a:off x="571500" y="7619998"/>
            <a:ext cx="64516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xfrm>
            <a:off x="571500" y="571500"/>
            <a:ext cx="6451600" cy="72136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1500" y="7670800"/>
            <a:ext cx="6451600" cy="1358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1pPr>
            <a:lvl2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2pPr>
            <a:lvl3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3pPr>
            <a:lvl4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4pPr>
            <a:lvl5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Line"/>
          <p:cNvSpPr/>
          <p:nvPr/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Line"/>
          <p:cNvSpPr/>
          <p:nvPr/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118295074_2675x2907.jpeg"/>
          <p:cNvSpPr>
            <a:spLocks noGrp="1"/>
          </p:cNvSpPr>
          <p:nvPr>
            <p:ph type="pic" idx="21"/>
          </p:nvPr>
        </p:nvSpPr>
        <p:spPr>
          <a:xfrm>
            <a:off x="-203200" y="-12700"/>
            <a:ext cx="9000805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2" name="Line"/>
          <p:cNvSpPr/>
          <p:nvPr/>
        </p:nvSpPr>
        <p:spPr>
          <a:xfrm>
            <a:off x="7023100" y="1574800"/>
            <a:ext cx="53975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7023100" y="723900"/>
            <a:ext cx="5397500" cy="7239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023100" y="1803400"/>
            <a:ext cx="5397500" cy="7226300"/>
          </a:xfrm>
          <a:prstGeom prst="rect">
            <a:avLst/>
          </a:prstGeom>
        </p:spPr>
        <p:txBody>
          <a:bodyPr/>
          <a:lstStyle>
            <a:lvl1pPr marL="406400" indent="-406400">
              <a:defRPr sz="2800"/>
            </a:lvl1pPr>
            <a:lvl2pPr marL="812800" indent="-406400">
              <a:defRPr sz="2800"/>
            </a:lvl2pPr>
            <a:lvl3pPr marL="1219200" indent="-406400">
              <a:defRPr sz="2800"/>
            </a:lvl3pPr>
            <a:lvl4pPr marL="1625600" indent="-406400">
              <a:defRPr sz="2800"/>
            </a:lvl4pPr>
            <a:lvl5pPr marL="2032000" indent="-406400"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118295074_2675x2907.jpeg"/>
          <p:cNvSpPr>
            <a:spLocks noGrp="1"/>
          </p:cNvSpPr>
          <p:nvPr>
            <p:ph type="pic" idx="21"/>
          </p:nvPr>
        </p:nvSpPr>
        <p:spPr>
          <a:xfrm>
            <a:off x="571500" y="508000"/>
            <a:ext cx="7454900" cy="80994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1" name="182741592_1098x949.jpeg"/>
          <p:cNvSpPr>
            <a:spLocks noGrp="1"/>
          </p:cNvSpPr>
          <p:nvPr>
            <p:ph type="pic" sz="quarter" idx="22"/>
          </p:nvPr>
        </p:nvSpPr>
        <p:spPr>
          <a:xfrm>
            <a:off x="7944067" y="424462"/>
            <a:ext cx="5275146" cy="45593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2" name="182429520_1646x1646.jpeg"/>
          <p:cNvSpPr>
            <a:spLocks noGrp="1"/>
          </p:cNvSpPr>
          <p:nvPr>
            <p:ph type="pic" sz="quarter" idx="23"/>
          </p:nvPr>
        </p:nvSpPr>
        <p:spPr>
          <a:xfrm>
            <a:off x="8102600" y="4267200"/>
            <a:ext cx="4470400" cy="447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1500" y="8051800"/>
            <a:ext cx="11861800" cy="1333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400"/>
              </a:spcBef>
              <a:buSzTx/>
              <a:buFontTx/>
              <a:buNone/>
              <a:defRPr sz="2800" i="1" spc="28"/>
            </a:lvl1pPr>
            <a:lvl2pPr marL="0" indent="0">
              <a:spcBef>
                <a:spcPts val="1400"/>
              </a:spcBef>
              <a:buSzTx/>
              <a:buFontTx/>
              <a:buNone/>
              <a:defRPr sz="2800" i="1" spc="28"/>
            </a:lvl2pPr>
            <a:lvl3pPr marL="0" indent="0">
              <a:spcBef>
                <a:spcPts val="1400"/>
              </a:spcBef>
              <a:buSzTx/>
              <a:buFontTx/>
              <a:buNone/>
              <a:defRPr sz="2800" i="1" spc="28"/>
            </a:lvl3pPr>
            <a:lvl4pPr marL="0" indent="0">
              <a:spcBef>
                <a:spcPts val="1400"/>
              </a:spcBef>
              <a:buSzTx/>
              <a:buFontTx/>
              <a:buNone/>
              <a:defRPr sz="2800" i="1" spc="28"/>
            </a:lvl4pPr>
            <a:lvl5pPr marL="0" indent="0">
              <a:spcBef>
                <a:spcPts val="1400"/>
              </a:spcBef>
              <a:buSzTx/>
              <a:buFontTx/>
              <a:buNone/>
              <a:defRPr sz="2800" i="1" spc="28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571500" y="723900"/>
            <a:ext cx="118618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571500" y="1803400"/>
            <a:ext cx="11861800" cy="722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81047" y="9194800"/>
            <a:ext cx="309365" cy="342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spcBef>
                <a:spcPts val="0"/>
              </a:spcBef>
              <a:defRPr sz="1600" i="0" spc="0">
                <a:solidFill>
                  <a:srgbClr val="747676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1pPr>
      <a:lvl2pPr marL="0" marR="0" indent="3429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2pPr>
      <a:lvl3pPr marL="0" marR="0" indent="6858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3pPr>
      <a:lvl4pPr marL="0" marR="0" indent="10287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4pPr>
      <a:lvl5pPr marL="0" marR="0" indent="13716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5pPr>
      <a:lvl6pPr marL="0" marR="0" indent="17145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6pPr>
      <a:lvl7pPr marL="0" marR="0" indent="20574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7pPr>
      <a:lvl8pPr marL="0" marR="0" indent="24003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8pPr>
      <a:lvl9pPr marL="0" marR="0" indent="27432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1pPr>
      <a:lvl2pPr marL="9398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2pPr>
      <a:lvl3pPr marL="14097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3pPr>
      <a:lvl4pPr marL="18796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4pPr>
      <a:lvl5pPr marL="23495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5pPr>
      <a:lvl6pPr marL="28194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6pPr>
      <a:lvl7pPr marL="32893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7pPr>
      <a:lvl8pPr marL="37592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8pPr>
      <a:lvl9pPr marL="42291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9pPr>
    </p:bodyStyle>
    <p:otherStyle>
      <a:lvl1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1pPr>
      <a:lvl2pPr marL="0" marR="0" indent="228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2pPr>
      <a:lvl3pPr marL="0" marR="0" indent="457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3pPr>
      <a:lvl4pPr marL="0" marR="0" indent="685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4pPr>
      <a:lvl5pPr marL="0" marR="0" indent="9144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5pPr>
      <a:lvl6pPr marL="0" marR="0" indent="11430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6pPr>
      <a:lvl7pPr marL="0" marR="0" indent="1371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7pPr>
      <a:lvl8pPr marL="0" marR="0" indent="1600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8pPr>
      <a:lvl9pPr marL="0" marR="0" indent="1828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9.wdp"/><Relationship Id="rId5" Type="http://schemas.openxmlformats.org/officeDocument/2006/relationships/image" Target="../media/image26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microsoft.com/office/2007/relationships/hdphoto" Target="../media/hdphoto13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7.wdp"/><Relationship Id="rId5" Type="http://schemas.openxmlformats.org/officeDocument/2006/relationships/image" Target="../media/image34.png"/><Relationship Id="rId4" Type="http://schemas.microsoft.com/office/2007/relationships/hdphoto" Target="../media/hdphoto16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5.wdp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2">
            <a:duotone>
              <a:prstClr val="black"/>
              <a:srgbClr val="00B050">
                <a:tint val="45000"/>
                <a:satMod val="400000"/>
              </a:srgbClr>
            </a:duotone>
            <a:extLst/>
          </a:blip>
          <a:srcRect l="194" t="7974" r="116" b="23208"/>
          <a:stretch>
            <a:fillRect/>
          </a:stretch>
        </p:blipFill>
        <p:spPr>
          <a:xfrm>
            <a:off x="0" y="0"/>
            <a:ext cx="13017500" cy="9753600"/>
          </a:xfrm>
          <a:prstGeom prst="rect">
            <a:avLst/>
          </a:prstGeom>
        </p:spPr>
      </p:pic>
      <p:sp>
        <p:nvSpPr>
          <p:cNvPr id="145" name="Rectangle"/>
          <p:cNvSpPr>
            <a:spLocks noGrp="1"/>
          </p:cNvSpPr>
          <p:nvPr>
            <p:ph type="body" idx="22"/>
          </p:nvPr>
        </p:nvSpPr>
        <p:spPr>
          <a:xfrm>
            <a:off x="32218" y="5560478"/>
            <a:ext cx="13004800" cy="324036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240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 dirty="0"/>
          </a:p>
        </p:txBody>
      </p:sp>
      <p:sp>
        <p:nvSpPr>
          <p:cNvPr id="147" name="Хирургическая коррекция возрастных изменений периорбитальной области"/>
          <p:cNvSpPr txBox="1">
            <a:spLocks noGrp="1"/>
          </p:cNvSpPr>
          <p:nvPr>
            <p:ph type="title"/>
          </p:nvPr>
        </p:nvSpPr>
        <p:spPr>
          <a:xfrm>
            <a:off x="593959" y="5511285"/>
            <a:ext cx="11861800" cy="2209801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rgbClr val="082E4D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dirty="0" err="1"/>
              <a:t>Хирургическая</a:t>
            </a:r>
            <a:r>
              <a:rPr dirty="0"/>
              <a:t> </a:t>
            </a:r>
            <a:r>
              <a:rPr dirty="0" err="1"/>
              <a:t>коррекция</a:t>
            </a:r>
            <a:r>
              <a:rPr dirty="0"/>
              <a:t> </a:t>
            </a:r>
            <a:r>
              <a:rPr dirty="0" err="1"/>
              <a:t>возрастных</a:t>
            </a:r>
            <a:r>
              <a:rPr dirty="0"/>
              <a:t> </a:t>
            </a:r>
            <a:r>
              <a:rPr dirty="0" err="1"/>
              <a:t>изменений</a:t>
            </a:r>
            <a:r>
              <a:rPr dirty="0"/>
              <a:t> </a:t>
            </a:r>
            <a:r>
              <a:rPr dirty="0" err="1"/>
              <a:t>периорбитальной</a:t>
            </a:r>
            <a:r>
              <a:rPr dirty="0"/>
              <a:t> </a:t>
            </a:r>
            <a:r>
              <a:rPr dirty="0" err="1"/>
              <a:t>области</a:t>
            </a:r>
            <a:endParaRPr dirty="0"/>
          </a:p>
        </p:txBody>
      </p:sp>
      <p:sp>
        <p:nvSpPr>
          <p:cNvPr id="148" name="Кольке А.А.…"/>
          <p:cNvSpPr txBox="1">
            <a:spLocks noGrp="1"/>
          </p:cNvSpPr>
          <p:nvPr>
            <p:ph type="body" sz="quarter" idx="1"/>
          </p:nvPr>
        </p:nvSpPr>
        <p:spPr>
          <a:xfrm>
            <a:off x="603718" y="7305692"/>
            <a:ext cx="11861800" cy="1472947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/>
          <a:p>
            <a:pPr algn="ctr" defTabSz="438150">
              <a:spcBef>
                <a:spcPts val="400"/>
              </a:spcBef>
              <a:defRPr sz="3600">
                <a:solidFill>
                  <a:srgbClr val="082E4D"/>
                </a:solidFill>
              </a:defRPr>
            </a:pPr>
            <a:r>
              <a:rPr dirty="0" err="1"/>
              <a:t>Кольке</a:t>
            </a:r>
            <a:r>
              <a:rPr dirty="0"/>
              <a:t> А.А.</a:t>
            </a:r>
          </a:p>
          <a:p>
            <a:pPr algn="ctr" defTabSz="438150">
              <a:spcBef>
                <a:spcPts val="400"/>
              </a:spcBef>
              <a:defRPr sz="3600">
                <a:solidFill>
                  <a:srgbClr val="082E4D"/>
                </a:solidFill>
              </a:defRPr>
            </a:pPr>
            <a:endParaRPr lang="ru-RU" dirty="0" smtClean="0"/>
          </a:p>
          <a:p>
            <a:pPr algn="ctr" defTabSz="438150">
              <a:spcBef>
                <a:spcPts val="400"/>
              </a:spcBef>
              <a:defRPr sz="3600">
                <a:solidFill>
                  <a:srgbClr val="082E4D"/>
                </a:solidFill>
              </a:defRPr>
            </a:pPr>
            <a:r>
              <a:rPr smtClean="0"/>
              <a:t>Санкт-Петербург</a:t>
            </a:r>
            <a:endParaRPr lang="ru-RU" dirty="0"/>
          </a:p>
          <a:p>
            <a:pPr algn="ctr" defTabSz="438150">
              <a:spcBef>
                <a:spcPts val="400"/>
              </a:spcBef>
              <a:defRPr sz="3600">
                <a:solidFill>
                  <a:srgbClr val="082E4D"/>
                </a:solidFill>
              </a:defRPr>
            </a:pPr>
            <a:endParaRPr lang="ru-RU" dirty="0" smtClean="0"/>
          </a:p>
          <a:p>
            <a:pPr algn="ctr" defTabSz="438150">
              <a:spcBef>
                <a:spcPts val="400"/>
              </a:spcBef>
              <a:defRPr sz="3600">
                <a:solidFill>
                  <a:srgbClr val="082E4D"/>
                </a:solidFill>
              </a:defRPr>
            </a:pPr>
            <a:r>
              <a:rPr lang="ru-RU" dirty="0" smtClean="0"/>
              <a:t>2020 </a:t>
            </a:r>
            <a:r>
              <a:rPr lang="ru-RU" dirty="0"/>
              <a:t>г.</a:t>
            </a:r>
            <a:endParaRPr dirty="0"/>
          </a:p>
        </p:txBody>
      </p:sp>
      <p:sp>
        <p:nvSpPr>
          <p:cNvPr id="149" name="Text"/>
          <p:cNvSpPr txBox="1"/>
          <p:nvPr/>
        </p:nvSpPr>
        <p:spPr>
          <a:xfrm>
            <a:off x="1993900" y="-247651"/>
            <a:ext cx="19050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2800"/>
              </a:lnSpc>
              <a:spcBef>
                <a:spcPts val="0"/>
              </a:spcBef>
              <a:defRPr sz="1200" i="0" spc="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</a:t>
            </a:r>
          </a:p>
        </p:txBody>
      </p:sp>
      <p:sp>
        <p:nvSpPr>
          <p:cNvPr id="151" name="Text"/>
          <p:cNvSpPr txBox="1"/>
          <p:nvPr/>
        </p:nvSpPr>
        <p:spPr>
          <a:xfrm>
            <a:off x="1518005" y="-231179"/>
            <a:ext cx="1905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2800"/>
              </a:lnSpc>
              <a:spcBef>
                <a:spcPts val="0"/>
              </a:spcBef>
              <a:defRPr sz="1200" i="0" spc="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BD6D08B5-1920-4E51-93BE-5AB9C135AE36}"/>
              </a:ext>
            </a:extLst>
          </p:cNvPr>
          <p:cNvSpPr/>
          <p:nvPr/>
        </p:nvSpPr>
        <p:spPr>
          <a:xfrm>
            <a:off x="12700" y="260639"/>
            <a:ext cx="13024318" cy="401648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ru-RU" i="0" dirty="0">
                <a:solidFill>
                  <a:srgbClr val="001B50"/>
                </a:solidFill>
              </a:rPr>
              <a:t>Министерство здравоохранения Донецкой Народной Республики ГОО ВПО ДОННМУ ИМ. М. ГОРЬКОГО </a:t>
            </a:r>
            <a:r>
              <a:rPr lang="ru-RU" i="0" dirty="0">
                <a:solidFill>
                  <a:srgbClr val="001B50"/>
                </a:solidFill>
                <a:latin typeface="Arial Black" panose="020B0A04020102020204" pitchFamily="34" charset="0"/>
              </a:rPr>
              <a:t>    </a:t>
            </a:r>
          </a:p>
          <a:p>
            <a:pPr algn="ctr"/>
            <a:r>
              <a:rPr lang="ru-RU" i="0" dirty="0">
                <a:solidFill>
                  <a:srgbClr val="082E4D"/>
                </a:solidFill>
                <a:latin typeface="Arial Black" panose="020B0A04020102020204" pitchFamily="34" charset="0"/>
              </a:rPr>
              <a:t>  IV МЕЖДУНАРОДНЫЙ МЕДИЦИНСКИЙ ФОРУМ ДОНБАССА</a:t>
            </a:r>
          </a:p>
          <a:p>
            <a:pPr algn="ctr"/>
            <a:r>
              <a:rPr lang="ru-RU" i="0" dirty="0">
                <a:solidFill>
                  <a:srgbClr val="FF0000"/>
                </a:solidFill>
                <a:latin typeface="Arial Black" panose="020B0A04020102020204" pitchFamily="34" charset="0"/>
              </a:rPr>
              <a:t>«НАУКА ПОБЕЖДАТЬ…БОЛЕЗНЬ»</a:t>
            </a:r>
          </a:p>
          <a:p>
            <a:pPr algn="ctr"/>
            <a:endParaRPr lang="ru-RU" i="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endParaRPr lang="ru-RU" i="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dirty="0">
              <a:solidFill>
                <a:srgbClr val="082E4D"/>
              </a:solidFill>
              <a:sym typeface="DIN Alternate Bold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CE28985-FA28-40FE-A460-BE31E70C4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310" y="2519346"/>
            <a:ext cx="2167970" cy="14521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34F3299-0960-4EBC-8300-B91AC7AB7E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830" y="2590784"/>
            <a:ext cx="2131500" cy="163337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80842494-F466-403D-BF1C-6EC0E6F7F6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350" y="2590784"/>
            <a:ext cx="1999514" cy="143643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720" y="0"/>
            <a:ext cx="91226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0" dirty="0">
                <a:solidFill>
                  <a:srgbClr val="001B50"/>
                </a:solidFill>
                <a:latin typeface="Inmpact"/>
              </a:rPr>
              <a:t>Лифтинг в/3 лица. Коррекция положения бровей.</a:t>
            </a:r>
          </a:p>
        </p:txBody>
      </p:sp>
      <p:pic>
        <p:nvPicPr>
          <p:cNvPr id="3" name="Image" descr="Image">
            <a:extLst>
              <a:ext uri="{FF2B5EF4-FFF2-40B4-BE49-F238E27FC236}">
                <a16:creationId xmlns="" xmlns:a16="http://schemas.microsoft.com/office/drawing/2014/main" id="{BECBCFAA-5C07-49F8-A476-8A3A7D7DDCFA}"/>
              </a:ext>
            </a:extLst>
          </p:cNvPr>
          <p:cNvPicPr>
            <a:picLocks/>
          </p:cNvPicPr>
          <p:nvPr/>
        </p:nvPicPr>
        <p:blipFill>
          <a:blip r:embed="rId2" cstate="print">
            <a:duotone>
              <a:prstClr val="black"/>
              <a:srgbClr val="00B050">
                <a:tint val="45000"/>
                <a:satMod val="400000"/>
              </a:srgbClr>
            </a:duotone>
            <a:extLst/>
          </a:blip>
          <a:srcRect l="2257" t="129" r="26205" b="129"/>
          <a:stretch>
            <a:fillRect/>
          </a:stretch>
        </p:blipFill>
        <p:spPr>
          <a:xfrm>
            <a:off x="11446063" y="12281"/>
            <a:ext cx="1591728" cy="9728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endoskopicheskaya-podtyazhka-lits.jpg" descr="endoskopicheskaya-podtyazhka-lits.jpg">
            <a:extLst>
              <a:ext uri="{FF2B5EF4-FFF2-40B4-BE49-F238E27FC236}">
                <a16:creationId xmlns="" xmlns:a16="http://schemas.microsoft.com/office/drawing/2014/main" id="{F491283E-A8A6-4B87-9957-4DF21BCB08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3056" t="13426" r="9730" b="4828"/>
          <a:stretch>
            <a:fillRect/>
          </a:stretch>
        </p:blipFill>
        <p:spPr>
          <a:xfrm>
            <a:off x="390714" y="1266992"/>
            <a:ext cx="4968066" cy="33687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9" extrusionOk="0">
                <a:moveTo>
                  <a:pt x="3040" y="0"/>
                </a:moveTo>
                <a:cubicBezTo>
                  <a:pt x="2148" y="0"/>
                  <a:pt x="1612" y="-1"/>
                  <a:pt x="1255" y="242"/>
                </a:cubicBezTo>
                <a:cubicBezTo>
                  <a:pt x="741" y="547"/>
                  <a:pt x="335" y="1207"/>
                  <a:pt x="148" y="2045"/>
                </a:cubicBezTo>
                <a:cubicBezTo>
                  <a:pt x="-1" y="2626"/>
                  <a:pt x="0" y="3499"/>
                  <a:pt x="0" y="4952"/>
                </a:cubicBezTo>
                <a:lnTo>
                  <a:pt x="0" y="16645"/>
                </a:lnTo>
                <a:cubicBezTo>
                  <a:pt x="0" y="18098"/>
                  <a:pt x="-1" y="18971"/>
                  <a:pt x="148" y="19552"/>
                </a:cubicBezTo>
                <a:cubicBezTo>
                  <a:pt x="335" y="20390"/>
                  <a:pt x="741" y="21050"/>
                  <a:pt x="1255" y="21355"/>
                </a:cubicBezTo>
                <a:cubicBezTo>
                  <a:pt x="1612" y="21598"/>
                  <a:pt x="2148" y="21599"/>
                  <a:pt x="3040" y="21599"/>
                </a:cubicBezTo>
                <a:lnTo>
                  <a:pt x="18558" y="21599"/>
                </a:lnTo>
                <a:cubicBezTo>
                  <a:pt x="19450" y="21599"/>
                  <a:pt x="19986" y="21598"/>
                  <a:pt x="20343" y="21355"/>
                </a:cubicBezTo>
                <a:cubicBezTo>
                  <a:pt x="20857" y="21050"/>
                  <a:pt x="21263" y="20390"/>
                  <a:pt x="21450" y="19552"/>
                </a:cubicBezTo>
                <a:cubicBezTo>
                  <a:pt x="21599" y="18971"/>
                  <a:pt x="21598" y="18098"/>
                  <a:pt x="21598" y="16645"/>
                </a:cubicBezTo>
                <a:lnTo>
                  <a:pt x="21598" y="4952"/>
                </a:lnTo>
                <a:cubicBezTo>
                  <a:pt x="21598" y="3499"/>
                  <a:pt x="21599" y="2626"/>
                  <a:pt x="21450" y="2045"/>
                </a:cubicBezTo>
                <a:cubicBezTo>
                  <a:pt x="21263" y="1207"/>
                  <a:pt x="20857" y="547"/>
                  <a:pt x="20343" y="242"/>
                </a:cubicBezTo>
                <a:cubicBezTo>
                  <a:pt x="19986" y="-1"/>
                  <a:pt x="19450" y="0"/>
                  <a:pt x="18558" y="0"/>
                </a:cubicBezTo>
                <a:lnTo>
                  <a:pt x="3040" y="0"/>
                </a:lnTo>
                <a:close/>
              </a:path>
            </a:pathLst>
          </a:cu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6" name="Снимок экрана 2019-10-09 в 4.49.09.png" descr="Снимок экрана 2019-10-09 в 4.49.09.png">
            <a:extLst>
              <a:ext uri="{FF2B5EF4-FFF2-40B4-BE49-F238E27FC236}">
                <a16:creationId xmlns="" xmlns:a16="http://schemas.microsoft.com/office/drawing/2014/main" id="{0783E6BE-0E56-4649-B69B-76EF4FAEBC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50189" t="4293" r="10445" b="24966"/>
          <a:stretch>
            <a:fillRect/>
          </a:stretch>
        </p:blipFill>
        <p:spPr>
          <a:xfrm>
            <a:off x="390715" y="4924011"/>
            <a:ext cx="4968065" cy="41920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9" extrusionOk="0">
                <a:moveTo>
                  <a:pt x="5124" y="0"/>
                </a:moveTo>
                <a:cubicBezTo>
                  <a:pt x="3620" y="0"/>
                  <a:pt x="2719" y="-1"/>
                  <a:pt x="2117" y="222"/>
                </a:cubicBezTo>
                <a:cubicBezTo>
                  <a:pt x="1250" y="503"/>
                  <a:pt x="566" y="1111"/>
                  <a:pt x="250" y="1882"/>
                </a:cubicBezTo>
                <a:cubicBezTo>
                  <a:pt x="-1" y="2417"/>
                  <a:pt x="0" y="3218"/>
                  <a:pt x="0" y="4555"/>
                </a:cubicBezTo>
                <a:lnTo>
                  <a:pt x="0" y="17044"/>
                </a:lnTo>
                <a:cubicBezTo>
                  <a:pt x="0" y="18381"/>
                  <a:pt x="-1" y="19182"/>
                  <a:pt x="250" y="19717"/>
                </a:cubicBezTo>
                <a:cubicBezTo>
                  <a:pt x="566" y="20488"/>
                  <a:pt x="1250" y="21094"/>
                  <a:pt x="2117" y="21375"/>
                </a:cubicBezTo>
                <a:cubicBezTo>
                  <a:pt x="2719" y="21598"/>
                  <a:pt x="3620" y="21599"/>
                  <a:pt x="5124" y="21599"/>
                </a:cubicBezTo>
                <a:lnTo>
                  <a:pt x="16475" y="21599"/>
                </a:lnTo>
                <a:cubicBezTo>
                  <a:pt x="17979" y="21599"/>
                  <a:pt x="18880" y="21598"/>
                  <a:pt x="19482" y="21375"/>
                </a:cubicBezTo>
                <a:cubicBezTo>
                  <a:pt x="20349" y="21094"/>
                  <a:pt x="21031" y="20488"/>
                  <a:pt x="21347" y="19717"/>
                </a:cubicBezTo>
                <a:cubicBezTo>
                  <a:pt x="21598" y="19182"/>
                  <a:pt x="21599" y="18381"/>
                  <a:pt x="21599" y="17044"/>
                </a:cubicBezTo>
                <a:lnTo>
                  <a:pt x="21599" y="4555"/>
                </a:lnTo>
                <a:cubicBezTo>
                  <a:pt x="21599" y="3218"/>
                  <a:pt x="21598" y="2417"/>
                  <a:pt x="21347" y="1882"/>
                </a:cubicBezTo>
                <a:cubicBezTo>
                  <a:pt x="21031" y="1111"/>
                  <a:pt x="20349" y="503"/>
                  <a:pt x="19482" y="222"/>
                </a:cubicBezTo>
                <a:cubicBezTo>
                  <a:pt x="18880" y="-1"/>
                  <a:pt x="17979" y="0"/>
                  <a:pt x="16475" y="0"/>
                </a:cubicBezTo>
                <a:lnTo>
                  <a:pt x="5124" y="0"/>
                </a:lnTo>
                <a:close/>
              </a:path>
            </a:pathLst>
          </a:cu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956AB24-8781-4A23-854E-BF951BA1D9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295" y="5062498"/>
            <a:ext cx="5307646" cy="40079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Line">
            <a:extLst>
              <a:ext uri="{FF2B5EF4-FFF2-40B4-BE49-F238E27FC236}">
                <a16:creationId xmlns="" xmlns:a16="http://schemas.microsoft.com/office/drawing/2014/main" id="{C2468402-AA04-4D78-8849-EEDF4BC0392A}"/>
              </a:ext>
            </a:extLst>
          </p:cNvPr>
          <p:cNvSpPr/>
          <p:nvPr/>
        </p:nvSpPr>
        <p:spPr>
          <a:xfrm>
            <a:off x="-1" y="9377395"/>
            <a:ext cx="13037791" cy="2694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84187324-1903-49FD-9EAE-8ED0F0BAF3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296" y="1266991"/>
            <a:ext cx="5307646" cy="3341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B69EA22-260A-4172-9492-241668AAC6EB}"/>
              </a:ext>
            </a:extLst>
          </p:cNvPr>
          <p:cNvSpPr/>
          <p:nvPr/>
        </p:nvSpPr>
        <p:spPr>
          <a:xfrm>
            <a:off x="777764" y="0"/>
            <a:ext cx="114492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i="0" dirty="0">
                <a:solidFill>
                  <a:srgbClr val="001B50"/>
                </a:solidFill>
                <a:latin typeface="Inmpact"/>
              </a:rPr>
              <a:t>Сочетание нижней блефаропластики с коррекцией возрастных изменений средней 1/3 лица 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0F6AF4D-EBA5-47F4-8E9E-D64D812DFB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163" t="5916" r="16278"/>
          <a:stretch/>
        </p:blipFill>
        <p:spPr>
          <a:xfrm>
            <a:off x="9692432" y="1162024"/>
            <a:ext cx="3312368" cy="7420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68EEF8E-6FA9-47BD-A674-15B64A7557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77" t="11030" r="60465"/>
          <a:stretch/>
        </p:blipFill>
        <p:spPr>
          <a:xfrm flipH="1">
            <a:off x="-91279" y="1095363"/>
            <a:ext cx="3347178" cy="7272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BC9D095-DCB2-4E35-B7F9-4FC5DEF3D3EE}"/>
              </a:ext>
            </a:extLst>
          </p:cNvPr>
          <p:cNvSpPr txBox="1"/>
          <p:nvPr/>
        </p:nvSpPr>
        <p:spPr>
          <a:xfrm>
            <a:off x="3253961" y="1722478"/>
            <a:ext cx="6496880" cy="45910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/>
            <a:r>
              <a:rPr lang="ru-RU" sz="2000" i="0" dirty="0">
                <a:solidFill>
                  <a:srgbClr val="001B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1991 года началась эпоха </a:t>
            </a:r>
            <a:r>
              <a:rPr lang="ru-RU" sz="2000" i="0" dirty="0" err="1">
                <a:solidFill>
                  <a:srgbClr val="001B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симультантных</a:t>
            </a:r>
            <a:r>
              <a:rPr lang="ru-RU" sz="2000" i="0" dirty="0">
                <a:solidFill>
                  <a:srgbClr val="001B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омолаживающих операций </a:t>
            </a:r>
            <a:r>
              <a:rPr lang="ru-RU" sz="2000" i="0" dirty="0" err="1">
                <a:solidFill>
                  <a:srgbClr val="001B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периорбитальной</a:t>
            </a:r>
            <a:r>
              <a:rPr lang="ru-RU" sz="2000" i="0" dirty="0">
                <a:solidFill>
                  <a:srgbClr val="001B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области и средней 1/3 лица с использованием эндоскопических </a:t>
            </a:r>
            <a:r>
              <a:rPr lang="ru-RU" sz="2000" i="0" dirty="0" smtClean="0">
                <a:solidFill>
                  <a:srgbClr val="001B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техник, </a:t>
            </a:r>
            <a:r>
              <a:rPr lang="ru-RU" sz="2000" i="0" dirty="0">
                <a:solidFill>
                  <a:srgbClr val="001B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подробно освещено в работах </a:t>
            </a:r>
            <a:r>
              <a:rPr lang="en-US" sz="2000" i="0" dirty="0">
                <a:solidFill>
                  <a:srgbClr val="001B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Graf R</a:t>
            </a:r>
            <a:r>
              <a:rPr lang="ru-RU" sz="2000" i="0" dirty="0">
                <a:solidFill>
                  <a:srgbClr val="001B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000" i="0" dirty="0">
                <a:solidFill>
                  <a:srgbClr val="001B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2000" i="0" dirty="0">
                <a:solidFill>
                  <a:srgbClr val="001B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n-US" sz="2000" i="0" dirty="0">
                <a:solidFill>
                  <a:srgbClr val="001B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Ramirez O</a:t>
            </a:r>
            <a:r>
              <a:rPr lang="ru-RU" sz="2000" i="0" dirty="0">
                <a:solidFill>
                  <a:srgbClr val="001B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000" i="0" dirty="0">
                <a:solidFill>
                  <a:srgbClr val="001B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r>
              <a:rPr lang="ru-RU" sz="2000" i="0" dirty="0">
                <a:solidFill>
                  <a:srgbClr val="001B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 др. Были введены новые хирургические принципы такие как:  сохранение и репозиция </a:t>
            </a:r>
            <a:r>
              <a:rPr lang="ru-RU" sz="2000" i="0" dirty="0" err="1">
                <a:solidFill>
                  <a:srgbClr val="001B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периорбитального</a:t>
            </a:r>
            <a:r>
              <a:rPr lang="ru-RU" sz="2000" i="0" dirty="0">
                <a:solidFill>
                  <a:srgbClr val="001B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жира, </a:t>
            </a:r>
            <a:r>
              <a:rPr lang="ru-RU" sz="2000" i="0" dirty="0" err="1" smtClean="0">
                <a:solidFill>
                  <a:srgbClr val="001B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кантопексия</a:t>
            </a:r>
            <a:r>
              <a:rPr lang="ru-RU" sz="2000" i="0" dirty="0" smtClean="0">
                <a:solidFill>
                  <a:srgbClr val="001B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i="0" dirty="0">
                <a:solidFill>
                  <a:srgbClr val="001B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коррекция  мышц области</a:t>
            </a:r>
            <a:r>
              <a:rPr lang="en-US" sz="2000" i="0" dirty="0">
                <a:solidFill>
                  <a:srgbClr val="001B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0" dirty="0" err="1">
                <a:solidFill>
                  <a:srgbClr val="001B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глабеллы</a:t>
            </a:r>
            <a:r>
              <a:rPr lang="ru-RU" sz="2000" i="0" dirty="0">
                <a:solidFill>
                  <a:srgbClr val="001B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изменение положения круговой мышцы глаза и  SOOF. Таким образом, фиксация тканей средней 1/3 лица и </a:t>
            </a:r>
            <a:r>
              <a:rPr lang="ru-RU" sz="2000" i="0" dirty="0" err="1" smtClean="0">
                <a:solidFill>
                  <a:srgbClr val="001B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миокантопексия</a:t>
            </a:r>
            <a:r>
              <a:rPr lang="ru-RU" sz="2000" i="0" dirty="0" smtClean="0">
                <a:solidFill>
                  <a:srgbClr val="001B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0" dirty="0">
                <a:solidFill>
                  <a:srgbClr val="001B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выполнении нижней блефаропластики позволили существенно уменьшить риски  таких послеоперационных осложнений  как </a:t>
            </a:r>
            <a:r>
              <a:rPr lang="en-US" sz="2000" i="0" dirty="0">
                <a:solidFill>
                  <a:srgbClr val="001B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scleral show</a:t>
            </a:r>
            <a:r>
              <a:rPr lang="ru-RU" sz="2000" i="0" dirty="0">
                <a:solidFill>
                  <a:srgbClr val="001B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000" i="0" dirty="0" err="1">
                <a:solidFill>
                  <a:srgbClr val="001B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эктропион</a:t>
            </a:r>
            <a:r>
              <a:rPr lang="ru-RU" sz="2000" i="0" dirty="0">
                <a:solidFill>
                  <a:srgbClr val="001B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ru-RU" sz="2000" i="0" u="none" strike="noStrike" cap="none" spc="28" normalizeH="0" baseline="0" dirty="0">
              <a:ln>
                <a:noFill/>
              </a:ln>
              <a:solidFill>
                <a:srgbClr val="001B5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Iowan Old Style Roman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2FDF4DEE-EA42-4600-BF6E-453164491A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714" y="6815121"/>
            <a:ext cx="3589933" cy="293847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67D03503-5348-47E2-8191-5E0D9B1CF0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281" t="3958" r="5616" b="9739"/>
          <a:stretch/>
        </p:blipFill>
        <p:spPr>
          <a:xfrm>
            <a:off x="2757984" y="6803594"/>
            <a:ext cx="3744416" cy="29057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112992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4685D525-5FAA-4AB2-B78B-5BD43C487AAA}"/>
              </a:ext>
            </a:extLst>
          </p:cNvPr>
          <p:cNvSpPr/>
          <p:nvPr/>
        </p:nvSpPr>
        <p:spPr>
          <a:xfrm>
            <a:off x="4486176" y="37263"/>
            <a:ext cx="6502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i="0" dirty="0">
                <a:solidFill>
                  <a:srgbClr val="001B50"/>
                </a:solidFill>
                <a:latin typeface="Inmpact"/>
              </a:rPr>
              <a:t>CO2 </a:t>
            </a:r>
            <a:r>
              <a:rPr lang="ru-RU" sz="4400" b="1" i="0" dirty="0">
                <a:solidFill>
                  <a:srgbClr val="001B50"/>
                </a:solidFill>
                <a:latin typeface="Inmpact"/>
              </a:rPr>
              <a:t>ЛАЗЕР</a:t>
            </a:r>
          </a:p>
        </p:txBody>
      </p:sp>
      <p:pic>
        <p:nvPicPr>
          <p:cNvPr id="3" name="Image" descr="Image">
            <a:extLst>
              <a:ext uri="{FF2B5EF4-FFF2-40B4-BE49-F238E27FC236}">
                <a16:creationId xmlns="" xmlns:a16="http://schemas.microsoft.com/office/drawing/2014/main" id="{0C891925-BBFD-489B-B3F0-29B2B082AA1C}"/>
              </a:ext>
            </a:extLst>
          </p:cNvPr>
          <p:cNvPicPr>
            <a:picLocks/>
          </p:cNvPicPr>
          <p:nvPr/>
        </p:nvPicPr>
        <p:blipFill>
          <a:blip r:embed="rId2" cstate="print">
            <a:duotone>
              <a:prstClr val="black"/>
              <a:srgbClr val="00B050">
                <a:tint val="45000"/>
                <a:satMod val="400000"/>
              </a:srgbClr>
            </a:duotone>
            <a:extLst/>
          </a:blip>
          <a:srcRect l="2257" t="129" r="26205" b="129"/>
          <a:stretch>
            <a:fillRect/>
          </a:stretch>
        </p:blipFill>
        <p:spPr>
          <a:xfrm>
            <a:off x="11446063" y="12281"/>
            <a:ext cx="1591728" cy="972887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Line">
            <a:extLst>
              <a:ext uri="{FF2B5EF4-FFF2-40B4-BE49-F238E27FC236}">
                <a16:creationId xmlns="" xmlns:a16="http://schemas.microsoft.com/office/drawing/2014/main" id="{D9571E6C-638D-43CD-B018-29F51782ED49}"/>
              </a:ext>
            </a:extLst>
          </p:cNvPr>
          <p:cNvSpPr/>
          <p:nvPr/>
        </p:nvSpPr>
        <p:spPr>
          <a:xfrm>
            <a:off x="-1" y="9377395"/>
            <a:ext cx="13037791" cy="2694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4CE682D-85F9-4E0D-9D27-DB94922A76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06" t="2093" r="9668"/>
          <a:stretch/>
        </p:blipFill>
        <p:spPr>
          <a:xfrm>
            <a:off x="164825" y="1205903"/>
            <a:ext cx="5558206" cy="60209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788C4770-D2CC-49E7-9395-DFD5E1F66CBB}"/>
              </a:ext>
            </a:extLst>
          </p:cNvPr>
          <p:cNvSpPr/>
          <p:nvPr/>
        </p:nvSpPr>
        <p:spPr>
          <a:xfrm>
            <a:off x="6193275" y="1950190"/>
            <a:ext cx="36186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0" dirty="0">
                <a:solidFill>
                  <a:srgbClr val="001B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 кожи до обработки СО2 лазером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AE4DF21A-510D-4651-B768-B451972E6F60}"/>
              </a:ext>
            </a:extLst>
          </p:cNvPr>
          <p:cNvSpPr/>
          <p:nvPr/>
        </p:nvSpPr>
        <p:spPr>
          <a:xfrm>
            <a:off x="6193275" y="5248293"/>
            <a:ext cx="40535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0" dirty="0">
                <a:solidFill>
                  <a:srgbClr val="001B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 кожи после обработки СО2 лазером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736C31D1-F8DC-4208-AA27-C38854E16214}"/>
              </a:ext>
            </a:extLst>
          </p:cNvPr>
          <p:cNvSpPr/>
          <p:nvPr/>
        </p:nvSpPr>
        <p:spPr>
          <a:xfrm>
            <a:off x="52129" y="7285914"/>
            <a:ext cx="11341805" cy="2174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1B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-1988 г. начало активного применения СО2 лазера в блефаропластике.</a:t>
            </a:r>
          </a:p>
          <a:p>
            <a:r>
              <a:rPr lang="ru-RU" dirty="0">
                <a:solidFill>
                  <a:srgbClr val="001B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-Испарение воды в коже.</a:t>
            </a:r>
          </a:p>
          <a:p>
            <a:r>
              <a:rPr lang="ru-RU" dirty="0">
                <a:solidFill>
                  <a:srgbClr val="001B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-Стимуляция выработки коллагена и эластина</a:t>
            </a:r>
          </a:p>
        </p:txBody>
      </p:sp>
    </p:spTree>
    <p:extLst>
      <p:ext uri="{BB962C8B-B14F-4D97-AF65-F5344CB8AC3E}">
        <p14:creationId xmlns="" xmlns:p14="http://schemas.microsoft.com/office/powerpoint/2010/main" val="31320206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AF57752E-97BA-4BC5-A7AE-D8B728B14FE3}"/>
              </a:ext>
            </a:extLst>
          </p:cNvPr>
          <p:cNvSpPr/>
          <p:nvPr/>
        </p:nvSpPr>
        <p:spPr>
          <a:xfrm>
            <a:off x="334875" y="1825753"/>
            <a:ext cx="123350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0" dirty="0">
                <a:solidFill>
                  <a:srgbClr val="001B50"/>
                </a:solidFill>
                <a:latin typeface="Inmpact"/>
              </a:rPr>
              <a:t>Блефаропластика+</a:t>
            </a:r>
            <a:r>
              <a:rPr lang="en-US" sz="4400" b="1" i="0" dirty="0">
                <a:solidFill>
                  <a:srgbClr val="001B50"/>
                </a:solidFill>
                <a:latin typeface="Inmpact"/>
              </a:rPr>
              <a:t>CO2 </a:t>
            </a:r>
            <a:r>
              <a:rPr lang="ru-RU" sz="4400" b="1" i="0" dirty="0" err="1">
                <a:solidFill>
                  <a:srgbClr val="001B50"/>
                </a:solidFill>
                <a:latin typeface="Inmpact"/>
              </a:rPr>
              <a:t>лазер+Липофилинг</a:t>
            </a:r>
            <a:endParaRPr lang="ru-RU" sz="4400" b="1" i="0" dirty="0">
              <a:solidFill>
                <a:srgbClr val="001B50"/>
              </a:solidFill>
              <a:latin typeface="Inmpact"/>
            </a:endParaRPr>
          </a:p>
        </p:txBody>
      </p:sp>
      <p:pic>
        <p:nvPicPr>
          <p:cNvPr id="3" name="Image" descr="Image">
            <a:extLst>
              <a:ext uri="{FF2B5EF4-FFF2-40B4-BE49-F238E27FC236}">
                <a16:creationId xmlns="" xmlns:a16="http://schemas.microsoft.com/office/drawing/2014/main" id="{619C50E7-B9B5-439D-A6EE-D8F91ADA1A70}"/>
              </a:ext>
            </a:extLst>
          </p:cNvPr>
          <p:cNvPicPr>
            <a:picLocks/>
          </p:cNvPicPr>
          <p:nvPr/>
        </p:nvPicPr>
        <p:blipFill>
          <a:blip r:embed="rId2" cstate="print">
            <a:duotone>
              <a:prstClr val="black"/>
              <a:srgbClr val="00B050">
                <a:tint val="45000"/>
                <a:satMod val="400000"/>
              </a:srgbClr>
            </a:duotone>
            <a:extLst/>
          </a:blip>
          <a:srcRect l="2257" t="129" r="26205" b="129"/>
          <a:stretch>
            <a:fillRect/>
          </a:stretch>
        </p:blipFill>
        <p:spPr>
          <a:xfrm rot="5400000">
            <a:off x="5792192" y="-5792191"/>
            <a:ext cx="1420416" cy="13004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B4B80CA-7C77-4378-A772-65707CA2F2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504" y="3284816"/>
            <a:ext cx="3905792" cy="38884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05FD776-F8E3-4D3B-85BE-7302CC50DA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217"/>
          <a:stretch/>
        </p:blipFill>
        <p:spPr>
          <a:xfrm>
            <a:off x="272424" y="3284816"/>
            <a:ext cx="3905792" cy="38884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B52E411-CDA6-41E5-95E1-949FD88E22B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3842" b="41829"/>
          <a:stretch/>
        </p:blipFill>
        <p:spPr>
          <a:xfrm>
            <a:off x="8734648" y="3255167"/>
            <a:ext cx="3905792" cy="39130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" descr="Image">
            <a:extLst>
              <a:ext uri="{FF2B5EF4-FFF2-40B4-BE49-F238E27FC236}">
                <a16:creationId xmlns="" xmlns:a16="http://schemas.microsoft.com/office/drawing/2014/main" id="{DC01530B-FF45-44F0-BFAB-30FA068456AC}"/>
              </a:ext>
            </a:extLst>
          </p:cNvPr>
          <p:cNvPicPr>
            <a:picLocks/>
          </p:cNvPicPr>
          <p:nvPr/>
        </p:nvPicPr>
        <p:blipFill>
          <a:blip r:embed="rId2" cstate="print">
            <a:duotone>
              <a:prstClr val="black"/>
              <a:srgbClr val="00B050">
                <a:tint val="45000"/>
                <a:satMod val="400000"/>
              </a:srgbClr>
            </a:duotone>
            <a:extLst/>
          </a:blip>
          <a:srcRect l="2257" t="129" r="26205" b="129"/>
          <a:stretch>
            <a:fillRect/>
          </a:stretch>
        </p:blipFill>
        <p:spPr>
          <a:xfrm rot="5400000">
            <a:off x="5792191" y="2540991"/>
            <a:ext cx="1420416" cy="130048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p14="http://schemas.microsoft.com/office/powerpoint/2010/main" val="4586871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" descr="Image">
            <a:extLst>
              <a:ext uri="{FF2B5EF4-FFF2-40B4-BE49-F238E27FC236}">
                <a16:creationId xmlns="" xmlns:a16="http://schemas.microsoft.com/office/drawing/2014/main" id="{0C891925-BBFD-489B-B3F0-29B2B082AA1C}"/>
              </a:ext>
            </a:extLst>
          </p:cNvPr>
          <p:cNvPicPr>
            <a:picLocks/>
          </p:cNvPicPr>
          <p:nvPr/>
        </p:nvPicPr>
        <p:blipFill>
          <a:blip r:embed="rId2" cstate="print">
            <a:duotone>
              <a:prstClr val="black"/>
              <a:srgbClr val="00B050">
                <a:tint val="45000"/>
                <a:satMod val="400000"/>
              </a:srgbClr>
            </a:duotone>
            <a:extLst/>
          </a:blip>
          <a:srcRect l="2257" t="129" r="26205" b="129"/>
          <a:stretch>
            <a:fillRect/>
          </a:stretch>
        </p:blipFill>
        <p:spPr>
          <a:xfrm>
            <a:off x="11446063" y="12281"/>
            <a:ext cx="1591728" cy="9728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" descr="Image">
            <a:extLst>
              <a:ext uri="{FF2B5EF4-FFF2-40B4-BE49-F238E27FC236}">
                <a16:creationId xmlns="" xmlns:a16="http://schemas.microsoft.com/office/drawing/2014/main" id="{0C891925-BBFD-489B-B3F0-29B2B082AA1C}"/>
              </a:ext>
            </a:extLst>
          </p:cNvPr>
          <p:cNvPicPr>
            <a:picLocks/>
          </p:cNvPicPr>
          <p:nvPr/>
        </p:nvPicPr>
        <p:blipFill>
          <a:blip r:embed="rId2" cstate="print">
            <a:duotone>
              <a:prstClr val="black"/>
              <a:srgbClr val="00B050">
                <a:tint val="45000"/>
                <a:satMod val="400000"/>
              </a:srgbClr>
            </a:duotone>
            <a:extLst/>
          </a:blip>
          <a:srcRect l="2257" t="129" r="26205" b="129"/>
          <a:stretch>
            <a:fillRect/>
          </a:stretch>
        </p:blipFill>
        <p:spPr>
          <a:xfrm>
            <a:off x="0" y="0"/>
            <a:ext cx="1591728" cy="972887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Line">
            <a:extLst>
              <a:ext uri="{FF2B5EF4-FFF2-40B4-BE49-F238E27FC236}">
                <a16:creationId xmlns="" xmlns:a16="http://schemas.microsoft.com/office/drawing/2014/main" id="{D9571E6C-638D-43CD-B018-29F51782ED49}"/>
              </a:ext>
            </a:extLst>
          </p:cNvPr>
          <p:cNvSpPr/>
          <p:nvPr/>
        </p:nvSpPr>
        <p:spPr>
          <a:xfrm>
            <a:off x="-1" y="9377395"/>
            <a:ext cx="13037791" cy="2694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7" name="Прямоугольник 6"/>
          <p:cNvSpPr/>
          <p:nvPr/>
        </p:nvSpPr>
        <p:spPr>
          <a:xfrm>
            <a:off x="1858930" y="2090718"/>
            <a:ext cx="935837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 smtClean="0">
                <a:solidFill>
                  <a:srgbClr val="001B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сегодняшний день в руках пластического хирурга существует большое количество методов коррекции </a:t>
            </a:r>
            <a:r>
              <a:rPr lang="ru-RU" sz="3200" b="1" dirty="0" err="1" smtClean="0">
                <a:solidFill>
                  <a:srgbClr val="001B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периорбитальной</a:t>
            </a:r>
            <a:r>
              <a:rPr lang="ru-RU" sz="3200" b="1" dirty="0" smtClean="0">
                <a:solidFill>
                  <a:srgbClr val="001B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области и их сочетаний. Знание анатомии, понимание процесса старения лица, восприятие его, как трехмерной взаимосвязанной структуры позволит достичь безопасного гармоничного естественного результата. </a:t>
            </a:r>
            <a:endParaRPr lang="ru-RU" sz="3200" b="1" dirty="0">
              <a:solidFill>
                <a:srgbClr val="001B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s-1.jpg" descr="images-1.jpg">
            <a:extLst>
              <a:ext uri="{FF2B5EF4-FFF2-40B4-BE49-F238E27FC236}">
                <a16:creationId xmlns="" xmlns:a16="http://schemas.microsoft.com/office/drawing/2014/main" id="{BF545126-EE3E-4B1D-9EDA-C8638ACC68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152"/>
          <a:stretch/>
        </p:blipFill>
        <p:spPr>
          <a:xfrm>
            <a:off x="18639" y="-24500"/>
            <a:ext cx="12986161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ounded Rectangle">
            <a:extLst>
              <a:ext uri="{FF2B5EF4-FFF2-40B4-BE49-F238E27FC236}">
                <a16:creationId xmlns="" xmlns:a16="http://schemas.microsoft.com/office/drawing/2014/main" id="{63C83B51-BB2F-446B-88A4-B4B752C0425D}"/>
              </a:ext>
            </a:extLst>
          </p:cNvPr>
          <p:cNvSpPr/>
          <p:nvPr/>
        </p:nvSpPr>
        <p:spPr>
          <a:xfrm>
            <a:off x="-26192" y="-65563"/>
            <a:ext cx="13057184" cy="1702004"/>
          </a:xfrm>
          <a:prstGeom prst="roundRect">
            <a:avLst>
              <a:gd name="adj" fmla="val 8205"/>
            </a:avLst>
          </a:prstGeom>
          <a:solidFill>
            <a:srgbClr val="FEFFFD">
              <a:alpha val="445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EEC1A6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" name="«Удача-хорошо спланированное и тщательно выполненное дело»Л.Питерс">
            <a:extLst>
              <a:ext uri="{FF2B5EF4-FFF2-40B4-BE49-F238E27FC236}">
                <a16:creationId xmlns="" xmlns:a16="http://schemas.microsoft.com/office/drawing/2014/main" id="{191A5DD6-9783-42D8-8C2E-E5AED8C99B60}"/>
              </a:ext>
            </a:extLst>
          </p:cNvPr>
          <p:cNvSpPr txBox="1">
            <a:spLocks/>
          </p:cNvSpPr>
          <p:nvPr/>
        </p:nvSpPr>
        <p:spPr>
          <a:xfrm>
            <a:off x="100976" y="-24907"/>
            <a:ext cx="12967522" cy="1620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356362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80" b="0" i="0" u="none" strike="noStrike" cap="all" spc="0" baseline="0">
                <a:solidFill>
                  <a:srgbClr val="747676"/>
                </a:solidFill>
                <a:uFillTx/>
                <a:latin typeface="Impact"/>
                <a:ea typeface="Impact"/>
                <a:cs typeface="Impact"/>
                <a:sym typeface="Impact"/>
              </a:defRPr>
            </a:lvl1pPr>
            <a:lvl2pPr marL="0" marR="0" indent="34290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all" spc="0" baseline="0"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DIN Condensed Bold"/>
              </a:defRPr>
            </a:lvl2pPr>
            <a:lvl3pPr marL="0" marR="0" indent="68580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all" spc="0" baseline="0"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DIN Condensed Bold"/>
              </a:defRPr>
            </a:lvl3pPr>
            <a:lvl4pPr marL="0" marR="0" indent="102870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all" spc="0" baseline="0"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DIN Condensed Bold"/>
              </a:defRPr>
            </a:lvl4pPr>
            <a:lvl5pPr marL="0" marR="0" indent="137160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all" spc="0" baseline="0"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DIN Condensed Bold"/>
              </a:defRPr>
            </a:lvl5pPr>
            <a:lvl6pPr marL="0" marR="0" indent="171450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all" spc="0" baseline="0"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DIN Condensed Bold"/>
              </a:defRPr>
            </a:lvl6pPr>
            <a:lvl7pPr marL="0" marR="0" indent="205740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all" spc="0" baseline="0"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DIN Condensed Bold"/>
              </a:defRPr>
            </a:lvl7pPr>
            <a:lvl8pPr marL="0" marR="0" indent="240030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all" spc="0" baseline="0"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DIN Condensed Bold"/>
              </a:defRPr>
            </a:lvl8pPr>
            <a:lvl9pPr marL="0" marR="0" indent="274320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all" spc="0" baseline="0"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DIN Condensed Bold"/>
              </a:defRPr>
            </a:lvl9pPr>
          </a:lstStyle>
          <a:p>
            <a:pPr algn="just" hangingPunct="1"/>
            <a:r>
              <a:rPr lang="ru-RU" dirty="0">
                <a:solidFill>
                  <a:srgbClr val="001B50"/>
                </a:solidFill>
              </a:rPr>
              <a:t>«Удача-хорошо спланированное и тщательно выполненное </a:t>
            </a:r>
            <a:r>
              <a:rPr lang="ru-RU" dirty="0" err="1">
                <a:solidFill>
                  <a:srgbClr val="001B50"/>
                </a:solidFill>
              </a:rPr>
              <a:t>дело»Л.Питерс</a:t>
            </a:r>
            <a:endParaRPr lang="ru-RU" dirty="0">
              <a:solidFill>
                <a:srgbClr val="001B50"/>
              </a:solidFill>
            </a:endParaRPr>
          </a:p>
        </p:txBody>
      </p:sp>
      <p:sp>
        <p:nvSpPr>
          <p:cNvPr id="4" name="Спасибо за внимание!">
            <a:extLst>
              <a:ext uri="{FF2B5EF4-FFF2-40B4-BE49-F238E27FC236}">
                <a16:creationId xmlns="" xmlns:a16="http://schemas.microsoft.com/office/drawing/2014/main" id="{59012108-7666-49A4-9516-CE00659A9022}"/>
              </a:ext>
            </a:extLst>
          </p:cNvPr>
          <p:cNvSpPr/>
          <p:nvPr/>
        </p:nvSpPr>
        <p:spPr>
          <a:xfrm>
            <a:off x="0" y="8398729"/>
            <a:ext cx="13004800" cy="1371434"/>
          </a:xfrm>
          <a:prstGeom prst="roundRect">
            <a:avLst>
              <a:gd name="adj" fmla="val 13891"/>
            </a:avLst>
          </a:prstGeom>
          <a:solidFill>
            <a:srgbClr val="FEFFFD">
              <a:alpha val="44568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8000" b="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algn="ctr"/>
            <a:r>
              <a:rPr dirty="0" err="1">
                <a:solidFill>
                  <a:srgbClr val="080808"/>
                </a:solidFill>
              </a:rPr>
              <a:t>Спасибо</a:t>
            </a:r>
            <a:r>
              <a:rPr dirty="0">
                <a:solidFill>
                  <a:srgbClr val="080808"/>
                </a:solidFill>
              </a:rPr>
              <a:t> </a:t>
            </a:r>
            <a:r>
              <a:rPr dirty="0" err="1">
                <a:solidFill>
                  <a:srgbClr val="080808"/>
                </a:solidFill>
              </a:rPr>
              <a:t>за</a:t>
            </a:r>
            <a:r>
              <a:rPr dirty="0">
                <a:solidFill>
                  <a:srgbClr val="080808"/>
                </a:solidFill>
              </a:rPr>
              <a:t> </a:t>
            </a:r>
            <a:r>
              <a:rPr dirty="0" err="1">
                <a:solidFill>
                  <a:srgbClr val="080808"/>
                </a:solidFill>
              </a:rPr>
              <a:t>внимание</a:t>
            </a:r>
            <a:r>
              <a:rPr dirty="0">
                <a:solidFill>
                  <a:srgbClr val="080808"/>
                </a:solidFill>
              </a:rPr>
              <a:t>!</a:t>
            </a:r>
          </a:p>
        </p:txBody>
      </p:sp>
    </p:spTree>
    <p:extLst>
      <p:ext uri="{BB962C8B-B14F-4D97-AF65-F5344CB8AC3E}">
        <p14:creationId xmlns="" xmlns:p14="http://schemas.microsoft.com/office/powerpoint/2010/main" val="23359558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Снимок экрана 2020-09-06 в 21.14.43.png" descr="Снимок экрана 2020-09-06 в 21.14.43.png"/>
          <p:cNvPicPr>
            <a:picLocks noChangeAspect="1"/>
          </p:cNvPicPr>
          <p:nvPr/>
        </p:nvPicPr>
        <p:blipFill>
          <a:blip r:embed="rId2">
            <a:lum bright="-10000"/>
            <a:extLst/>
          </a:blip>
          <a:srcRect l="24641" t="18224" r="46262" b="45742"/>
          <a:stretch>
            <a:fillRect/>
          </a:stretch>
        </p:blipFill>
        <p:spPr>
          <a:xfrm>
            <a:off x="155013" y="129270"/>
            <a:ext cx="5945746" cy="46021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4" name="Снимок экрана 2019-10-08 в 20.08.48.png" descr="Снимок экрана 2019-10-08 в 20.08.48.png"/>
          <p:cNvPicPr>
            <a:picLocks noChangeAspect="1"/>
          </p:cNvPicPr>
          <p:nvPr/>
        </p:nvPicPr>
        <p:blipFill>
          <a:blip r:embed="rId3">
            <a:lum/>
            <a:extLst/>
          </a:blip>
          <a:stretch>
            <a:fillRect/>
          </a:stretch>
        </p:blipFill>
        <p:spPr>
          <a:xfrm>
            <a:off x="6748651" y="170415"/>
            <a:ext cx="6093489" cy="46021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5" name="Line"/>
          <p:cNvSpPr/>
          <p:nvPr/>
        </p:nvSpPr>
        <p:spPr>
          <a:xfrm>
            <a:off x="-19620" y="9281721"/>
            <a:ext cx="1304404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pic>
        <p:nvPicPr>
          <p:cNvPr id="157" name="Снимок экрана 2020-09-06 в 21.44.48.png" descr="Снимок экрана 2020-09-06 в 21.44.48.png"/>
          <p:cNvPicPr>
            <a:picLocks/>
          </p:cNvPicPr>
          <p:nvPr/>
        </p:nvPicPr>
        <p:blipFill>
          <a:blip r:embed="rId4">
            <a:lum/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9870" t="23112" r="62296" b="43764"/>
          <a:stretch>
            <a:fillRect/>
          </a:stretch>
        </p:blipFill>
        <p:spPr>
          <a:xfrm>
            <a:off x="155013" y="4873581"/>
            <a:ext cx="5945746" cy="43230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8" name="Снимок экрана 2020-09-06 в 21.49.06.png" descr="Снимок экрана 2020-09-06 в 21.49.06.png"/>
          <p:cNvPicPr>
            <a:picLocks/>
          </p:cNvPicPr>
          <p:nvPr/>
        </p:nvPicPr>
        <p:blipFill>
          <a:blip r:embed="rId6">
            <a:lum/>
            <a:extLst/>
          </a:blip>
          <a:srcRect l="13215" t="24537" r="63698" b="37929"/>
          <a:stretch>
            <a:fillRect/>
          </a:stretch>
        </p:blipFill>
        <p:spPr>
          <a:xfrm>
            <a:off x="6748651" y="4893873"/>
            <a:ext cx="6015155" cy="43230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0" y="9194473"/>
            <a:ext cx="12503192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28" normalizeH="0" baseline="0" dirty="0">
                <a:ln>
                  <a:noFill/>
                </a:ln>
                <a:solidFill>
                  <a:srgbClr val="080808"/>
                </a:solidFill>
                <a:effectLst/>
                <a:uFillTx/>
                <a:latin typeface="Iowan Old Style Roman"/>
                <a:ea typeface="Iowan Old Style Roman"/>
                <a:cs typeface="Iowan Old Style Roman"/>
                <a:sym typeface="Iowan Old Style Roman"/>
              </a:rPr>
              <a:t>Source</a:t>
            </a:r>
            <a:r>
              <a:rPr kumimoji="0" lang="ru-RU" sz="1800" b="0" i="0" u="none" strike="noStrike" cap="none" spc="28" normalizeH="0" baseline="0" dirty="0">
                <a:ln>
                  <a:noFill/>
                </a:ln>
                <a:solidFill>
                  <a:srgbClr val="080808"/>
                </a:solidFill>
                <a:effectLst/>
                <a:uFillTx/>
                <a:latin typeface="Iowan Old Style Roman"/>
                <a:ea typeface="Iowan Old Style Roman"/>
                <a:cs typeface="Iowan Old Style Roman"/>
                <a:sym typeface="Iowan Old Style Roman"/>
              </a:rPr>
              <a:t>: </a:t>
            </a:r>
            <a:r>
              <a:rPr kumimoji="0" lang="en-US" sz="1800" b="0" i="0" u="none" strike="noStrike" cap="none" spc="28" normalizeH="0" baseline="0" dirty="0">
                <a:ln>
                  <a:noFill/>
                </a:ln>
                <a:solidFill>
                  <a:srgbClr val="080808"/>
                </a:solidFill>
                <a:effectLst/>
                <a:uFillTx/>
                <a:latin typeface="Iowan Old Style Roman"/>
                <a:ea typeface="Iowan Old Style Roman"/>
                <a:cs typeface="Iowan Old Style Roman"/>
                <a:sym typeface="Iowan Old Style Roman"/>
              </a:rPr>
              <a:t>American Society for Aesthetic Plastic  Surgery (ASAPS)</a:t>
            </a:r>
            <a:endParaRPr kumimoji="0" lang="ru-RU" sz="1800" b="0" i="0" u="none" strike="noStrike" cap="none" spc="28" normalizeH="0" baseline="0" dirty="0">
              <a:ln>
                <a:noFill/>
              </a:ln>
              <a:solidFill>
                <a:srgbClr val="080808"/>
              </a:solidFill>
              <a:effectLst/>
              <a:uFillTx/>
              <a:latin typeface="Iowan Old Style Roman"/>
              <a:ea typeface="Iowan Old Style Roman"/>
              <a:cs typeface="Iowan Old Style Roman"/>
              <a:sym typeface="Iowan Old Style Roman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shutterstock_151311518-752x440.jpg" descr="shutterstock_151311518-752x440.jpg"/>
          <p:cNvPicPr>
            <a:picLocks noChangeAspect="1"/>
          </p:cNvPicPr>
          <p:nvPr/>
        </p:nvPicPr>
        <p:blipFill>
          <a:blip r:embed="rId2">
            <a:alphaModFix amt="58054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113"/>
          <a:stretch>
            <a:fillRect/>
          </a:stretch>
        </p:blipFill>
        <p:spPr>
          <a:xfrm>
            <a:off x="0" y="-90488"/>
            <a:ext cx="13004800" cy="9934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age" descr="Image"/>
          <p:cNvPicPr>
            <a:picLocks/>
          </p:cNvPicPr>
          <p:nvPr/>
        </p:nvPicPr>
        <p:blipFill>
          <a:blip r:embed="rId4" cstate="print">
            <a:duotone>
              <a:prstClr val="black"/>
              <a:srgbClr val="00B050">
                <a:tint val="45000"/>
                <a:satMod val="400000"/>
              </a:srgbClr>
            </a:duotone>
            <a:extLst/>
          </a:blip>
          <a:srcRect l="2257" t="129" r="26205" b="129"/>
          <a:stretch>
            <a:fillRect/>
          </a:stretch>
        </p:blipFill>
        <p:spPr>
          <a:xfrm>
            <a:off x="11446063" y="12281"/>
            <a:ext cx="1591728" cy="9728870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Глаза являются центральной частью лица и пациенты в большинстве случаев обращаются к пластическому хирургу с целью омоложения периорбитальной области."/>
          <p:cNvSpPr txBox="1"/>
          <p:nvPr/>
        </p:nvSpPr>
        <p:spPr>
          <a:xfrm>
            <a:off x="1115502" y="3260485"/>
            <a:ext cx="10235739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spcBef>
                <a:spcPts val="0"/>
              </a:spcBef>
              <a:defRPr sz="2500" i="0" spc="0">
                <a:solidFill>
                  <a:srgbClr val="082E4D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Глаза являются центральной частью лица и пациенты в большинстве случаев обращаются к пластическому хирургу с целью омоложения периорбитальной области.</a:t>
            </a:r>
          </a:p>
        </p:txBody>
      </p:sp>
      <p:sp>
        <p:nvSpPr>
          <p:cNvPr id="163" name="Детальное понимание  анатомии лба, бровей, век, средней зоны лица и их взаимодействие имеет решающее значение для успешной эстетической хирургии."/>
          <p:cNvSpPr txBox="1"/>
          <p:nvPr/>
        </p:nvSpPr>
        <p:spPr>
          <a:xfrm>
            <a:off x="1001247" y="5134461"/>
            <a:ext cx="10349995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spcBef>
                <a:spcPts val="0"/>
              </a:spcBef>
              <a:defRPr sz="2500" i="0" spc="0">
                <a:solidFill>
                  <a:srgbClr val="082E4D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Детальное понимание  анатомии лба, бровей, век, средней зоны лица и их взаимодействие имеет решающее значение для успешной эстетической хирургии.</a:t>
            </a:r>
          </a:p>
        </p:txBody>
      </p:sp>
      <p:sp>
        <p:nvSpPr>
          <p:cNvPr id="164" name="Положение бровей контролирует хрупкий баланс между мышцами, поднимающим брови (лобная мышца) и опускающими брови (orbital orbicularis oculi, corrugators supercilii, procerus and depressor supracilii)"/>
          <p:cNvSpPr txBox="1"/>
          <p:nvPr/>
        </p:nvSpPr>
        <p:spPr>
          <a:xfrm>
            <a:off x="1074080" y="7354851"/>
            <a:ext cx="10349996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spcBef>
                <a:spcPts val="0"/>
              </a:spcBef>
              <a:defRPr sz="2500" i="0" spc="0">
                <a:solidFill>
                  <a:srgbClr val="082E4D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Положение бровей контролирует хрупкий баланс между мышцами, поднимающим брови (лобная мышца) и опускающими брови (orbital orbicularis oculi, corrugators supercilii, procerus and depressor supracilii)</a:t>
            </a:r>
          </a:p>
        </p:txBody>
      </p:sp>
      <p:sp>
        <p:nvSpPr>
          <p:cNvPr id="165" name="Периорбитальная область играет важную роль в социальном взаимодействии человека и именно здесь одними из первых появляются возрастные изменения, которые начинают доставлять эстетический дискомфорт и уменьшают уверенность в себе."/>
          <p:cNvSpPr txBox="1"/>
          <p:nvPr/>
        </p:nvSpPr>
        <p:spPr>
          <a:xfrm>
            <a:off x="1074080" y="840176"/>
            <a:ext cx="10172617" cy="167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spcBef>
                <a:spcPts val="0"/>
              </a:spcBef>
              <a:defRPr sz="2600" i="0" spc="0">
                <a:solidFill>
                  <a:srgbClr val="082E4D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Периорбитальная область играет важную роль в социальном взаимодействии человека и именно здесь одними из первых появляются возрастные изменения, которые начинают доставлять эстетический дискомфорт и уменьшают уверенность в себе.</a:t>
            </a:r>
          </a:p>
        </p:txBody>
      </p:sp>
      <p:sp>
        <p:nvSpPr>
          <p:cNvPr id="166" name="Approved"/>
          <p:cNvSpPr/>
          <p:nvPr/>
        </p:nvSpPr>
        <p:spPr>
          <a:xfrm>
            <a:off x="189156" y="793773"/>
            <a:ext cx="831524" cy="8315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4836" y="0"/>
                  <a:pt x="0" y="4834"/>
                  <a:pt x="0" y="10799"/>
                </a:cubicBezTo>
                <a:cubicBezTo>
                  <a:pt x="0" y="16764"/>
                  <a:pt x="4836" y="21600"/>
                  <a:pt x="10801" y="21600"/>
                </a:cubicBezTo>
                <a:cubicBezTo>
                  <a:pt x="16766" y="21600"/>
                  <a:pt x="21600" y="16764"/>
                  <a:pt x="21600" y="10799"/>
                </a:cubicBezTo>
                <a:cubicBezTo>
                  <a:pt x="21600" y="4834"/>
                  <a:pt x="16766" y="0"/>
                  <a:pt x="10801" y="0"/>
                </a:cubicBezTo>
                <a:close/>
                <a:moveTo>
                  <a:pt x="16337" y="5557"/>
                </a:moveTo>
                <a:cubicBezTo>
                  <a:pt x="16555" y="5556"/>
                  <a:pt x="16774" y="5639"/>
                  <a:pt x="16939" y="5803"/>
                </a:cubicBezTo>
                <a:lnTo>
                  <a:pt x="17480" y="6344"/>
                </a:lnTo>
                <a:cubicBezTo>
                  <a:pt x="17810" y="6674"/>
                  <a:pt x="17809" y="7209"/>
                  <a:pt x="17485" y="7539"/>
                </a:cubicBezTo>
                <a:lnTo>
                  <a:pt x="7826" y="17269"/>
                </a:lnTo>
                <a:cubicBezTo>
                  <a:pt x="7497" y="17604"/>
                  <a:pt x="6955" y="17604"/>
                  <a:pt x="6625" y="17269"/>
                </a:cubicBezTo>
                <a:lnTo>
                  <a:pt x="3230" y="13872"/>
                </a:lnTo>
                <a:cubicBezTo>
                  <a:pt x="2900" y="13542"/>
                  <a:pt x="2900" y="13007"/>
                  <a:pt x="3230" y="12677"/>
                </a:cubicBezTo>
                <a:lnTo>
                  <a:pt x="3770" y="12136"/>
                </a:lnTo>
                <a:cubicBezTo>
                  <a:pt x="4100" y="11806"/>
                  <a:pt x="4635" y="11806"/>
                  <a:pt x="4965" y="12136"/>
                </a:cubicBezTo>
                <a:lnTo>
                  <a:pt x="7166" y="14336"/>
                </a:lnTo>
                <a:cubicBezTo>
                  <a:pt x="7198" y="14369"/>
                  <a:pt x="7253" y="14369"/>
                  <a:pt x="7286" y="14336"/>
                </a:cubicBezTo>
                <a:lnTo>
                  <a:pt x="15737" y="5809"/>
                </a:lnTo>
                <a:cubicBezTo>
                  <a:pt x="15902" y="5641"/>
                  <a:pt x="16120" y="5557"/>
                  <a:pt x="16337" y="5557"/>
                </a:cubicBezTo>
                <a:close/>
              </a:path>
            </a:pathLst>
          </a:custGeom>
          <a:solidFill>
            <a:srgbClr val="082E4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200" i="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7" name="Approved"/>
          <p:cNvSpPr/>
          <p:nvPr/>
        </p:nvSpPr>
        <p:spPr>
          <a:xfrm>
            <a:off x="189156" y="3173601"/>
            <a:ext cx="831524" cy="8315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4836" y="0"/>
                  <a:pt x="0" y="4834"/>
                  <a:pt x="0" y="10799"/>
                </a:cubicBezTo>
                <a:cubicBezTo>
                  <a:pt x="0" y="16764"/>
                  <a:pt x="4836" y="21600"/>
                  <a:pt x="10801" y="21600"/>
                </a:cubicBezTo>
                <a:cubicBezTo>
                  <a:pt x="16766" y="21600"/>
                  <a:pt x="21600" y="16764"/>
                  <a:pt x="21600" y="10799"/>
                </a:cubicBezTo>
                <a:cubicBezTo>
                  <a:pt x="21600" y="4834"/>
                  <a:pt x="16766" y="0"/>
                  <a:pt x="10801" y="0"/>
                </a:cubicBezTo>
                <a:close/>
                <a:moveTo>
                  <a:pt x="16337" y="5557"/>
                </a:moveTo>
                <a:cubicBezTo>
                  <a:pt x="16555" y="5556"/>
                  <a:pt x="16774" y="5639"/>
                  <a:pt x="16939" y="5803"/>
                </a:cubicBezTo>
                <a:lnTo>
                  <a:pt x="17480" y="6344"/>
                </a:lnTo>
                <a:cubicBezTo>
                  <a:pt x="17810" y="6674"/>
                  <a:pt x="17809" y="7209"/>
                  <a:pt x="17485" y="7539"/>
                </a:cubicBezTo>
                <a:lnTo>
                  <a:pt x="7826" y="17269"/>
                </a:lnTo>
                <a:cubicBezTo>
                  <a:pt x="7497" y="17604"/>
                  <a:pt x="6955" y="17604"/>
                  <a:pt x="6625" y="17269"/>
                </a:cubicBezTo>
                <a:lnTo>
                  <a:pt x="3230" y="13872"/>
                </a:lnTo>
                <a:cubicBezTo>
                  <a:pt x="2900" y="13542"/>
                  <a:pt x="2900" y="13007"/>
                  <a:pt x="3230" y="12677"/>
                </a:cubicBezTo>
                <a:lnTo>
                  <a:pt x="3770" y="12136"/>
                </a:lnTo>
                <a:cubicBezTo>
                  <a:pt x="4100" y="11806"/>
                  <a:pt x="4635" y="11806"/>
                  <a:pt x="4965" y="12136"/>
                </a:cubicBezTo>
                <a:lnTo>
                  <a:pt x="7166" y="14336"/>
                </a:lnTo>
                <a:cubicBezTo>
                  <a:pt x="7198" y="14369"/>
                  <a:pt x="7253" y="14369"/>
                  <a:pt x="7286" y="14336"/>
                </a:cubicBezTo>
                <a:lnTo>
                  <a:pt x="15737" y="5809"/>
                </a:lnTo>
                <a:cubicBezTo>
                  <a:pt x="15902" y="5641"/>
                  <a:pt x="16120" y="5557"/>
                  <a:pt x="16337" y="5557"/>
                </a:cubicBezTo>
                <a:close/>
              </a:path>
            </a:pathLst>
          </a:custGeom>
          <a:solidFill>
            <a:srgbClr val="082E4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200" i="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8" name="Approved"/>
          <p:cNvSpPr/>
          <p:nvPr/>
        </p:nvSpPr>
        <p:spPr>
          <a:xfrm>
            <a:off x="189156" y="5021169"/>
            <a:ext cx="831524" cy="8315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4836" y="0"/>
                  <a:pt x="0" y="4834"/>
                  <a:pt x="0" y="10799"/>
                </a:cubicBezTo>
                <a:cubicBezTo>
                  <a:pt x="0" y="16764"/>
                  <a:pt x="4836" y="21600"/>
                  <a:pt x="10801" y="21600"/>
                </a:cubicBezTo>
                <a:cubicBezTo>
                  <a:pt x="16766" y="21600"/>
                  <a:pt x="21600" y="16764"/>
                  <a:pt x="21600" y="10799"/>
                </a:cubicBezTo>
                <a:cubicBezTo>
                  <a:pt x="21600" y="4834"/>
                  <a:pt x="16766" y="0"/>
                  <a:pt x="10801" y="0"/>
                </a:cubicBezTo>
                <a:close/>
                <a:moveTo>
                  <a:pt x="16337" y="5557"/>
                </a:moveTo>
                <a:cubicBezTo>
                  <a:pt x="16555" y="5556"/>
                  <a:pt x="16774" y="5639"/>
                  <a:pt x="16939" y="5803"/>
                </a:cubicBezTo>
                <a:lnTo>
                  <a:pt x="17480" y="6344"/>
                </a:lnTo>
                <a:cubicBezTo>
                  <a:pt x="17810" y="6674"/>
                  <a:pt x="17809" y="7209"/>
                  <a:pt x="17485" y="7539"/>
                </a:cubicBezTo>
                <a:lnTo>
                  <a:pt x="7826" y="17269"/>
                </a:lnTo>
                <a:cubicBezTo>
                  <a:pt x="7497" y="17604"/>
                  <a:pt x="6955" y="17604"/>
                  <a:pt x="6625" y="17269"/>
                </a:cubicBezTo>
                <a:lnTo>
                  <a:pt x="3230" y="13872"/>
                </a:lnTo>
                <a:cubicBezTo>
                  <a:pt x="2900" y="13542"/>
                  <a:pt x="2900" y="13007"/>
                  <a:pt x="3230" y="12677"/>
                </a:cubicBezTo>
                <a:lnTo>
                  <a:pt x="3770" y="12136"/>
                </a:lnTo>
                <a:cubicBezTo>
                  <a:pt x="4100" y="11806"/>
                  <a:pt x="4635" y="11806"/>
                  <a:pt x="4965" y="12136"/>
                </a:cubicBezTo>
                <a:lnTo>
                  <a:pt x="7166" y="14336"/>
                </a:lnTo>
                <a:cubicBezTo>
                  <a:pt x="7198" y="14369"/>
                  <a:pt x="7253" y="14369"/>
                  <a:pt x="7286" y="14336"/>
                </a:cubicBezTo>
                <a:lnTo>
                  <a:pt x="15737" y="5809"/>
                </a:lnTo>
                <a:cubicBezTo>
                  <a:pt x="15902" y="5641"/>
                  <a:pt x="16120" y="5557"/>
                  <a:pt x="16337" y="5557"/>
                </a:cubicBezTo>
                <a:close/>
              </a:path>
            </a:pathLst>
          </a:custGeom>
          <a:solidFill>
            <a:srgbClr val="082E4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200" i="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9" name="Approved"/>
          <p:cNvSpPr/>
          <p:nvPr/>
        </p:nvSpPr>
        <p:spPr>
          <a:xfrm>
            <a:off x="189156" y="7338134"/>
            <a:ext cx="831524" cy="8315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4836" y="0"/>
                  <a:pt x="0" y="4834"/>
                  <a:pt x="0" y="10799"/>
                </a:cubicBezTo>
                <a:cubicBezTo>
                  <a:pt x="0" y="16764"/>
                  <a:pt x="4836" y="21600"/>
                  <a:pt x="10801" y="21600"/>
                </a:cubicBezTo>
                <a:cubicBezTo>
                  <a:pt x="16766" y="21600"/>
                  <a:pt x="21600" y="16764"/>
                  <a:pt x="21600" y="10799"/>
                </a:cubicBezTo>
                <a:cubicBezTo>
                  <a:pt x="21600" y="4834"/>
                  <a:pt x="16766" y="0"/>
                  <a:pt x="10801" y="0"/>
                </a:cubicBezTo>
                <a:close/>
                <a:moveTo>
                  <a:pt x="16337" y="5557"/>
                </a:moveTo>
                <a:cubicBezTo>
                  <a:pt x="16555" y="5556"/>
                  <a:pt x="16774" y="5639"/>
                  <a:pt x="16939" y="5803"/>
                </a:cubicBezTo>
                <a:lnTo>
                  <a:pt x="17480" y="6344"/>
                </a:lnTo>
                <a:cubicBezTo>
                  <a:pt x="17810" y="6674"/>
                  <a:pt x="17809" y="7209"/>
                  <a:pt x="17485" y="7539"/>
                </a:cubicBezTo>
                <a:lnTo>
                  <a:pt x="7826" y="17269"/>
                </a:lnTo>
                <a:cubicBezTo>
                  <a:pt x="7497" y="17604"/>
                  <a:pt x="6955" y="17604"/>
                  <a:pt x="6625" y="17269"/>
                </a:cubicBezTo>
                <a:lnTo>
                  <a:pt x="3230" y="13872"/>
                </a:lnTo>
                <a:cubicBezTo>
                  <a:pt x="2900" y="13542"/>
                  <a:pt x="2900" y="13007"/>
                  <a:pt x="3230" y="12677"/>
                </a:cubicBezTo>
                <a:lnTo>
                  <a:pt x="3770" y="12136"/>
                </a:lnTo>
                <a:cubicBezTo>
                  <a:pt x="4100" y="11806"/>
                  <a:pt x="4635" y="11806"/>
                  <a:pt x="4965" y="12136"/>
                </a:cubicBezTo>
                <a:lnTo>
                  <a:pt x="7166" y="14336"/>
                </a:lnTo>
                <a:cubicBezTo>
                  <a:pt x="7198" y="14369"/>
                  <a:pt x="7253" y="14369"/>
                  <a:pt x="7286" y="14336"/>
                </a:cubicBezTo>
                <a:lnTo>
                  <a:pt x="15737" y="5809"/>
                </a:lnTo>
                <a:cubicBezTo>
                  <a:pt x="15902" y="5641"/>
                  <a:pt x="16120" y="5557"/>
                  <a:pt x="16337" y="5557"/>
                </a:cubicBezTo>
                <a:close/>
              </a:path>
            </a:pathLst>
          </a:custGeom>
          <a:solidFill>
            <a:srgbClr val="082E4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200" i="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B9780702031687000312_f031-002-9780702031687.jpg" descr="B9780702031687000312_f031-002-9780702031687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2509" y="911864"/>
            <a:ext cx="10473164" cy="9268648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Периорбитальная область"/>
          <p:cNvSpPr txBox="1">
            <a:spLocks noGrp="1"/>
          </p:cNvSpPr>
          <p:nvPr>
            <p:ph type="title"/>
          </p:nvPr>
        </p:nvSpPr>
        <p:spPr>
          <a:xfrm>
            <a:off x="-598806" y="-198725"/>
            <a:ext cx="7459568" cy="1239096"/>
          </a:xfrm>
          <a:prstGeom prst="rect">
            <a:avLst/>
          </a:prstGeom>
        </p:spPr>
        <p:txBody>
          <a:bodyPr/>
          <a:lstStyle>
            <a:lvl1pPr>
              <a:defRPr sz="3900">
                <a:solidFill>
                  <a:srgbClr val="082E4D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Периорбитальная область</a:t>
            </a:r>
          </a:p>
        </p:txBody>
      </p:sp>
      <p:sp>
        <p:nvSpPr>
          <p:cNvPr id="173" name="Line"/>
          <p:cNvSpPr/>
          <p:nvPr/>
        </p:nvSpPr>
        <p:spPr>
          <a:xfrm flipV="1">
            <a:off x="8296252" y="1771328"/>
            <a:ext cx="1669874" cy="18382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74" name="Line"/>
          <p:cNvSpPr/>
          <p:nvPr/>
        </p:nvSpPr>
        <p:spPr>
          <a:xfrm flipV="1">
            <a:off x="6051155" y="881943"/>
            <a:ext cx="2178303" cy="94077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75" name="Брови"/>
          <p:cNvSpPr/>
          <p:nvPr/>
        </p:nvSpPr>
        <p:spPr>
          <a:xfrm>
            <a:off x="7973251" y="226255"/>
            <a:ext cx="3605236" cy="81913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433FF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spcBef>
                <a:spcPts val="0"/>
              </a:spcBef>
              <a:defRPr sz="2400" b="1" i="0" spc="0">
                <a:solidFill>
                  <a:srgbClr val="011993"/>
                </a:solidFill>
                <a:latin typeface="Kefa Regular"/>
                <a:ea typeface="Kefa Regular"/>
                <a:cs typeface="Kefa Regular"/>
                <a:sym typeface="Kefa Regular"/>
              </a:defRPr>
            </a:lvl1pPr>
          </a:lstStyle>
          <a:p>
            <a:r>
              <a:t>Брови</a:t>
            </a:r>
          </a:p>
        </p:txBody>
      </p:sp>
      <p:sp>
        <p:nvSpPr>
          <p:cNvPr id="176" name="Глабелла"/>
          <p:cNvSpPr/>
          <p:nvPr/>
        </p:nvSpPr>
        <p:spPr>
          <a:xfrm>
            <a:off x="9573555" y="1135935"/>
            <a:ext cx="2958464" cy="81913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433FF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spcBef>
                <a:spcPts val="0"/>
              </a:spcBef>
              <a:defRPr sz="2400" b="1" i="0" spc="0">
                <a:solidFill>
                  <a:srgbClr val="011993"/>
                </a:solidFill>
                <a:latin typeface="Kefa Regular"/>
                <a:ea typeface="Kefa Regular"/>
                <a:cs typeface="Kefa Regular"/>
                <a:sym typeface="Kefa Regular"/>
              </a:defRPr>
            </a:lvl1pPr>
          </a:lstStyle>
          <a:p>
            <a:r>
              <a:t>Глабелла</a:t>
            </a:r>
          </a:p>
        </p:txBody>
      </p:sp>
      <p:sp>
        <p:nvSpPr>
          <p:cNvPr id="177" name="Складка нижнего века"/>
          <p:cNvSpPr/>
          <p:nvPr/>
        </p:nvSpPr>
        <p:spPr>
          <a:xfrm>
            <a:off x="3193" y="5522403"/>
            <a:ext cx="3605236" cy="99524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433FF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spcBef>
                <a:spcPts val="0"/>
              </a:spcBef>
              <a:defRPr sz="2400" b="1" i="0" spc="0">
                <a:solidFill>
                  <a:srgbClr val="011993"/>
                </a:solidFill>
                <a:latin typeface="Kefa Regular"/>
                <a:ea typeface="Kefa Regular"/>
                <a:cs typeface="Kefa Regular"/>
                <a:sym typeface="Kefa Regular"/>
              </a:defRPr>
            </a:lvl1pPr>
          </a:lstStyle>
          <a:p>
            <a:r>
              <a:t>Складка нижнего века</a:t>
            </a:r>
          </a:p>
        </p:txBody>
      </p:sp>
      <p:sp>
        <p:nvSpPr>
          <p:cNvPr id="178" name="Латеральный кантус"/>
          <p:cNvSpPr/>
          <p:nvPr/>
        </p:nvSpPr>
        <p:spPr>
          <a:xfrm>
            <a:off x="3193" y="4334824"/>
            <a:ext cx="3605236" cy="99524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433FF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ctr">
              <a:spcBef>
                <a:spcPts val="0"/>
              </a:spcBef>
              <a:defRPr sz="2400" b="1" i="0" spc="0">
                <a:solidFill>
                  <a:srgbClr val="011993"/>
                </a:solidFill>
                <a:latin typeface="Kefa Regular"/>
                <a:ea typeface="Kefa Regular"/>
                <a:cs typeface="Kefa Regular"/>
                <a:sym typeface="Kefa Regular"/>
              </a:defRPr>
            </a:lvl1pPr>
          </a:lstStyle>
          <a:p>
            <a:r>
              <a:t>Латеральный кантус</a:t>
            </a:r>
          </a:p>
        </p:txBody>
      </p:sp>
      <p:sp>
        <p:nvSpPr>
          <p:cNvPr id="179" name="Веко-щечная борозда"/>
          <p:cNvSpPr/>
          <p:nvPr/>
        </p:nvSpPr>
        <p:spPr>
          <a:xfrm>
            <a:off x="8833263" y="5804749"/>
            <a:ext cx="4098887" cy="995242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433FF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ctr">
              <a:spcBef>
                <a:spcPts val="0"/>
              </a:spcBef>
              <a:defRPr sz="2400" b="1" i="0" spc="0">
                <a:solidFill>
                  <a:srgbClr val="011993"/>
                </a:solidFill>
                <a:latin typeface="Kefa Regular"/>
                <a:ea typeface="Kefa Regular"/>
                <a:cs typeface="Kefa Regular"/>
                <a:sym typeface="Kefa Regular"/>
              </a:defRPr>
            </a:lvl1pPr>
          </a:lstStyle>
          <a:p>
            <a:r>
              <a:t>Веко-щечная борозда</a:t>
            </a:r>
          </a:p>
        </p:txBody>
      </p:sp>
      <p:sp>
        <p:nvSpPr>
          <p:cNvPr id="180" name="Медиальный кантус"/>
          <p:cNvSpPr/>
          <p:nvPr/>
        </p:nvSpPr>
        <p:spPr>
          <a:xfrm>
            <a:off x="8783307" y="3629138"/>
            <a:ext cx="4198800" cy="99524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433FF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spcBef>
                <a:spcPts val="0"/>
              </a:spcBef>
              <a:defRPr sz="2400" b="1" i="0" spc="0">
                <a:solidFill>
                  <a:srgbClr val="011993"/>
                </a:solidFill>
                <a:latin typeface="Kefa Regular"/>
                <a:ea typeface="Kefa Regular"/>
                <a:cs typeface="Kefa Regular"/>
                <a:sym typeface="Kefa Regular"/>
              </a:defRPr>
            </a:lvl1pPr>
          </a:lstStyle>
          <a:p>
            <a:r>
              <a:t>Медиальный кантус</a:t>
            </a:r>
          </a:p>
        </p:txBody>
      </p:sp>
      <p:sp>
        <p:nvSpPr>
          <p:cNvPr id="181" name="Горизонтальная ось глаза"/>
          <p:cNvSpPr/>
          <p:nvPr/>
        </p:nvSpPr>
        <p:spPr>
          <a:xfrm>
            <a:off x="3193" y="3112543"/>
            <a:ext cx="3605236" cy="111865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433FF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spcBef>
                <a:spcPts val="0"/>
              </a:spcBef>
              <a:defRPr sz="2300" b="1" i="0" spc="0">
                <a:solidFill>
                  <a:srgbClr val="011993"/>
                </a:solidFill>
                <a:latin typeface="Kefa Regular"/>
                <a:ea typeface="Kefa Regular"/>
                <a:cs typeface="Kefa Regular"/>
                <a:sym typeface="Kefa Regular"/>
              </a:defRPr>
            </a:lvl1pPr>
          </a:lstStyle>
          <a:p>
            <a:r>
              <a:t>Горизонтальная ось глаза</a:t>
            </a:r>
          </a:p>
        </p:txBody>
      </p:sp>
      <p:sp>
        <p:nvSpPr>
          <p:cNvPr id="182" name="Носослезная борозда"/>
          <p:cNvSpPr/>
          <p:nvPr/>
        </p:nvSpPr>
        <p:spPr>
          <a:xfrm>
            <a:off x="9178597" y="4707485"/>
            <a:ext cx="3748380" cy="101415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433FF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spcBef>
                <a:spcPts val="0"/>
              </a:spcBef>
              <a:defRPr sz="2400" b="1" i="0" spc="0">
                <a:solidFill>
                  <a:srgbClr val="011993"/>
                </a:solidFill>
                <a:latin typeface="Kefa Regular"/>
                <a:ea typeface="Kefa Regular"/>
                <a:cs typeface="Kefa Regular"/>
                <a:sym typeface="Kefa Regular"/>
              </a:defRPr>
            </a:lvl1pPr>
          </a:lstStyle>
          <a:p>
            <a:r>
              <a:t>Носослезная борозда</a:t>
            </a:r>
          </a:p>
        </p:txBody>
      </p:sp>
      <p:sp>
        <p:nvSpPr>
          <p:cNvPr id="183" name="Складка верхнего века"/>
          <p:cNvSpPr/>
          <p:nvPr/>
        </p:nvSpPr>
        <p:spPr>
          <a:xfrm>
            <a:off x="9178597" y="2002607"/>
            <a:ext cx="3748380" cy="99524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433FF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spcBef>
                <a:spcPts val="0"/>
              </a:spcBef>
              <a:defRPr sz="2300" b="1" i="0" spc="0">
                <a:solidFill>
                  <a:srgbClr val="011993"/>
                </a:solidFill>
                <a:latin typeface="Kefa Regular"/>
                <a:ea typeface="Kefa Regular"/>
                <a:cs typeface="Kefa Regular"/>
                <a:sym typeface="Kefa Regular"/>
              </a:defRPr>
            </a:lvl1pPr>
          </a:lstStyle>
          <a:p>
            <a:r>
              <a:t>Складка верхнего века</a:t>
            </a:r>
          </a:p>
        </p:txBody>
      </p:sp>
      <p:sp>
        <p:nvSpPr>
          <p:cNvPr id="184" name="Борозда ВВ"/>
          <p:cNvSpPr/>
          <p:nvPr/>
        </p:nvSpPr>
        <p:spPr>
          <a:xfrm>
            <a:off x="8433058" y="3045383"/>
            <a:ext cx="4535857" cy="57179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433FF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spcBef>
                <a:spcPts val="0"/>
              </a:spcBef>
              <a:defRPr sz="2400" b="1" i="0" spc="0">
                <a:solidFill>
                  <a:srgbClr val="011993"/>
                </a:solidFill>
                <a:latin typeface="Kefa Regular"/>
                <a:ea typeface="Kefa Regular"/>
                <a:cs typeface="Kefa Regular"/>
                <a:sym typeface="Kefa Regular"/>
              </a:defRPr>
            </a:lvl1pPr>
          </a:lstStyle>
          <a:p>
            <a:r>
              <a:t>Борозда ВВ</a:t>
            </a:r>
          </a:p>
        </p:txBody>
      </p:sp>
      <p:sp>
        <p:nvSpPr>
          <p:cNvPr id="185" name="Верхнее веко"/>
          <p:cNvSpPr/>
          <p:nvPr/>
        </p:nvSpPr>
        <p:spPr>
          <a:xfrm>
            <a:off x="78866" y="1991539"/>
            <a:ext cx="3748380" cy="1017377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433FF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spcBef>
                <a:spcPts val="0"/>
              </a:spcBef>
              <a:defRPr sz="2400" b="1" i="0" spc="0">
                <a:solidFill>
                  <a:srgbClr val="011993"/>
                </a:solidFill>
                <a:latin typeface="Kefa Regular"/>
                <a:ea typeface="Kefa Regular"/>
                <a:cs typeface="Kefa Regular"/>
                <a:sym typeface="Kefa Regular"/>
              </a:defRPr>
            </a:lvl1pPr>
          </a:lstStyle>
          <a:p>
            <a:r>
              <a:t>Верхнее веко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1614829-0304.jpg" descr="1614829-0304.jpg"/>
          <p:cNvPicPr>
            <a:picLocks/>
          </p:cNvPicPr>
          <p:nvPr/>
        </p:nvPicPr>
        <p:blipFill>
          <a:blip r:embed="rId2">
            <a:alphaModFix amt="20347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276" y="-101306"/>
            <a:ext cx="13035352" cy="9854959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НАУКА СТАРЕНИЯ ЛИЦА"/>
          <p:cNvSpPr txBox="1"/>
          <p:nvPr/>
        </p:nvSpPr>
        <p:spPr>
          <a:xfrm>
            <a:off x="-1020152" y="-44577"/>
            <a:ext cx="10172616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5700" i="0" spc="0">
                <a:solidFill>
                  <a:srgbClr val="082E4D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НАУКА СТАРЕНИЯ ЛИЦА</a:t>
            </a:r>
          </a:p>
        </p:txBody>
      </p:sp>
      <p:pic>
        <p:nvPicPr>
          <p:cNvPr id="189" name="2.png" descr="2.pn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22310" y="-18106"/>
            <a:ext cx="4668262" cy="2586432"/>
          </a:xfrm>
          <a:prstGeom prst="rect">
            <a:avLst/>
          </a:prstGeom>
          <a:ln w="25400">
            <a:miter lim="400000"/>
          </a:ln>
          <a:effectLst>
            <a:outerShdw blurRad="1270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90" name="1.png" descr="1.pn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340802" y="2590473"/>
            <a:ext cx="2149830" cy="30218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Снимок экрана 2020-09-07 в 2.37.41.png" descr="Снимок экрана 2020-09-07 в 2.37.41.png"/>
          <p:cNvPicPr>
            <a:picLocks/>
          </p:cNvPicPr>
          <p:nvPr/>
        </p:nvPicPr>
        <p:blipFill>
          <a:blip r:embed="rId6">
            <a:extLst/>
          </a:blip>
          <a:srcRect l="19176" t="14489" r="44311" b="9905"/>
          <a:stretch>
            <a:fillRect/>
          </a:stretch>
        </p:blipFill>
        <p:spPr>
          <a:xfrm>
            <a:off x="8319486" y="5634442"/>
            <a:ext cx="2503198" cy="4046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Снимок экрана 2020-09-07 в 2.44.25.png" descr="Снимок экрана 2020-09-07 в 2.44.25.png"/>
          <p:cNvPicPr>
            <a:picLocks/>
          </p:cNvPicPr>
          <p:nvPr/>
        </p:nvPicPr>
        <p:blipFill>
          <a:blip r:embed="rId7">
            <a:extLst/>
          </a:blip>
          <a:srcRect l="21653" t="23698" r="46489" b="9003"/>
          <a:stretch>
            <a:fillRect/>
          </a:stretch>
        </p:blipFill>
        <p:spPr>
          <a:xfrm>
            <a:off x="10655586" y="5634442"/>
            <a:ext cx="2331816" cy="4046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Снимок экрана 2020-09-07 в 2.50.12.png" descr="Снимок экрана 2020-09-07 в 2.50.12.png"/>
          <p:cNvPicPr>
            <a:picLocks/>
          </p:cNvPicPr>
          <p:nvPr/>
        </p:nvPicPr>
        <p:blipFill>
          <a:blip r:embed="rId8">
            <a:extLst/>
          </a:blip>
          <a:srcRect l="57089" t="19155" r="16249" b="24421"/>
          <a:stretch>
            <a:fillRect/>
          </a:stretch>
        </p:blipFill>
        <p:spPr>
          <a:xfrm>
            <a:off x="10475643" y="2590473"/>
            <a:ext cx="2597217" cy="3021915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В течение жизни кости лицевого скелета увеличиваются в размерах."/>
          <p:cNvSpPr txBox="1"/>
          <p:nvPr/>
        </p:nvSpPr>
        <p:spPr>
          <a:xfrm>
            <a:off x="882642" y="1245580"/>
            <a:ext cx="7341496" cy="90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spcBef>
                <a:spcPts val="0"/>
              </a:spcBef>
              <a:defRPr sz="2600" i="0" spc="0">
                <a:solidFill>
                  <a:srgbClr val="082E4D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sz="2500" b="1" dirty="0">
                <a:latin typeface="Arial Black" pitchFamily="34" charset="0"/>
              </a:rPr>
              <a:t>В </a:t>
            </a:r>
            <a:r>
              <a:rPr sz="2500" b="1" dirty="0" err="1">
                <a:latin typeface="Arial Black" pitchFamily="34" charset="0"/>
              </a:rPr>
              <a:t>течение</a:t>
            </a:r>
            <a:r>
              <a:rPr sz="2500" b="1" dirty="0">
                <a:latin typeface="Arial Black" pitchFamily="34" charset="0"/>
              </a:rPr>
              <a:t> </a:t>
            </a:r>
            <a:r>
              <a:rPr sz="2500" b="1" dirty="0" err="1">
                <a:latin typeface="Arial Black" pitchFamily="34" charset="0"/>
              </a:rPr>
              <a:t>жизни</a:t>
            </a:r>
            <a:r>
              <a:rPr sz="2500" b="1" dirty="0">
                <a:latin typeface="Arial Black" pitchFamily="34" charset="0"/>
              </a:rPr>
              <a:t> </a:t>
            </a:r>
            <a:r>
              <a:rPr sz="2500" b="1" dirty="0" err="1">
                <a:latin typeface="Arial Black" pitchFamily="34" charset="0"/>
              </a:rPr>
              <a:t>кости</a:t>
            </a:r>
            <a:r>
              <a:rPr sz="2500" b="1" dirty="0">
                <a:latin typeface="Arial Black" pitchFamily="34" charset="0"/>
              </a:rPr>
              <a:t> </a:t>
            </a:r>
            <a:r>
              <a:rPr sz="2500" b="1" dirty="0" err="1">
                <a:latin typeface="Arial Black" pitchFamily="34" charset="0"/>
              </a:rPr>
              <a:t>лицевого</a:t>
            </a:r>
            <a:r>
              <a:rPr sz="2500" b="1" dirty="0">
                <a:latin typeface="Arial Black" pitchFamily="34" charset="0"/>
              </a:rPr>
              <a:t> </a:t>
            </a:r>
            <a:r>
              <a:rPr sz="2500" b="1" dirty="0" err="1">
                <a:latin typeface="Arial Black" pitchFamily="34" charset="0"/>
              </a:rPr>
              <a:t>скелета</a:t>
            </a:r>
            <a:r>
              <a:rPr sz="2500" b="1" dirty="0">
                <a:latin typeface="Arial Black" pitchFamily="34" charset="0"/>
              </a:rPr>
              <a:t> </a:t>
            </a:r>
            <a:r>
              <a:rPr sz="2500" b="1" dirty="0" err="1">
                <a:latin typeface="Arial Black" pitchFamily="34" charset="0"/>
              </a:rPr>
              <a:t>увеличиваются</a:t>
            </a:r>
            <a:r>
              <a:rPr sz="2500" b="1" dirty="0">
                <a:latin typeface="Arial Black" pitchFamily="34" charset="0"/>
              </a:rPr>
              <a:t> в </a:t>
            </a:r>
            <a:r>
              <a:rPr sz="2500" b="1" dirty="0" err="1">
                <a:latin typeface="Arial Black" pitchFamily="34" charset="0"/>
              </a:rPr>
              <a:t>размерах</a:t>
            </a:r>
            <a:r>
              <a:rPr sz="2500" b="1" dirty="0">
                <a:latin typeface="Arial Black" pitchFamily="34" charset="0"/>
              </a:rPr>
              <a:t>.</a:t>
            </a:r>
          </a:p>
        </p:txBody>
      </p:sp>
      <p:sp>
        <p:nvSpPr>
          <p:cNvPr id="195" name="Approved"/>
          <p:cNvSpPr/>
          <p:nvPr/>
        </p:nvSpPr>
        <p:spPr>
          <a:xfrm>
            <a:off x="8619" y="1281223"/>
            <a:ext cx="831524" cy="8315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4836" y="0"/>
                  <a:pt x="0" y="4834"/>
                  <a:pt x="0" y="10799"/>
                </a:cubicBezTo>
                <a:cubicBezTo>
                  <a:pt x="0" y="16764"/>
                  <a:pt x="4836" y="21600"/>
                  <a:pt x="10801" y="21600"/>
                </a:cubicBezTo>
                <a:cubicBezTo>
                  <a:pt x="16766" y="21600"/>
                  <a:pt x="21600" y="16764"/>
                  <a:pt x="21600" y="10799"/>
                </a:cubicBezTo>
                <a:cubicBezTo>
                  <a:pt x="21600" y="4834"/>
                  <a:pt x="16766" y="0"/>
                  <a:pt x="10801" y="0"/>
                </a:cubicBezTo>
                <a:close/>
                <a:moveTo>
                  <a:pt x="16337" y="5557"/>
                </a:moveTo>
                <a:cubicBezTo>
                  <a:pt x="16555" y="5556"/>
                  <a:pt x="16774" y="5639"/>
                  <a:pt x="16939" y="5803"/>
                </a:cubicBezTo>
                <a:lnTo>
                  <a:pt x="17480" y="6344"/>
                </a:lnTo>
                <a:cubicBezTo>
                  <a:pt x="17810" y="6674"/>
                  <a:pt x="17809" y="7209"/>
                  <a:pt x="17485" y="7539"/>
                </a:cubicBezTo>
                <a:lnTo>
                  <a:pt x="7826" y="17269"/>
                </a:lnTo>
                <a:cubicBezTo>
                  <a:pt x="7497" y="17604"/>
                  <a:pt x="6955" y="17604"/>
                  <a:pt x="6625" y="17269"/>
                </a:cubicBezTo>
                <a:lnTo>
                  <a:pt x="3230" y="13872"/>
                </a:lnTo>
                <a:cubicBezTo>
                  <a:pt x="2900" y="13542"/>
                  <a:pt x="2900" y="13007"/>
                  <a:pt x="3230" y="12677"/>
                </a:cubicBezTo>
                <a:lnTo>
                  <a:pt x="3770" y="12136"/>
                </a:lnTo>
                <a:cubicBezTo>
                  <a:pt x="4100" y="11806"/>
                  <a:pt x="4635" y="11806"/>
                  <a:pt x="4965" y="12136"/>
                </a:cubicBezTo>
                <a:lnTo>
                  <a:pt x="7166" y="14336"/>
                </a:lnTo>
                <a:cubicBezTo>
                  <a:pt x="7198" y="14369"/>
                  <a:pt x="7253" y="14369"/>
                  <a:pt x="7286" y="14336"/>
                </a:cubicBezTo>
                <a:lnTo>
                  <a:pt x="15737" y="5809"/>
                </a:lnTo>
                <a:cubicBezTo>
                  <a:pt x="15902" y="5641"/>
                  <a:pt x="16120" y="5557"/>
                  <a:pt x="16337" y="5557"/>
                </a:cubicBezTo>
                <a:close/>
              </a:path>
            </a:pathLst>
          </a:custGeom>
          <a:solidFill>
            <a:srgbClr val="082E4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200" i="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6" name="С возрастом происходит прогрессивное увеличение высоты и ширины костей лицевого черепа"/>
          <p:cNvSpPr txBox="1"/>
          <p:nvPr/>
        </p:nvSpPr>
        <p:spPr>
          <a:xfrm>
            <a:off x="934964" y="2447947"/>
            <a:ext cx="7292525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spcBef>
                <a:spcPts val="0"/>
              </a:spcBef>
              <a:defRPr sz="2500" i="0" spc="0">
                <a:solidFill>
                  <a:srgbClr val="082E4D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b="1" dirty="0">
                <a:latin typeface="Arial Black" pitchFamily="34" charset="0"/>
              </a:rPr>
              <a:t>С </a:t>
            </a:r>
            <a:r>
              <a:rPr b="1" dirty="0" err="1">
                <a:latin typeface="Arial Black" pitchFamily="34" charset="0"/>
              </a:rPr>
              <a:t>возрастом</a:t>
            </a:r>
            <a:r>
              <a:rPr b="1" dirty="0">
                <a:latin typeface="Arial Black" pitchFamily="34" charset="0"/>
              </a:rPr>
              <a:t> </a:t>
            </a:r>
            <a:r>
              <a:rPr b="1" dirty="0" err="1">
                <a:latin typeface="Arial Black" pitchFamily="34" charset="0"/>
              </a:rPr>
              <a:t>происходит</a:t>
            </a:r>
            <a:r>
              <a:rPr b="1" dirty="0">
                <a:latin typeface="Arial Black" pitchFamily="34" charset="0"/>
              </a:rPr>
              <a:t> </a:t>
            </a:r>
            <a:r>
              <a:rPr b="1" dirty="0" err="1">
                <a:latin typeface="Arial Black" pitchFamily="34" charset="0"/>
              </a:rPr>
              <a:t>прогрессивное</a:t>
            </a:r>
            <a:r>
              <a:rPr b="1" dirty="0">
                <a:latin typeface="Arial Black" pitchFamily="34" charset="0"/>
              </a:rPr>
              <a:t> </a:t>
            </a:r>
            <a:r>
              <a:rPr b="1" dirty="0" err="1">
                <a:latin typeface="Arial Black" pitchFamily="34" charset="0"/>
              </a:rPr>
              <a:t>увеличение</a:t>
            </a:r>
            <a:r>
              <a:rPr b="1" dirty="0">
                <a:latin typeface="Arial Black" pitchFamily="34" charset="0"/>
              </a:rPr>
              <a:t> </a:t>
            </a:r>
            <a:r>
              <a:rPr b="1" dirty="0" err="1">
                <a:latin typeface="Arial Black" pitchFamily="34" charset="0"/>
              </a:rPr>
              <a:t>высоты</a:t>
            </a:r>
            <a:r>
              <a:rPr b="1" dirty="0">
                <a:latin typeface="Arial Black" pitchFamily="34" charset="0"/>
              </a:rPr>
              <a:t> и </a:t>
            </a:r>
            <a:r>
              <a:rPr b="1" dirty="0" err="1">
                <a:latin typeface="Arial Black" pitchFamily="34" charset="0"/>
              </a:rPr>
              <a:t>ширины</a:t>
            </a:r>
            <a:r>
              <a:rPr b="1" dirty="0">
                <a:latin typeface="Arial Black" pitchFamily="34" charset="0"/>
              </a:rPr>
              <a:t> </a:t>
            </a:r>
            <a:r>
              <a:rPr b="1" dirty="0" err="1">
                <a:latin typeface="Arial Black" pitchFamily="34" charset="0"/>
              </a:rPr>
              <a:t>костей</a:t>
            </a:r>
            <a:r>
              <a:rPr b="1" dirty="0">
                <a:latin typeface="Arial Black" pitchFamily="34" charset="0"/>
              </a:rPr>
              <a:t> </a:t>
            </a:r>
            <a:r>
              <a:rPr b="1" dirty="0" err="1">
                <a:latin typeface="Arial Black" pitchFamily="34" charset="0"/>
              </a:rPr>
              <a:t>лицевого</a:t>
            </a:r>
            <a:r>
              <a:rPr b="1" dirty="0">
                <a:latin typeface="Arial Black" pitchFamily="34" charset="0"/>
              </a:rPr>
              <a:t> </a:t>
            </a:r>
            <a:r>
              <a:rPr b="1" dirty="0" err="1">
                <a:latin typeface="Arial Black" pitchFamily="34" charset="0"/>
              </a:rPr>
              <a:t>черепа</a:t>
            </a:r>
            <a:r>
              <a:rPr lang="ru-RU" b="1" dirty="0">
                <a:latin typeface="Arial Black" pitchFamily="34" charset="0"/>
              </a:rPr>
              <a:t>.</a:t>
            </a:r>
            <a:endParaRPr b="1" dirty="0">
              <a:latin typeface="Arial Black" pitchFamily="34" charset="0"/>
            </a:endParaRPr>
          </a:p>
        </p:txBody>
      </p:sp>
      <p:sp>
        <p:nvSpPr>
          <p:cNvPr id="197" name="Approved"/>
          <p:cNvSpPr/>
          <p:nvPr/>
        </p:nvSpPr>
        <p:spPr>
          <a:xfrm>
            <a:off x="8619" y="2447947"/>
            <a:ext cx="831524" cy="8315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4836" y="0"/>
                  <a:pt x="0" y="4834"/>
                  <a:pt x="0" y="10799"/>
                </a:cubicBezTo>
                <a:cubicBezTo>
                  <a:pt x="0" y="16764"/>
                  <a:pt x="4836" y="21600"/>
                  <a:pt x="10801" y="21600"/>
                </a:cubicBezTo>
                <a:cubicBezTo>
                  <a:pt x="16766" y="21600"/>
                  <a:pt x="21600" y="16764"/>
                  <a:pt x="21600" y="10799"/>
                </a:cubicBezTo>
                <a:cubicBezTo>
                  <a:pt x="21600" y="4834"/>
                  <a:pt x="16766" y="0"/>
                  <a:pt x="10801" y="0"/>
                </a:cubicBezTo>
                <a:close/>
                <a:moveTo>
                  <a:pt x="16337" y="5557"/>
                </a:moveTo>
                <a:cubicBezTo>
                  <a:pt x="16555" y="5556"/>
                  <a:pt x="16774" y="5639"/>
                  <a:pt x="16939" y="5803"/>
                </a:cubicBezTo>
                <a:lnTo>
                  <a:pt x="17480" y="6344"/>
                </a:lnTo>
                <a:cubicBezTo>
                  <a:pt x="17810" y="6674"/>
                  <a:pt x="17809" y="7209"/>
                  <a:pt x="17485" y="7539"/>
                </a:cubicBezTo>
                <a:lnTo>
                  <a:pt x="7826" y="17269"/>
                </a:lnTo>
                <a:cubicBezTo>
                  <a:pt x="7497" y="17604"/>
                  <a:pt x="6955" y="17604"/>
                  <a:pt x="6625" y="17269"/>
                </a:cubicBezTo>
                <a:lnTo>
                  <a:pt x="3230" y="13872"/>
                </a:lnTo>
                <a:cubicBezTo>
                  <a:pt x="2900" y="13542"/>
                  <a:pt x="2900" y="13007"/>
                  <a:pt x="3230" y="12677"/>
                </a:cubicBezTo>
                <a:lnTo>
                  <a:pt x="3770" y="12136"/>
                </a:lnTo>
                <a:cubicBezTo>
                  <a:pt x="4100" y="11806"/>
                  <a:pt x="4635" y="11806"/>
                  <a:pt x="4965" y="12136"/>
                </a:cubicBezTo>
                <a:lnTo>
                  <a:pt x="7166" y="14336"/>
                </a:lnTo>
                <a:cubicBezTo>
                  <a:pt x="7198" y="14369"/>
                  <a:pt x="7253" y="14369"/>
                  <a:pt x="7286" y="14336"/>
                </a:cubicBezTo>
                <a:lnTo>
                  <a:pt x="15737" y="5809"/>
                </a:lnTo>
                <a:cubicBezTo>
                  <a:pt x="15902" y="5641"/>
                  <a:pt x="16120" y="5557"/>
                  <a:pt x="16337" y="5557"/>
                </a:cubicBezTo>
                <a:close/>
              </a:path>
            </a:pathLst>
          </a:custGeom>
          <a:solidFill>
            <a:srgbClr val="082E4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200" i="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8" name="В процессе старения костная ткань подвергается резорбции.Верхнемедиальная и нижнелатеральная части орбиты более подвержены резорбции."/>
          <p:cNvSpPr txBox="1"/>
          <p:nvPr/>
        </p:nvSpPr>
        <p:spPr>
          <a:xfrm>
            <a:off x="858798" y="3805230"/>
            <a:ext cx="7292525" cy="2026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spcBef>
                <a:spcPts val="0"/>
              </a:spcBef>
              <a:defRPr i="0" spc="0">
                <a:solidFill>
                  <a:srgbClr val="082E4D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sz="2500" dirty="0">
                <a:latin typeface="Arial Black" pitchFamily="34" charset="0"/>
              </a:rPr>
              <a:t>В </a:t>
            </a:r>
            <a:r>
              <a:rPr sz="2500" dirty="0" err="1">
                <a:latin typeface="Arial Black" pitchFamily="34" charset="0"/>
              </a:rPr>
              <a:t>процессе</a:t>
            </a:r>
            <a:r>
              <a:rPr sz="2500" dirty="0">
                <a:latin typeface="Arial Black" pitchFamily="34" charset="0"/>
              </a:rPr>
              <a:t> </a:t>
            </a:r>
            <a:r>
              <a:rPr sz="2500" dirty="0" err="1">
                <a:latin typeface="Arial Black" pitchFamily="34" charset="0"/>
              </a:rPr>
              <a:t>старения</a:t>
            </a:r>
            <a:r>
              <a:rPr sz="2500" dirty="0">
                <a:latin typeface="Arial Black" pitchFamily="34" charset="0"/>
              </a:rPr>
              <a:t> </a:t>
            </a:r>
            <a:r>
              <a:rPr sz="2500" dirty="0" err="1">
                <a:latin typeface="Arial Black" pitchFamily="34" charset="0"/>
              </a:rPr>
              <a:t>костная</a:t>
            </a:r>
            <a:r>
              <a:rPr sz="2500" dirty="0">
                <a:latin typeface="Arial Black" pitchFamily="34" charset="0"/>
              </a:rPr>
              <a:t> </a:t>
            </a:r>
            <a:r>
              <a:rPr sz="2500" dirty="0" err="1">
                <a:latin typeface="Arial Black" pitchFamily="34" charset="0"/>
              </a:rPr>
              <a:t>ткань</a:t>
            </a:r>
            <a:r>
              <a:rPr sz="2500" dirty="0">
                <a:latin typeface="Arial Black" pitchFamily="34" charset="0"/>
              </a:rPr>
              <a:t> </a:t>
            </a:r>
            <a:r>
              <a:rPr sz="2500" dirty="0" err="1">
                <a:latin typeface="Arial Black" pitchFamily="34" charset="0"/>
              </a:rPr>
              <a:t>подвергается</a:t>
            </a:r>
            <a:r>
              <a:rPr sz="2500" dirty="0">
                <a:latin typeface="Arial Black" pitchFamily="34" charset="0"/>
              </a:rPr>
              <a:t> </a:t>
            </a:r>
            <a:r>
              <a:rPr sz="2500" dirty="0" err="1">
                <a:latin typeface="Arial Black" pitchFamily="34" charset="0"/>
              </a:rPr>
              <a:t>резорбции.Верхнемедиальная</a:t>
            </a:r>
            <a:r>
              <a:rPr sz="2500" dirty="0">
                <a:latin typeface="Arial Black" pitchFamily="34" charset="0"/>
              </a:rPr>
              <a:t> и </a:t>
            </a:r>
            <a:r>
              <a:rPr sz="2500" dirty="0" err="1">
                <a:latin typeface="Arial Black" pitchFamily="34" charset="0"/>
              </a:rPr>
              <a:t>нижнелатеральная</a:t>
            </a:r>
            <a:r>
              <a:rPr sz="2500" dirty="0">
                <a:latin typeface="Arial Black" pitchFamily="34" charset="0"/>
              </a:rPr>
              <a:t> </a:t>
            </a:r>
            <a:r>
              <a:rPr sz="2500" dirty="0" err="1">
                <a:latin typeface="Arial Black" pitchFamily="34" charset="0"/>
              </a:rPr>
              <a:t>части</a:t>
            </a:r>
            <a:r>
              <a:rPr sz="2500" dirty="0">
                <a:latin typeface="Arial Black" pitchFamily="34" charset="0"/>
              </a:rPr>
              <a:t> </a:t>
            </a:r>
            <a:r>
              <a:rPr sz="2500" dirty="0" err="1">
                <a:latin typeface="Arial Black" pitchFamily="34" charset="0"/>
              </a:rPr>
              <a:t>орбиты</a:t>
            </a:r>
            <a:r>
              <a:rPr sz="2500" dirty="0">
                <a:latin typeface="Arial Black" pitchFamily="34" charset="0"/>
              </a:rPr>
              <a:t> </a:t>
            </a:r>
            <a:r>
              <a:rPr sz="2500" dirty="0" err="1">
                <a:latin typeface="Arial Black" pitchFamily="34" charset="0"/>
              </a:rPr>
              <a:t>более</a:t>
            </a:r>
            <a:r>
              <a:rPr sz="2500" dirty="0">
                <a:latin typeface="Arial Black" pitchFamily="34" charset="0"/>
              </a:rPr>
              <a:t> </a:t>
            </a:r>
            <a:r>
              <a:rPr sz="2500" dirty="0" err="1">
                <a:latin typeface="Arial Black" pitchFamily="34" charset="0"/>
              </a:rPr>
              <a:t>подвержены</a:t>
            </a:r>
            <a:r>
              <a:rPr sz="2500" dirty="0">
                <a:latin typeface="Arial Black" pitchFamily="34" charset="0"/>
              </a:rPr>
              <a:t> </a:t>
            </a:r>
            <a:r>
              <a:rPr sz="2500" dirty="0" err="1">
                <a:latin typeface="Arial Black" pitchFamily="34" charset="0"/>
              </a:rPr>
              <a:t>резорбции</a:t>
            </a:r>
            <a:r>
              <a:rPr sz="2500" dirty="0">
                <a:latin typeface="Arial Black" pitchFamily="34" charset="0"/>
              </a:rPr>
              <a:t>.</a:t>
            </a:r>
          </a:p>
        </p:txBody>
      </p:sp>
      <p:sp>
        <p:nvSpPr>
          <p:cNvPr id="199" name="Approved"/>
          <p:cNvSpPr/>
          <p:nvPr/>
        </p:nvSpPr>
        <p:spPr>
          <a:xfrm>
            <a:off x="0" y="3805230"/>
            <a:ext cx="831524" cy="8315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4836" y="0"/>
                  <a:pt x="0" y="4834"/>
                  <a:pt x="0" y="10799"/>
                </a:cubicBezTo>
                <a:cubicBezTo>
                  <a:pt x="0" y="16764"/>
                  <a:pt x="4836" y="21600"/>
                  <a:pt x="10801" y="21600"/>
                </a:cubicBezTo>
                <a:cubicBezTo>
                  <a:pt x="16766" y="21600"/>
                  <a:pt x="21600" y="16764"/>
                  <a:pt x="21600" y="10799"/>
                </a:cubicBezTo>
                <a:cubicBezTo>
                  <a:pt x="21600" y="4834"/>
                  <a:pt x="16766" y="0"/>
                  <a:pt x="10801" y="0"/>
                </a:cubicBezTo>
                <a:close/>
                <a:moveTo>
                  <a:pt x="16337" y="5557"/>
                </a:moveTo>
                <a:cubicBezTo>
                  <a:pt x="16555" y="5556"/>
                  <a:pt x="16774" y="5639"/>
                  <a:pt x="16939" y="5803"/>
                </a:cubicBezTo>
                <a:lnTo>
                  <a:pt x="17480" y="6344"/>
                </a:lnTo>
                <a:cubicBezTo>
                  <a:pt x="17810" y="6674"/>
                  <a:pt x="17809" y="7209"/>
                  <a:pt x="17485" y="7539"/>
                </a:cubicBezTo>
                <a:lnTo>
                  <a:pt x="7826" y="17269"/>
                </a:lnTo>
                <a:cubicBezTo>
                  <a:pt x="7497" y="17604"/>
                  <a:pt x="6955" y="17604"/>
                  <a:pt x="6625" y="17269"/>
                </a:cubicBezTo>
                <a:lnTo>
                  <a:pt x="3230" y="13872"/>
                </a:lnTo>
                <a:cubicBezTo>
                  <a:pt x="2900" y="13542"/>
                  <a:pt x="2900" y="13007"/>
                  <a:pt x="3230" y="12677"/>
                </a:cubicBezTo>
                <a:lnTo>
                  <a:pt x="3770" y="12136"/>
                </a:lnTo>
                <a:cubicBezTo>
                  <a:pt x="4100" y="11806"/>
                  <a:pt x="4635" y="11806"/>
                  <a:pt x="4965" y="12136"/>
                </a:cubicBezTo>
                <a:lnTo>
                  <a:pt x="7166" y="14336"/>
                </a:lnTo>
                <a:cubicBezTo>
                  <a:pt x="7198" y="14369"/>
                  <a:pt x="7253" y="14369"/>
                  <a:pt x="7286" y="14336"/>
                </a:cubicBezTo>
                <a:lnTo>
                  <a:pt x="15737" y="5809"/>
                </a:lnTo>
                <a:cubicBezTo>
                  <a:pt x="15902" y="5641"/>
                  <a:pt x="16120" y="5557"/>
                  <a:pt x="16337" y="5557"/>
                </a:cubicBezTo>
                <a:close/>
              </a:path>
            </a:pathLst>
          </a:custGeom>
          <a:solidFill>
            <a:srgbClr val="082E4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200" i="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00" name="Ослабление удерживающих связок"/>
          <p:cNvSpPr txBox="1"/>
          <p:nvPr/>
        </p:nvSpPr>
        <p:spPr>
          <a:xfrm>
            <a:off x="907128" y="6124773"/>
            <a:ext cx="7292525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spcBef>
                <a:spcPts val="0"/>
              </a:spcBef>
              <a:defRPr i="0" spc="0">
                <a:solidFill>
                  <a:srgbClr val="082E4D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sz="2500" dirty="0" err="1">
                <a:latin typeface="Arial Black" pitchFamily="34" charset="0"/>
              </a:rPr>
              <a:t>Ослабление</a:t>
            </a:r>
            <a:r>
              <a:rPr sz="2500" dirty="0">
                <a:latin typeface="Arial Black" pitchFamily="34" charset="0"/>
              </a:rPr>
              <a:t> </a:t>
            </a:r>
            <a:r>
              <a:rPr sz="2500" dirty="0" err="1">
                <a:latin typeface="Arial Black" pitchFamily="34" charset="0"/>
              </a:rPr>
              <a:t>удерживающих</a:t>
            </a:r>
            <a:r>
              <a:rPr sz="2500" dirty="0">
                <a:latin typeface="Arial Black" pitchFamily="34" charset="0"/>
              </a:rPr>
              <a:t> </a:t>
            </a:r>
            <a:r>
              <a:rPr sz="2500" dirty="0" err="1">
                <a:latin typeface="Arial Black" pitchFamily="34" charset="0"/>
              </a:rPr>
              <a:t>связок</a:t>
            </a:r>
            <a:r>
              <a:rPr lang="ru-RU" dirty="0">
                <a:latin typeface="Arial Black" pitchFamily="34" charset="0"/>
              </a:rPr>
              <a:t>.</a:t>
            </a:r>
            <a:endParaRPr dirty="0">
              <a:latin typeface="Arial Black" pitchFamily="34" charset="0"/>
            </a:endParaRPr>
          </a:p>
        </p:txBody>
      </p:sp>
      <p:sp>
        <p:nvSpPr>
          <p:cNvPr id="201" name="Approved"/>
          <p:cNvSpPr/>
          <p:nvPr/>
        </p:nvSpPr>
        <p:spPr>
          <a:xfrm>
            <a:off x="0" y="6162684"/>
            <a:ext cx="831524" cy="8315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4836" y="0"/>
                  <a:pt x="0" y="4834"/>
                  <a:pt x="0" y="10799"/>
                </a:cubicBezTo>
                <a:cubicBezTo>
                  <a:pt x="0" y="16764"/>
                  <a:pt x="4836" y="21600"/>
                  <a:pt x="10801" y="21600"/>
                </a:cubicBezTo>
                <a:cubicBezTo>
                  <a:pt x="16766" y="21600"/>
                  <a:pt x="21600" y="16764"/>
                  <a:pt x="21600" y="10799"/>
                </a:cubicBezTo>
                <a:cubicBezTo>
                  <a:pt x="21600" y="4834"/>
                  <a:pt x="16766" y="0"/>
                  <a:pt x="10801" y="0"/>
                </a:cubicBezTo>
                <a:close/>
                <a:moveTo>
                  <a:pt x="16337" y="5557"/>
                </a:moveTo>
                <a:cubicBezTo>
                  <a:pt x="16555" y="5556"/>
                  <a:pt x="16774" y="5639"/>
                  <a:pt x="16939" y="5803"/>
                </a:cubicBezTo>
                <a:lnTo>
                  <a:pt x="17480" y="6344"/>
                </a:lnTo>
                <a:cubicBezTo>
                  <a:pt x="17810" y="6674"/>
                  <a:pt x="17809" y="7209"/>
                  <a:pt x="17485" y="7539"/>
                </a:cubicBezTo>
                <a:lnTo>
                  <a:pt x="7826" y="17269"/>
                </a:lnTo>
                <a:cubicBezTo>
                  <a:pt x="7497" y="17604"/>
                  <a:pt x="6955" y="17604"/>
                  <a:pt x="6625" y="17269"/>
                </a:cubicBezTo>
                <a:lnTo>
                  <a:pt x="3230" y="13872"/>
                </a:lnTo>
                <a:cubicBezTo>
                  <a:pt x="2900" y="13542"/>
                  <a:pt x="2900" y="13007"/>
                  <a:pt x="3230" y="12677"/>
                </a:cubicBezTo>
                <a:lnTo>
                  <a:pt x="3770" y="12136"/>
                </a:lnTo>
                <a:cubicBezTo>
                  <a:pt x="4100" y="11806"/>
                  <a:pt x="4635" y="11806"/>
                  <a:pt x="4965" y="12136"/>
                </a:cubicBezTo>
                <a:lnTo>
                  <a:pt x="7166" y="14336"/>
                </a:lnTo>
                <a:cubicBezTo>
                  <a:pt x="7198" y="14369"/>
                  <a:pt x="7253" y="14369"/>
                  <a:pt x="7286" y="14336"/>
                </a:cubicBezTo>
                <a:lnTo>
                  <a:pt x="15737" y="5809"/>
                </a:lnTo>
                <a:cubicBezTo>
                  <a:pt x="15902" y="5641"/>
                  <a:pt x="16120" y="5557"/>
                  <a:pt x="16337" y="5557"/>
                </a:cubicBezTo>
                <a:close/>
              </a:path>
            </a:pathLst>
          </a:custGeom>
          <a:solidFill>
            <a:srgbClr val="082E4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200" i="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02" name="Уменьшение жировых компартментов"/>
          <p:cNvSpPr txBox="1"/>
          <p:nvPr/>
        </p:nvSpPr>
        <p:spPr>
          <a:xfrm>
            <a:off x="930236" y="7305692"/>
            <a:ext cx="7292525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spcBef>
                <a:spcPts val="0"/>
              </a:spcBef>
              <a:defRPr i="0" spc="0">
                <a:solidFill>
                  <a:srgbClr val="082E4D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sz="2500" dirty="0" err="1">
                <a:latin typeface="Arial Black" pitchFamily="34" charset="0"/>
              </a:rPr>
              <a:t>Уменьшение</a:t>
            </a:r>
            <a:r>
              <a:rPr lang="ru-RU" sz="2500" dirty="0">
                <a:latin typeface="Arial Black" pitchFamily="34" charset="0"/>
              </a:rPr>
              <a:t> объема</a:t>
            </a:r>
            <a:r>
              <a:rPr sz="2500" dirty="0">
                <a:latin typeface="Arial Black" pitchFamily="34" charset="0"/>
              </a:rPr>
              <a:t> </a:t>
            </a:r>
            <a:r>
              <a:rPr sz="2500" dirty="0" err="1">
                <a:latin typeface="Arial Black" pitchFamily="34" charset="0"/>
              </a:rPr>
              <a:t>жировых</a:t>
            </a:r>
            <a:r>
              <a:rPr sz="2500" dirty="0">
                <a:latin typeface="Arial Black" pitchFamily="34" charset="0"/>
              </a:rPr>
              <a:t> </a:t>
            </a:r>
            <a:r>
              <a:rPr sz="2500" dirty="0" err="1">
                <a:latin typeface="Arial Black" pitchFamily="34" charset="0"/>
              </a:rPr>
              <a:t>компартментов</a:t>
            </a:r>
            <a:r>
              <a:rPr lang="ru-RU" sz="2500" dirty="0"/>
              <a:t>.</a:t>
            </a:r>
            <a:endParaRPr sz="2500" dirty="0"/>
          </a:p>
        </p:txBody>
      </p:sp>
      <p:sp>
        <p:nvSpPr>
          <p:cNvPr id="203" name="Approved"/>
          <p:cNvSpPr/>
          <p:nvPr/>
        </p:nvSpPr>
        <p:spPr>
          <a:xfrm>
            <a:off x="0" y="7305692"/>
            <a:ext cx="831524" cy="8315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4836" y="0"/>
                  <a:pt x="0" y="4834"/>
                  <a:pt x="0" y="10799"/>
                </a:cubicBezTo>
                <a:cubicBezTo>
                  <a:pt x="0" y="16764"/>
                  <a:pt x="4836" y="21600"/>
                  <a:pt x="10801" y="21600"/>
                </a:cubicBezTo>
                <a:cubicBezTo>
                  <a:pt x="16766" y="21600"/>
                  <a:pt x="21600" y="16764"/>
                  <a:pt x="21600" y="10799"/>
                </a:cubicBezTo>
                <a:cubicBezTo>
                  <a:pt x="21600" y="4834"/>
                  <a:pt x="16766" y="0"/>
                  <a:pt x="10801" y="0"/>
                </a:cubicBezTo>
                <a:close/>
                <a:moveTo>
                  <a:pt x="16337" y="5557"/>
                </a:moveTo>
                <a:cubicBezTo>
                  <a:pt x="16555" y="5556"/>
                  <a:pt x="16774" y="5639"/>
                  <a:pt x="16939" y="5803"/>
                </a:cubicBezTo>
                <a:lnTo>
                  <a:pt x="17480" y="6344"/>
                </a:lnTo>
                <a:cubicBezTo>
                  <a:pt x="17810" y="6674"/>
                  <a:pt x="17809" y="7209"/>
                  <a:pt x="17485" y="7539"/>
                </a:cubicBezTo>
                <a:lnTo>
                  <a:pt x="7826" y="17269"/>
                </a:lnTo>
                <a:cubicBezTo>
                  <a:pt x="7497" y="17604"/>
                  <a:pt x="6955" y="17604"/>
                  <a:pt x="6625" y="17269"/>
                </a:cubicBezTo>
                <a:lnTo>
                  <a:pt x="3230" y="13872"/>
                </a:lnTo>
                <a:cubicBezTo>
                  <a:pt x="2900" y="13542"/>
                  <a:pt x="2900" y="13007"/>
                  <a:pt x="3230" y="12677"/>
                </a:cubicBezTo>
                <a:lnTo>
                  <a:pt x="3770" y="12136"/>
                </a:lnTo>
                <a:cubicBezTo>
                  <a:pt x="4100" y="11806"/>
                  <a:pt x="4635" y="11806"/>
                  <a:pt x="4965" y="12136"/>
                </a:cubicBezTo>
                <a:lnTo>
                  <a:pt x="7166" y="14336"/>
                </a:lnTo>
                <a:cubicBezTo>
                  <a:pt x="7198" y="14369"/>
                  <a:pt x="7253" y="14369"/>
                  <a:pt x="7286" y="14336"/>
                </a:cubicBezTo>
                <a:lnTo>
                  <a:pt x="15737" y="5809"/>
                </a:lnTo>
                <a:cubicBezTo>
                  <a:pt x="15902" y="5641"/>
                  <a:pt x="16120" y="5557"/>
                  <a:pt x="16337" y="5557"/>
                </a:cubicBezTo>
                <a:close/>
              </a:path>
            </a:pathLst>
          </a:custGeom>
          <a:solidFill>
            <a:srgbClr val="082E4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200" i="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04" name="Изменение качества кожи"/>
          <p:cNvSpPr txBox="1"/>
          <p:nvPr/>
        </p:nvSpPr>
        <p:spPr>
          <a:xfrm>
            <a:off x="1034752" y="8491060"/>
            <a:ext cx="7292525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spcBef>
                <a:spcPts val="0"/>
              </a:spcBef>
              <a:defRPr i="0" spc="0">
                <a:solidFill>
                  <a:srgbClr val="082E4D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sz="2500" dirty="0" err="1">
                <a:latin typeface="Arial Black" pitchFamily="34" charset="0"/>
              </a:rPr>
              <a:t>Изменение</a:t>
            </a:r>
            <a:r>
              <a:rPr sz="2500" dirty="0">
                <a:latin typeface="Arial Black" pitchFamily="34" charset="0"/>
              </a:rPr>
              <a:t> </a:t>
            </a:r>
            <a:r>
              <a:rPr lang="ru-RU" sz="2500" dirty="0">
                <a:latin typeface="Arial Black" pitchFamily="34" charset="0"/>
              </a:rPr>
              <a:t>структуры и </a:t>
            </a:r>
            <a:r>
              <a:rPr sz="2500" dirty="0" err="1">
                <a:latin typeface="Arial Black" pitchFamily="34" charset="0"/>
              </a:rPr>
              <a:t>качества</a:t>
            </a:r>
            <a:r>
              <a:rPr sz="2500" dirty="0">
                <a:latin typeface="Arial Black" pitchFamily="34" charset="0"/>
              </a:rPr>
              <a:t> </a:t>
            </a:r>
            <a:r>
              <a:rPr sz="2500" dirty="0" err="1">
                <a:latin typeface="Arial Black" pitchFamily="34" charset="0"/>
              </a:rPr>
              <a:t>кожи</a:t>
            </a:r>
            <a:r>
              <a:rPr lang="ru-RU" sz="2500" dirty="0">
                <a:latin typeface="Arial Black" pitchFamily="34" charset="0"/>
              </a:rPr>
              <a:t>.</a:t>
            </a:r>
            <a:endParaRPr sz="2500" dirty="0">
              <a:latin typeface="Arial Black" pitchFamily="34" charset="0"/>
            </a:endParaRPr>
          </a:p>
        </p:txBody>
      </p:sp>
      <p:sp>
        <p:nvSpPr>
          <p:cNvPr id="205" name="Approved"/>
          <p:cNvSpPr/>
          <p:nvPr/>
        </p:nvSpPr>
        <p:spPr>
          <a:xfrm>
            <a:off x="0" y="8520138"/>
            <a:ext cx="831524" cy="8315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4836" y="0"/>
                  <a:pt x="0" y="4834"/>
                  <a:pt x="0" y="10799"/>
                </a:cubicBezTo>
                <a:cubicBezTo>
                  <a:pt x="0" y="16764"/>
                  <a:pt x="4836" y="21600"/>
                  <a:pt x="10801" y="21600"/>
                </a:cubicBezTo>
                <a:cubicBezTo>
                  <a:pt x="16766" y="21600"/>
                  <a:pt x="21600" y="16764"/>
                  <a:pt x="21600" y="10799"/>
                </a:cubicBezTo>
                <a:cubicBezTo>
                  <a:pt x="21600" y="4834"/>
                  <a:pt x="16766" y="0"/>
                  <a:pt x="10801" y="0"/>
                </a:cubicBezTo>
                <a:close/>
                <a:moveTo>
                  <a:pt x="16337" y="5557"/>
                </a:moveTo>
                <a:cubicBezTo>
                  <a:pt x="16555" y="5556"/>
                  <a:pt x="16774" y="5639"/>
                  <a:pt x="16939" y="5803"/>
                </a:cubicBezTo>
                <a:lnTo>
                  <a:pt x="17480" y="6344"/>
                </a:lnTo>
                <a:cubicBezTo>
                  <a:pt x="17810" y="6674"/>
                  <a:pt x="17809" y="7209"/>
                  <a:pt x="17485" y="7539"/>
                </a:cubicBezTo>
                <a:lnTo>
                  <a:pt x="7826" y="17269"/>
                </a:lnTo>
                <a:cubicBezTo>
                  <a:pt x="7497" y="17604"/>
                  <a:pt x="6955" y="17604"/>
                  <a:pt x="6625" y="17269"/>
                </a:cubicBezTo>
                <a:lnTo>
                  <a:pt x="3230" y="13872"/>
                </a:lnTo>
                <a:cubicBezTo>
                  <a:pt x="2900" y="13542"/>
                  <a:pt x="2900" y="13007"/>
                  <a:pt x="3230" y="12677"/>
                </a:cubicBezTo>
                <a:lnTo>
                  <a:pt x="3770" y="12136"/>
                </a:lnTo>
                <a:cubicBezTo>
                  <a:pt x="4100" y="11806"/>
                  <a:pt x="4635" y="11806"/>
                  <a:pt x="4965" y="12136"/>
                </a:cubicBezTo>
                <a:lnTo>
                  <a:pt x="7166" y="14336"/>
                </a:lnTo>
                <a:cubicBezTo>
                  <a:pt x="7198" y="14369"/>
                  <a:pt x="7253" y="14369"/>
                  <a:pt x="7286" y="14336"/>
                </a:cubicBezTo>
                <a:lnTo>
                  <a:pt x="15737" y="5809"/>
                </a:lnTo>
                <a:cubicBezTo>
                  <a:pt x="15902" y="5641"/>
                  <a:pt x="16120" y="5557"/>
                  <a:pt x="16337" y="5557"/>
                </a:cubicBezTo>
                <a:close/>
              </a:path>
            </a:pathLst>
          </a:custGeom>
          <a:solidFill>
            <a:srgbClr val="082E4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200" i="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G_1724.jpg" descr="IMG_17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13968" y="1364062"/>
            <a:ext cx="7023532" cy="6917400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</p:spPr>
      </p:pic>
      <p:pic>
        <p:nvPicPr>
          <p:cNvPr id="208" name="Image" descr="Image"/>
          <p:cNvPicPr>
            <a:picLocks/>
          </p:cNvPicPr>
          <p:nvPr/>
        </p:nvPicPr>
        <p:blipFill>
          <a:blip r:embed="rId3" cstate="print">
            <a:duotone>
              <a:prstClr val="black"/>
              <a:srgbClr val="00B050">
                <a:tint val="45000"/>
                <a:satMod val="400000"/>
              </a:srgbClr>
            </a:duotone>
            <a:extLst/>
          </a:blip>
          <a:srcRect l="2257" t="129" r="26205" b="129"/>
          <a:stretch>
            <a:fillRect/>
          </a:stretch>
        </p:blipFill>
        <p:spPr>
          <a:xfrm>
            <a:off x="11446063" y="12281"/>
            <a:ext cx="1591728" cy="9728870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Line"/>
          <p:cNvSpPr/>
          <p:nvPr/>
        </p:nvSpPr>
        <p:spPr>
          <a:xfrm>
            <a:off x="-19620" y="9281721"/>
            <a:ext cx="1304404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210" name="Line"/>
          <p:cNvSpPr/>
          <p:nvPr/>
        </p:nvSpPr>
        <p:spPr>
          <a:xfrm>
            <a:off x="-19620" y="363803"/>
            <a:ext cx="1304404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1" name="Полилиния 10"/>
          <p:cNvSpPr/>
          <p:nvPr/>
        </p:nvSpPr>
        <p:spPr>
          <a:xfrm>
            <a:off x="2602089" y="1354667"/>
            <a:ext cx="2359378" cy="4529667"/>
          </a:xfrm>
          <a:custGeom>
            <a:avLst/>
            <a:gdLst>
              <a:gd name="connsiteX0" fmla="*/ 378178 w 2359378"/>
              <a:gd name="connsiteY0" fmla="*/ 0 h 4529667"/>
              <a:gd name="connsiteX1" fmla="*/ 174978 w 2359378"/>
              <a:gd name="connsiteY1" fmla="*/ 203200 h 4529667"/>
              <a:gd name="connsiteX2" fmla="*/ 90311 w 2359378"/>
              <a:gd name="connsiteY2" fmla="*/ 575733 h 4529667"/>
              <a:gd name="connsiteX3" fmla="*/ 90311 w 2359378"/>
              <a:gd name="connsiteY3" fmla="*/ 863600 h 4529667"/>
              <a:gd name="connsiteX4" fmla="*/ 90311 w 2359378"/>
              <a:gd name="connsiteY4" fmla="*/ 1083733 h 4529667"/>
              <a:gd name="connsiteX5" fmla="*/ 90311 w 2359378"/>
              <a:gd name="connsiteY5" fmla="*/ 1168400 h 4529667"/>
              <a:gd name="connsiteX6" fmla="*/ 22578 w 2359378"/>
              <a:gd name="connsiteY6" fmla="*/ 1286933 h 4529667"/>
              <a:gd name="connsiteX7" fmla="*/ 39511 w 2359378"/>
              <a:gd name="connsiteY7" fmla="*/ 1659466 h 4529667"/>
              <a:gd name="connsiteX8" fmla="*/ 259644 w 2359378"/>
              <a:gd name="connsiteY8" fmla="*/ 1930400 h 4529667"/>
              <a:gd name="connsiteX9" fmla="*/ 276578 w 2359378"/>
              <a:gd name="connsiteY9" fmla="*/ 2150533 h 4529667"/>
              <a:gd name="connsiteX10" fmla="*/ 242711 w 2359378"/>
              <a:gd name="connsiteY10" fmla="*/ 2506133 h 4529667"/>
              <a:gd name="connsiteX11" fmla="*/ 293511 w 2359378"/>
              <a:gd name="connsiteY11" fmla="*/ 2946400 h 4529667"/>
              <a:gd name="connsiteX12" fmla="*/ 835378 w 2359378"/>
              <a:gd name="connsiteY12" fmla="*/ 3979333 h 4529667"/>
              <a:gd name="connsiteX13" fmla="*/ 936978 w 2359378"/>
              <a:gd name="connsiteY13" fmla="*/ 4199466 h 4529667"/>
              <a:gd name="connsiteX14" fmla="*/ 987778 w 2359378"/>
              <a:gd name="connsiteY14" fmla="*/ 4402666 h 4529667"/>
              <a:gd name="connsiteX15" fmla="*/ 1190978 w 2359378"/>
              <a:gd name="connsiteY15" fmla="*/ 4504266 h 4529667"/>
              <a:gd name="connsiteX16" fmla="*/ 1512711 w 2359378"/>
              <a:gd name="connsiteY16" fmla="*/ 4521200 h 4529667"/>
              <a:gd name="connsiteX17" fmla="*/ 1868311 w 2359378"/>
              <a:gd name="connsiteY17" fmla="*/ 4453466 h 4529667"/>
              <a:gd name="connsiteX18" fmla="*/ 2359378 w 2359378"/>
              <a:gd name="connsiteY18" fmla="*/ 4182533 h 4529667"/>
              <a:gd name="connsiteX19" fmla="*/ 2359378 w 2359378"/>
              <a:gd name="connsiteY19" fmla="*/ 4182533 h 4529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59378" h="4529667">
                <a:moveTo>
                  <a:pt x="378178" y="0"/>
                </a:moveTo>
                <a:cubicBezTo>
                  <a:pt x="300567" y="53622"/>
                  <a:pt x="222956" y="107245"/>
                  <a:pt x="174978" y="203200"/>
                </a:cubicBezTo>
                <a:cubicBezTo>
                  <a:pt x="127000" y="299155"/>
                  <a:pt x="104422" y="465666"/>
                  <a:pt x="90311" y="575733"/>
                </a:cubicBezTo>
                <a:cubicBezTo>
                  <a:pt x="76200" y="685800"/>
                  <a:pt x="90311" y="863600"/>
                  <a:pt x="90311" y="863600"/>
                </a:cubicBezTo>
                <a:lnTo>
                  <a:pt x="90311" y="1083733"/>
                </a:lnTo>
                <a:cubicBezTo>
                  <a:pt x="90311" y="1134533"/>
                  <a:pt x="101600" y="1134533"/>
                  <a:pt x="90311" y="1168400"/>
                </a:cubicBezTo>
                <a:cubicBezTo>
                  <a:pt x="79022" y="1202267"/>
                  <a:pt x="31045" y="1205089"/>
                  <a:pt x="22578" y="1286933"/>
                </a:cubicBezTo>
                <a:cubicBezTo>
                  <a:pt x="14111" y="1368777"/>
                  <a:pt x="0" y="1552222"/>
                  <a:pt x="39511" y="1659466"/>
                </a:cubicBezTo>
                <a:cubicBezTo>
                  <a:pt x="79022" y="1766710"/>
                  <a:pt x="220133" y="1848556"/>
                  <a:pt x="259644" y="1930400"/>
                </a:cubicBezTo>
                <a:cubicBezTo>
                  <a:pt x="299155" y="2012244"/>
                  <a:pt x="279400" y="2054578"/>
                  <a:pt x="276578" y="2150533"/>
                </a:cubicBezTo>
                <a:cubicBezTo>
                  <a:pt x="273756" y="2246488"/>
                  <a:pt x="239889" y="2373489"/>
                  <a:pt x="242711" y="2506133"/>
                </a:cubicBezTo>
                <a:cubicBezTo>
                  <a:pt x="245533" y="2638777"/>
                  <a:pt x="194733" y="2700867"/>
                  <a:pt x="293511" y="2946400"/>
                </a:cubicBezTo>
                <a:cubicBezTo>
                  <a:pt x="392289" y="3191933"/>
                  <a:pt x="728133" y="3770489"/>
                  <a:pt x="835378" y="3979333"/>
                </a:cubicBezTo>
                <a:cubicBezTo>
                  <a:pt x="942623" y="4188177"/>
                  <a:pt x="911578" y="4128911"/>
                  <a:pt x="936978" y="4199466"/>
                </a:cubicBezTo>
                <a:cubicBezTo>
                  <a:pt x="962378" y="4270021"/>
                  <a:pt x="945445" y="4351866"/>
                  <a:pt x="987778" y="4402666"/>
                </a:cubicBezTo>
                <a:cubicBezTo>
                  <a:pt x="1030111" y="4453466"/>
                  <a:pt x="1103489" y="4484510"/>
                  <a:pt x="1190978" y="4504266"/>
                </a:cubicBezTo>
                <a:cubicBezTo>
                  <a:pt x="1278467" y="4524022"/>
                  <a:pt x="1399822" y="4529667"/>
                  <a:pt x="1512711" y="4521200"/>
                </a:cubicBezTo>
                <a:cubicBezTo>
                  <a:pt x="1625600" y="4512733"/>
                  <a:pt x="1727200" y="4509910"/>
                  <a:pt x="1868311" y="4453466"/>
                </a:cubicBezTo>
                <a:cubicBezTo>
                  <a:pt x="2009422" y="4397022"/>
                  <a:pt x="2359378" y="4182533"/>
                  <a:pt x="2359378" y="4182533"/>
                </a:cubicBezTo>
                <a:lnTo>
                  <a:pt x="2359378" y="4182533"/>
                </a:lnTo>
              </a:path>
            </a:pathLst>
          </a:custGeom>
          <a:noFill/>
          <a:ln w="762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6189133" y="1405467"/>
            <a:ext cx="2616200" cy="4428066"/>
          </a:xfrm>
          <a:custGeom>
            <a:avLst/>
            <a:gdLst>
              <a:gd name="connsiteX0" fmla="*/ 304800 w 2607733"/>
              <a:gd name="connsiteY0" fmla="*/ 0 h 4428066"/>
              <a:gd name="connsiteX1" fmla="*/ 50800 w 2607733"/>
              <a:gd name="connsiteY1" fmla="*/ 1083733 h 4428066"/>
              <a:gd name="connsiteX2" fmla="*/ 0 w 2607733"/>
              <a:gd name="connsiteY2" fmla="*/ 1219200 h 4428066"/>
              <a:gd name="connsiteX3" fmla="*/ 50800 w 2607733"/>
              <a:gd name="connsiteY3" fmla="*/ 1490133 h 4428066"/>
              <a:gd name="connsiteX4" fmla="*/ 186267 w 2607733"/>
              <a:gd name="connsiteY4" fmla="*/ 1727200 h 4428066"/>
              <a:gd name="connsiteX5" fmla="*/ 152400 w 2607733"/>
              <a:gd name="connsiteY5" fmla="*/ 1981200 h 4428066"/>
              <a:gd name="connsiteX6" fmla="*/ 203200 w 2607733"/>
              <a:gd name="connsiteY6" fmla="*/ 2489200 h 4428066"/>
              <a:gd name="connsiteX7" fmla="*/ 694267 w 2607733"/>
              <a:gd name="connsiteY7" fmla="*/ 3826933 h 4428066"/>
              <a:gd name="connsiteX8" fmla="*/ 931333 w 2607733"/>
              <a:gd name="connsiteY8" fmla="*/ 4267200 h 4428066"/>
              <a:gd name="connsiteX9" fmla="*/ 1151467 w 2607733"/>
              <a:gd name="connsiteY9" fmla="*/ 4402666 h 4428066"/>
              <a:gd name="connsiteX10" fmla="*/ 1625600 w 2607733"/>
              <a:gd name="connsiteY10" fmla="*/ 4419600 h 4428066"/>
              <a:gd name="connsiteX11" fmla="*/ 1913467 w 2607733"/>
              <a:gd name="connsiteY11" fmla="*/ 4385733 h 4428066"/>
              <a:gd name="connsiteX12" fmla="*/ 2150533 w 2607733"/>
              <a:gd name="connsiteY12" fmla="*/ 4216400 h 4428066"/>
              <a:gd name="connsiteX13" fmla="*/ 2607733 w 2607733"/>
              <a:gd name="connsiteY13" fmla="*/ 4013200 h 4428066"/>
              <a:gd name="connsiteX0" fmla="*/ 313267 w 2616200"/>
              <a:gd name="connsiteY0" fmla="*/ 0 h 4428066"/>
              <a:gd name="connsiteX1" fmla="*/ 59267 w 2616200"/>
              <a:gd name="connsiteY1" fmla="*/ 1083733 h 4428066"/>
              <a:gd name="connsiteX2" fmla="*/ 8467 w 2616200"/>
              <a:gd name="connsiteY2" fmla="*/ 1219200 h 4428066"/>
              <a:gd name="connsiteX3" fmla="*/ 8467 w 2616200"/>
              <a:gd name="connsiteY3" fmla="*/ 1236133 h 4428066"/>
              <a:gd name="connsiteX4" fmla="*/ 59267 w 2616200"/>
              <a:gd name="connsiteY4" fmla="*/ 1490133 h 4428066"/>
              <a:gd name="connsiteX5" fmla="*/ 194734 w 2616200"/>
              <a:gd name="connsiteY5" fmla="*/ 1727200 h 4428066"/>
              <a:gd name="connsiteX6" fmla="*/ 160867 w 2616200"/>
              <a:gd name="connsiteY6" fmla="*/ 1981200 h 4428066"/>
              <a:gd name="connsiteX7" fmla="*/ 211667 w 2616200"/>
              <a:gd name="connsiteY7" fmla="*/ 2489200 h 4428066"/>
              <a:gd name="connsiteX8" fmla="*/ 702734 w 2616200"/>
              <a:gd name="connsiteY8" fmla="*/ 3826933 h 4428066"/>
              <a:gd name="connsiteX9" fmla="*/ 939800 w 2616200"/>
              <a:gd name="connsiteY9" fmla="*/ 4267200 h 4428066"/>
              <a:gd name="connsiteX10" fmla="*/ 1159934 w 2616200"/>
              <a:gd name="connsiteY10" fmla="*/ 4402666 h 4428066"/>
              <a:gd name="connsiteX11" fmla="*/ 1634067 w 2616200"/>
              <a:gd name="connsiteY11" fmla="*/ 4419600 h 4428066"/>
              <a:gd name="connsiteX12" fmla="*/ 1921934 w 2616200"/>
              <a:gd name="connsiteY12" fmla="*/ 4385733 h 4428066"/>
              <a:gd name="connsiteX13" fmla="*/ 2159000 w 2616200"/>
              <a:gd name="connsiteY13" fmla="*/ 4216400 h 4428066"/>
              <a:gd name="connsiteX14" fmla="*/ 2616200 w 2616200"/>
              <a:gd name="connsiteY14" fmla="*/ 4013200 h 4428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16200" h="4428066">
                <a:moveTo>
                  <a:pt x="313267" y="0"/>
                </a:moveTo>
                <a:cubicBezTo>
                  <a:pt x="211667" y="440266"/>
                  <a:pt x="110067" y="880533"/>
                  <a:pt x="59267" y="1083733"/>
                </a:cubicBezTo>
                <a:cubicBezTo>
                  <a:pt x="8467" y="1286933"/>
                  <a:pt x="16934" y="1193800"/>
                  <a:pt x="8467" y="1219200"/>
                </a:cubicBezTo>
                <a:cubicBezTo>
                  <a:pt x="0" y="1244600"/>
                  <a:pt x="0" y="1190978"/>
                  <a:pt x="8467" y="1236133"/>
                </a:cubicBezTo>
                <a:cubicBezTo>
                  <a:pt x="16934" y="1281289"/>
                  <a:pt x="28222" y="1408288"/>
                  <a:pt x="59267" y="1490133"/>
                </a:cubicBezTo>
                <a:cubicBezTo>
                  <a:pt x="90312" y="1571978"/>
                  <a:pt x="177801" y="1645356"/>
                  <a:pt x="194734" y="1727200"/>
                </a:cubicBezTo>
                <a:cubicBezTo>
                  <a:pt x="211667" y="1809045"/>
                  <a:pt x="158045" y="1854200"/>
                  <a:pt x="160867" y="1981200"/>
                </a:cubicBezTo>
                <a:cubicBezTo>
                  <a:pt x="163689" y="2108200"/>
                  <a:pt x="121356" y="2181578"/>
                  <a:pt x="211667" y="2489200"/>
                </a:cubicBezTo>
                <a:cubicBezTo>
                  <a:pt x="301978" y="2796822"/>
                  <a:pt x="581379" y="3530600"/>
                  <a:pt x="702734" y="3826933"/>
                </a:cubicBezTo>
                <a:cubicBezTo>
                  <a:pt x="824090" y="4123266"/>
                  <a:pt x="863600" y="4171245"/>
                  <a:pt x="939800" y="4267200"/>
                </a:cubicBezTo>
                <a:cubicBezTo>
                  <a:pt x="1016000" y="4363155"/>
                  <a:pt x="1044223" y="4377266"/>
                  <a:pt x="1159934" y="4402666"/>
                </a:cubicBezTo>
                <a:cubicBezTo>
                  <a:pt x="1275645" y="4428066"/>
                  <a:pt x="1507067" y="4422422"/>
                  <a:pt x="1634067" y="4419600"/>
                </a:cubicBezTo>
                <a:cubicBezTo>
                  <a:pt x="1761067" y="4416778"/>
                  <a:pt x="1834445" y="4419600"/>
                  <a:pt x="1921934" y="4385733"/>
                </a:cubicBezTo>
                <a:cubicBezTo>
                  <a:pt x="2009423" y="4351866"/>
                  <a:pt x="2043289" y="4278489"/>
                  <a:pt x="2159000" y="4216400"/>
                </a:cubicBezTo>
                <a:cubicBezTo>
                  <a:pt x="2274711" y="4154311"/>
                  <a:pt x="2445455" y="4083755"/>
                  <a:pt x="2616200" y="4013200"/>
                </a:cubicBezTo>
              </a:path>
            </a:pathLst>
          </a:custGeom>
          <a:noFill/>
          <a:ln w="762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0170" y="8520138"/>
            <a:ext cx="10787138" cy="7143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kumimoji="0" lang="ru-RU" sz="2800" b="0" i="1" u="none" strike="noStrike" cap="none" spc="28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 Black" pitchFamily="34" charset="0"/>
                <a:sym typeface="Iowan Old Style Roman"/>
              </a:rPr>
              <a:t>Линия </a:t>
            </a:r>
            <a:r>
              <a:rPr kumimoji="0" lang="ru-RU" sz="2800" b="0" i="1" u="none" strike="noStrike" cap="none" spc="28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 Black" pitchFamily="34" charset="0"/>
                <a:sym typeface="Iowan Old Style Roman"/>
              </a:rPr>
              <a:t>Оджи</a:t>
            </a:r>
            <a:r>
              <a:rPr kumimoji="0" lang="ru-RU" sz="2800" b="0" i="1" u="none" strike="noStrike" cap="none" spc="28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 Black" pitchFamily="34" charset="0"/>
                <a:sym typeface="Iowan Old Style Roman"/>
              </a:rPr>
              <a:t> (</a:t>
            </a:r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The Ogee curve</a:t>
            </a: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)</a:t>
            </a:r>
            <a:endParaRPr kumimoji="0" lang="ru-RU" sz="2800" b="0" i="1" u="none" strike="noStrike" cap="none" spc="28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Arial Black" pitchFamily="34" charset="0"/>
              <a:sym typeface="Iowan Old Style Roman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Расслабленность мягких тканей лобной и височной областей может привести к птозу бровей и формированию псевдоблефарохалазиса."/>
          <p:cNvSpPr txBox="1">
            <a:spLocks noGrp="1"/>
          </p:cNvSpPr>
          <p:nvPr>
            <p:ph type="body" sz="quarter" idx="4294967295"/>
          </p:nvPr>
        </p:nvSpPr>
        <p:spPr>
          <a:xfrm>
            <a:off x="215855" y="233330"/>
            <a:ext cx="12334759" cy="16621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519937">
              <a:spcBef>
                <a:spcPts val="3700"/>
              </a:spcBef>
              <a:buSzTx/>
              <a:buFontTx/>
              <a:buNone/>
              <a:defRPr sz="3204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just"/>
            <a:r>
              <a:rPr dirty="0" err="1">
                <a:solidFill>
                  <a:srgbClr val="001B50"/>
                </a:solidFill>
                <a:latin typeface="Arial Black" panose="020B0A04020102020204" pitchFamily="34" charset="0"/>
              </a:rPr>
              <a:t>Расслабленность</a:t>
            </a:r>
            <a:r>
              <a:rPr dirty="0">
                <a:solidFill>
                  <a:srgbClr val="001B50"/>
                </a:solidFill>
                <a:latin typeface="Arial Black" panose="020B0A04020102020204" pitchFamily="34" charset="0"/>
              </a:rPr>
              <a:t> </a:t>
            </a:r>
            <a:r>
              <a:rPr dirty="0" err="1">
                <a:solidFill>
                  <a:srgbClr val="001B50"/>
                </a:solidFill>
                <a:latin typeface="Arial Black" panose="020B0A04020102020204" pitchFamily="34" charset="0"/>
              </a:rPr>
              <a:t>мягких</a:t>
            </a:r>
            <a:r>
              <a:rPr dirty="0">
                <a:solidFill>
                  <a:srgbClr val="001B50"/>
                </a:solidFill>
                <a:latin typeface="Arial Black" panose="020B0A04020102020204" pitchFamily="34" charset="0"/>
              </a:rPr>
              <a:t> </a:t>
            </a:r>
            <a:r>
              <a:rPr dirty="0" err="1">
                <a:solidFill>
                  <a:srgbClr val="001B50"/>
                </a:solidFill>
                <a:latin typeface="Arial Black" panose="020B0A04020102020204" pitchFamily="34" charset="0"/>
              </a:rPr>
              <a:t>тканей</a:t>
            </a:r>
            <a:r>
              <a:rPr dirty="0">
                <a:solidFill>
                  <a:srgbClr val="001B50"/>
                </a:solidFill>
                <a:latin typeface="Arial Black" panose="020B0A04020102020204" pitchFamily="34" charset="0"/>
              </a:rPr>
              <a:t> </a:t>
            </a:r>
            <a:r>
              <a:rPr dirty="0" err="1">
                <a:solidFill>
                  <a:srgbClr val="001B50"/>
                </a:solidFill>
                <a:latin typeface="Arial Black" panose="020B0A04020102020204" pitchFamily="34" charset="0"/>
              </a:rPr>
              <a:t>лобной</a:t>
            </a:r>
            <a:r>
              <a:rPr dirty="0">
                <a:solidFill>
                  <a:srgbClr val="001B50"/>
                </a:solidFill>
                <a:latin typeface="Arial Black" panose="020B0A04020102020204" pitchFamily="34" charset="0"/>
              </a:rPr>
              <a:t> и </a:t>
            </a:r>
            <a:r>
              <a:rPr dirty="0" err="1">
                <a:solidFill>
                  <a:srgbClr val="001B50"/>
                </a:solidFill>
                <a:latin typeface="Arial Black" panose="020B0A04020102020204" pitchFamily="34" charset="0"/>
              </a:rPr>
              <a:t>височной</a:t>
            </a:r>
            <a:r>
              <a:rPr dirty="0">
                <a:solidFill>
                  <a:srgbClr val="001B50"/>
                </a:solidFill>
                <a:latin typeface="Arial Black" panose="020B0A04020102020204" pitchFamily="34" charset="0"/>
              </a:rPr>
              <a:t> </a:t>
            </a:r>
            <a:r>
              <a:rPr dirty="0" err="1">
                <a:solidFill>
                  <a:srgbClr val="001B50"/>
                </a:solidFill>
                <a:latin typeface="Arial Black" panose="020B0A04020102020204" pitchFamily="34" charset="0"/>
              </a:rPr>
              <a:t>областей</a:t>
            </a:r>
            <a:r>
              <a:rPr dirty="0">
                <a:solidFill>
                  <a:srgbClr val="001B50"/>
                </a:solidFill>
                <a:latin typeface="Arial Black" panose="020B0A04020102020204" pitchFamily="34" charset="0"/>
              </a:rPr>
              <a:t> </a:t>
            </a:r>
            <a:r>
              <a:rPr dirty="0" err="1">
                <a:solidFill>
                  <a:srgbClr val="001B50"/>
                </a:solidFill>
                <a:latin typeface="Arial Black" panose="020B0A04020102020204" pitchFamily="34" charset="0"/>
              </a:rPr>
              <a:t>может</a:t>
            </a:r>
            <a:r>
              <a:rPr dirty="0">
                <a:solidFill>
                  <a:srgbClr val="001B50"/>
                </a:solidFill>
                <a:latin typeface="Arial Black" panose="020B0A04020102020204" pitchFamily="34" charset="0"/>
              </a:rPr>
              <a:t> </a:t>
            </a:r>
            <a:r>
              <a:rPr dirty="0" err="1">
                <a:solidFill>
                  <a:srgbClr val="001B50"/>
                </a:solidFill>
                <a:latin typeface="Arial Black" panose="020B0A04020102020204" pitchFamily="34" charset="0"/>
              </a:rPr>
              <a:t>привести</a:t>
            </a:r>
            <a:r>
              <a:rPr dirty="0">
                <a:solidFill>
                  <a:srgbClr val="001B50"/>
                </a:solidFill>
                <a:latin typeface="Arial Black" panose="020B0A04020102020204" pitchFamily="34" charset="0"/>
              </a:rPr>
              <a:t> к </a:t>
            </a:r>
            <a:r>
              <a:rPr dirty="0" err="1">
                <a:solidFill>
                  <a:srgbClr val="001B50"/>
                </a:solidFill>
                <a:latin typeface="Arial Black" panose="020B0A04020102020204" pitchFamily="34" charset="0"/>
              </a:rPr>
              <a:t>птозу</a:t>
            </a:r>
            <a:r>
              <a:rPr dirty="0">
                <a:solidFill>
                  <a:srgbClr val="001B50"/>
                </a:solidFill>
                <a:latin typeface="Arial Black" panose="020B0A04020102020204" pitchFamily="34" charset="0"/>
              </a:rPr>
              <a:t> </a:t>
            </a:r>
            <a:r>
              <a:rPr dirty="0" err="1">
                <a:solidFill>
                  <a:srgbClr val="001B50"/>
                </a:solidFill>
                <a:latin typeface="Arial Black" panose="020B0A04020102020204" pitchFamily="34" charset="0"/>
              </a:rPr>
              <a:t>бровей</a:t>
            </a:r>
            <a:r>
              <a:rPr dirty="0">
                <a:solidFill>
                  <a:srgbClr val="001B50"/>
                </a:solidFill>
                <a:latin typeface="Arial Black" panose="020B0A04020102020204" pitchFamily="34" charset="0"/>
              </a:rPr>
              <a:t> и </a:t>
            </a:r>
            <a:r>
              <a:rPr dirty="0" err="1">
                <a:solidFill>
                  <a:srgbClr val="001B50"/>
                </a:solidFill>
                <a:latin typeface="Arial Black" panose="020B0A04020102020204" pitchFamily="34" charset="0"/>
              </a:rPr>
              <a:t>формированию</a:t>
            </a:r>
            <a:r>
              <a:rPr dirty="0">
                <a:solidFill>
                  <a:srgbClr val="001B50"/>
                </a:solidFill>
                <a:latin typeface="Arial Black" panose="020B0A04020102020204" pitchFamily="34" charset="0"/>
              </a:rPr>
              <a:t> </a:t>
            </a:r>
            <a:r>
              <a:rPr dirty="0" err="1">
                <a:solidFill>
                  <a:srgbClr val="001B50"/>
                </a:solidFill>
                <a:latin typeface="Arial Black" panose="020B0A04020102020204" pitchFamily="34" charset="0"/>
              </a:rPr>
              <a:t>псевдоблефарохалазиса</a:t>
            </a:r>
            <a:r>
              <a:rPr dirty="0">
                <a:solidFill>
                  <a:srgbClr val="001B50"/>
                </a:solidFill>
                <a:latin typeface="Arial Black" panose="020B0A04020102020204" pitchFamily="34" charset="0"/>
              </a:rPr>
              <a:t>.</a:t>
            </a:r>
          </a:p>
        </p:txBody>
      </p:sp>
      <p:sp>
        <p:nvSpPr>
          <p:cNvPr id="249" name="Rectangle"/>
          <p:cNvSpPr txBox="1"/>
          <p:nvPr/>
        </p:nvSpPr>
        <p:spPr>
          <a:xfrm>
            <a:off x="6847210" y="2750723"/>
            <a:ext cx="6431844" cy="1662144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/>
          <a:p>
            <a:pPr>
              <a:spcBef>
                <a:spcPts val="4200"/>
              </a:spcBef>
              <a:defRPr sz="3200" b="1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50" name="Rectangle"/>
          <p:cNvSpPr txBox="1"/>
          <p:nvPr/>
        </p:nvSpPr>
        <p:spPr>
          <a:xfrm>
            <a:off x="6544516" y="5111212"/>
            <a:ext cx="6431844" cy="1662144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/>
          <a:p>
            <a:pPr>
              <a:spcBef>
                <a:spcPts val="4200"/>
              </a:spcBef>
              <a:defRPr sz="3200" b="1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51" name="Rectangle"/>
          <p:cNvSpPr txBox="1"/>
          <p:nvPr/>
        </p:nvSpPr>
        <p:spPr>
          <a:xfrm>
            <a:off x="6544516" y="7471700"/>
            <a:ext cx="6431844" cy="1662144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/>
          <a:p>
            <a:pPr>
              <a:spcBef>
                <a:spcPts val="4200"/>
              </a:spcBef>
              <a:defRPr sz="3200" b="1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52" name="Arrow"/>
          <p:cNvSpPr/>
          <p:nvPr/>
        </p:nvSpPr>
        <p:spPr>
          <a:xfrm>
            <a:off x="5002202" y="2162156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gradFill>
            <a:gsLst>
              <a:gs pos="0">
                <a:srgbClr val="51A7F9"/>
              </a:gs>
              <a:gs pos="100000">
                <a:srgbClr val="0365C0"/>
              </a:gs>
            </a:gsLst>
            <a:lin ang="5400000"/>
          </a:gradFill>
          <a:ln w="508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53" name="Arrow"/>
          <p:cNvSpPr/>
          <p:nvPr/>
        </p:nvSpPr>
        <p:spPr>
          <a:xfrm>
            <a:off x="5145078" y="4305296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gradFill>
            <a:gsLst>
              <a:gs pos="0">
                <a:srgbClr val="51A7F9"/>
              </a:gs>
              <a:gs pos="100000">
                <a:srgbClr val="0365C0"/>
              </a:gs>
            </a:gsLst>
            <a:lin ang="5400000"/>
          </a:gradFill>
          <a:ln w="508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54" name="Arrow"/>
          <p:cNvSpPr/>
          <p:nvPr/>
        </p:nvSpPr>
        <p:spPr>
          <a:xfrm>
            <a:off x="5216516" y="6734188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gradFill>
            <a:gsLst>
              <a:gs pos="0">
                <a:srgbClr val="51A7F9"/>
              </a:gs>
              <a:gs pos="100000">
                <a:srgbClr val="0365C0"/>
              </a:gs>
            </a:gsLst>
            <a:lin ang="5400000"/>
          </a:gradFill>
          <a:ln w="508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259" name="IMG_0894.JPG" descr="IMG_0894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293" t="9866" r="13835" b="1374"/>
          <a:stretch>
            <a:fillRect/>
          </a:stretch>
        </p:blipFill>
        <p:spPr>
          <a:xfrm>
            <a:off x="358732" y="1804966"/>
            <a:ext cx="4502136" cy="6755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953" y="0"/>
                </a:moveTo>
                <a:cubicBezTo>
                  <a:pt x="3500" y="0"/>
                  <a:pt x="2627" y="0"/>
                  <a:pt x="2046" y="162"/>
                </a:cubicBezTo>
                <a:cubicBezTo>
                  <a:pt x="1208" y="365"/>
                  <a:pt x="548" y="805"/>
                  <a:pt x="243" y="1364"/>
                </a:cubicBezTo>
                <a:cubicBezTo>
                  <a:pt x="0" y="1751"/>
                  <a:pt x="0" y="2333"/>
                  <a:pt x="0" y="3301"/>
                </a:cubicBezTo>
                <a:lnTo>
                  <a:pt x="0" y="18300"/>
                </a:lnTo>
                <a:cubicBezTo>
                  <a:pt x="0" y="19269"/>
                  <a:pt x="0" y="19849"/>
                  <a:pt x="243" y="20236"/>
                </a:cubicBezTo>
                <a:cubicBezTo>
                  <a:pt x="548" y="20795"/>
                  <a:pt x="1208" y="21235"/>
                  <a:pt x="2046" y="21438"/>
                </a:cubicBezTo>
                <a:cubicBezTo>
                  <a:pt x="2627" y="21600"/>
                  <a:pt x="3500" y="21600"/>
                  <a:pt x="4953" y="21600"/>
                </a:cubicBezTo>
                <a:lnTo>
                  <a:pt x="16647" y="21600"/>
                </a:lnTo>
                <a:cubicBezTo>
                  <a:pt x="18100" y="21600"/>
                  <a:pt x="18973" y="21600"/>
                  <a:pt x="19554" y="21438"/>
                </a:cubicBezTo>
                <a:cubicBezTo>
                  <a:pt x="20392" y="21235"/>
                  <a:pt x="21052" y="20795"/>
                  <a:pt x="21357" y="20236"/>
                </a:cubicBezTo>
                <a:cubicBezTo>
                  <a:pt x="21600" y="19849"/>
                  <a:pt x="21600" y="19269"/>
                  <a:pt x="21600" y="18300"/>
                </a:cubicBezTo>
                <a:lnTo>
                  <a:pt x="21600" y="3301"/>
                </a:lnTo>
                <a:cubicBezTo>
                  <a:pt x="21600" y="2333"/>
                  <a:pt x="21600" y="1751"/>
                  <a:pt x="21357" y="1364"/>
                </a:cubicBezTo>
                <a:cubicBezTo>
                  <a:pt x="21052" y="805"/>
                  <a:pt x="20392" y="365"/>
                  <a:pt x="19554" y="162"/>
                </a:cubicBezTo>
                <a:cubicBezTo>
                  <a:pt x="18973" y="0"/>
                  <a:pt x="18100" y="0"/>
                  <a:pt x="16647" y="0"/>
                </a:cubicBezTo>
                <a:lnTo>
                  <a:pt x="4953" y="0"/>
                </a:lnTo>
                <a:close/>
              </a:path>
            </a:pathLst>
          </a:cu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60" name="Птоз наружных краев бровей. Птоз наружных краев бровей." descr="Птоз наружных краев бровей. Птоз наружных краев бровей.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59524" y="2162156"/>
            <a:ext cx="6191091" cy="1371601"/>
          </a:xfrm>
          <a:prstGeom prst="rect">
            <a:avLst/>
          </a:prstGeom>
          <a:effectLst>
            <a:outerShdw blurRad="25400" dist="25400" dir="2388334" rotWithShape="0">
              <a:srgbClr val="011993"/>
            </a:outerShdw>
          </a:effectLst>
        </p:spPr>
      </p:pic>
      <p:pic>
        <p:nvPicPr>
          <p:cNvPr id="261" name="Низкое положение бровей при наличии выступающих надбровных дуг. Низкое положение бровей при наличии выступающих надбровных дуг." descr="Низкое положение бровей при наличии выступающих надбровных дуг. Низкое положение бровей при наличии выступающих надбровных дуг.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02400" y="4019544"/>
            <a:ext cx="6191091" cy="1925406"/>
          </a:xfrm>
          <a:prstGeom prst="rect">
            <a:avLst/>
          </a:prstGeom>
          <a:effectLst>
            <a:outerShdw blurRad="25400" dist="25400" dir="2388334" rotWithShape="0">
              <a:srgbClr val="011993"/>
            </a:outerShdw>
          </a:effectLst>
        </p:spPr>
      </p:pic>
      <p:pic>
        <p:nvPicPr>
          <p:cNvPr id="262" name="Птоз бровей у пациента с выраженной атрофией  тканей в/3 лица. Птоз бровей у пациента с выраженной атрофией  тканей в/3 лица." descr="Птоз бровей у пациента с выраженной атрофией  тканей в/3 лица. Птоз бровей у пациента с выраженной атрофией  тканей в/3 лица.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573838" y="6448436"/>
            <a:ext cx="6191091" cy="1925406"/>
          </a:xfrm>
          <a:prstGeom prst="rect">
            <a:avLst/>
          </a:prstGeom>
          <a:effectLst>
            <a:outerShdw blurRad="25400" dist="25400" dir="2388334" rotWithShape="0">
              <a:srgbClr val="011993"/>
            </a:outerShdw>
          </a:effectLst>
        </p:spPr>
      </p:pic>
      <p:sp>
        <p:nvSpPr>
          <p:cNvPr id="17" name="Line"/>
          <p:cNvSpPr/>
          <p:nvPr/>
        </p:nvSpPr>
        <p:spPr>
          <a:xfrm>
            <a:off x="-19620" y="9281721"/>
            <a:ext cx="1304404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9" name="TextBox 18"/>
          <p:cNvSpPr txBox="1"/>
          <p:nvPr/>
        </p:nvSpPr>
        <p:spPr>
          <a:xfrm>
            <a:off x="0" y="9040584"/>
            <a:ext cx="12146002" cy="7130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1" u="none" strike="noStrike" cap="none" spc="28" normalizeH="0" baseline="0" dirty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Iowan Old Style Roman"/>
                <a:ea typeface="Iowan Old Style Roman"/>
                <a:cs typeface="Iowan Old Style Roman"/>
                <a:sym typeface="Iowan Old Style Roman"/>
              </a:rPr>
              <a:t>«</a:t>
            </a:r>
            <a:r>
              <a:rPr kumimoji="0" lang="ru-RU" sz="2400" b="0" i="0" u="none" strike="noStrike" cap="none" spc="28" normalizeH="0" baseline="0" dirty="0">
                <a:ln>
                  <a:noFill/>
                </a:ln>
                <a:solidFill>
                  <a:srgbClr val="080808"/>
                </a:solidFill>
                <a:effectLst/>
                <a:uFillTx/>
                <a:latin typeface="Iowan Old Style Roman"/>
                <a:ea typeface="Iowan Old Style Roman"/>
                <a:cs typeface="Iowan Old Style Roman"/>
                <a:sym typeface="Iowan Old Style Roman"/>
              </a:rPr>
              <a:t>Эстетическая хирургия возрастных изменени</a:t>
            </a:r>
            <a:r>
              <a:rPr lang="ru-RU" sz="2400" i="0" dirty="0">
                <a:solidFill>
                  <a:srgbClr val="080808"/>
                </a:solidFill>
              </a:rPr>
              <a:t>й век», Грищенко С.В., М., 2007 г.</a:t>
            </a:r>
            <a:endParaRPr kumimoji="0" lang="ru-RU" sz="2400" b="0" i="0" u="none" strike="noStrike" cap="none" spc="28" normalizeH="0" baseline="0" dirty="0">
              <a:ln>
                <a:noFill/>
              </a:ln>
              <a:solidFill>
                <a:srgbClr val="080808"/>
              </a:solidFill>
              <a:effectLst/>
              <a:uFillTx/>
              <a:latin typeface="Iowan Old Style Roman"/>
              <a:ea typeface="Iowan Old Style Roman"/>
              <a:cs typeface="Iowan Old Style Roman"/>
              <a:sym typeface="Iowan Old Style Roman"/>
            </a:endParaRPr>
          </a:p>
        </p:txBody>
      </p:sp>
    </p:spTree>
  </p:cSld>
  <p:clrMapOvr>
    <a:masterClrMapping/>
  </p:clrMapOvr>
  <p:transition spd="med" advClick="0"/>
  <p:timing>
    <p:tnLst>
      <p:par>
        <p:cTn id="1" dur="indefinite" restart="never" fill="hold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age" descr="Image"/>
          <p:cNvPicPr>
            <a:picLocks/>
          </p:cNvPicPr>
          <p:nvPr/>
        </p:nvPicPr>
        <p:blipFill>
          <a:blip r:embed="rId2" cstate="print">
            <a:duotone>
              <a:prstClr val="black"/>
              <a:srgbClr val="00B050">
                <a:tint val="45000"/>
                <a:satMod val="400000"/>
              </a:srgbClr>
            </a:duotone>
            <a:extLst/>
          </a:blip>
          <a:srcRect l="2257" t="129" r="26205" b="129"/>
          <a:stretch>
            <a:fillRect/>
          </a:stretch>
        </p:blipFill>
        <p:spPr>
          <a:xfrm>
            <a:off x="11446063" y="12281"/>
            <a:ext cx="1591728" cy="9728870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Глаза являются центральной частью лица и пациенты в большинстве случаев обращаются к пластическому хирургу с целью омоложения периорбитальной области."/>
          <p:cNvSpPr txBox="1"/>
          <p:nvPr/>
        </p:nvSpPr>
        <p:spPr>
          <a:xfrm>
            <a:off x="1215988" y="3805230"/>
            <a:ext cx="10235739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spcBef>
                <a:spcPts val="0"/>
              </a:spcBef>
              <a:defRPr sz="2500" i="0" spc="0">
                <a:solidFill>
                  <a:srgbClr val="082E4D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ru-RU" sz="3600" dirty="0" err="1"/>
              <a:t>Лифтинг</a:t>
            </a:r>
            <a:r>
              <a:rPr lang="ru-RU" sz="3600" dirty="0"/>
              <a:t> верхней и/или средней 1/3 лица</a:t>
            </a:r>
            <a:endParaRPr sz="3600"/>
          </a:p>
        </p:txBody>
      </p:sp>
      <p:sp>
        <p:nvSpPr>
          <p:cNvPr id="163" name="Детальное понимание  анатомии лба, бровей, век, средней зоны лица и их взаимодействие имеет решающее значение для успешной эстетической хирургии."/>
          <p:cNvSpPr txBox="1"/>
          <p:nvPr/>
        </p:nvSpPr>
        <p:spPr>
          <a:xfrm>
            <a:off x="1144550" y="5162552"/>
            <a:ext cx="1034999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spcBef>
                <a:spcPts val="0"/>
              </a:spcBef>
              <a:defRPr sz="2500" i="0" spc="0">
                <a:solidFill>
                  <a:srgbClr val="082E4D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ru-RU" sz="3600" dirty="0" err="1"/>
              <a:t>Липофилинг</a:t>
            </a:r>
            <a:endParaRPr sz="3600"/>
          </a:p>
        </p:txBody>
      </p:sp>
      <p:sp>
        <p:nvSpPr>
          <p:cNvPr id="164" name="Положение бровей контролирует хрупкий баланс между мышцами, поднимающим брови (лобная мышца) и опускающими брови (orbital orbicularis oculi, corrugators supercilii, procerus and depressor supracilii)"/>
          <p:cNvSpPr txBox="1"/>
          <p:nvPr/>
        </p:nvSpPr>
        <p:spPr>
          <a:xfrm>
            <a:off x="1215988" y="6376998"/>
            <a:ext cx="10349996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spcBef>
                <a:spcPts val="0"/>
              </a:spcBef>
              <a:defRPr sz="2500" i="0" spc="0">
                <a:solidFill>
                  <a:srgbClr val="082E4D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ru-RU" sz="3600" dirty="0"/>
              <a:t>Использование СО2 лазера</a:t>
            </a:r>
            <a:endParaRPr sz="3600"/>
          </a:p>
        </p:txBody>
      </p:sp>
      <p:sp>
        <p:nvSpPr>
          <p:cNvPr id="165" name="Периорбитальная область играет важную роль в социальном взаимодействии человека и именно здесь одними из первых появляются возрастные изменения, которые начинают доставлять эстетический дискомфорт и уменьшают уверенность в себе."/>
          <p:cNvSpPr txBox="1"/>
          <p:nvPr/>
        </p:nvSpPr>
        <p:spPr>
          <a:xfrm>
            <a:off x="1074080" y="840176"/>
            <a:ext cx="10172617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spcBef>
                <a:spcPts val="0"/>
              </a:spcBef>
              <a:defRPr sz="2600" i="0" spc="0">
                <a:solidFill>
                  <a:srgbClr val="082E4D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ru-RU" sz="3600" dirty="0"/>
              <a:t>Верхняя </a:t>
            </a:r>
            <a:r>
              <a:rPr lang="ru-RU" sz="3600" dirty="0" err="1"/>
              <a:t>блефаропластика</a:t>
            </a:r>
            <a:endParaRPr sz="3600"/>
          </a:p>
        </p:txBody>
      </p:sp>
      <p:sp>
        <p:nvSpPr>
          <p:cNvPr id="166" name="Approved"/>
          <p:cNvSpPr/>
          <p:nvPr/>
        </p:nvSpPr>
        <p:spPr>
          <a:xfrm>
            <a:off x="189156" y="793773"/>
            <a:ext cx="831524" cy="8315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4836" y="0"/>
                  <a:pt x="0" y="4834"/>
                  <a:pt x="0" y="10799"/>
                </a:cubicBezTo>
                <a:cubicBezTo>
                  <a:pt x="0" y="16764"/>
                  <a:pt x="4836" y="21600"/>
                  <a:pt x="10801" y="21600"/>
                </a:cubicBezTo>
                <a:cubicBezTo>
                  <a:pt x="16766" y="21600"/>
                  <a:pt x="21600" y="16764"/>
                  <a:pt x="21600" y="10799"/>
                </a:cubicBezTo>
                <a:cubicBezTo>
                  <a:pt x="21600" y="4834"/>
                  <a:pt x="16766" y="0"/>
                  <a:pt x="10801" y="0"/>
                </a:cubicBezTo>
                <a:close/>
                <a:moveTo>
                  <a:pt x="16337" y="5557"/>
                </a:moveTo>
                <a:cubicBezTo>
                  <a:pt x="16555" y="5556"/>
                  <a:pt x="16774" y="5639"/>
                  <a:pt x="16939" y="5803"/>
                </a:cubicBezTo>
                <a:lnTo>
                  <a:pt x="17480" y="6344"/>
                </a:lnTo>
                <a:cubicBezTo>
                  <a:pt x="17810" y="6674"/>
                  <a:pt x="17809" y="7209"/>
                  <a:pt x="17485" y="7539"/>
                </a:cubicBezTo>
                <a:lnTo>
                  <a:pt x="7826" y="17269"/>
                </a:lnTo>
                <a:cubicBezTo>
                  <a:pt x="7497" y="17604"/>
                  <a:pt x="6955" y="17604"/>
                  <a:pt x="6625" y="17269"/>
                </a:cubicBezTo>
                <a:lnTo>
                  <a:pt x="3230" y="13872"/>
                </a:lnTo>
                <a:cubicBezTo>
                  <a:pt x="2900" y="13542"/>
                  <a:pt x="2900" y="13007"/>
                  <a:pt x="3230" y="12677"/>
                </a:cubicBezTo>
                <a:lnTo>
                  <a:pt x="3770" y="12136"/>
                </a:lnTo>
                <a:cubicBezTo>
                  <a:pt x="4100" y="11806"/>
                  <a:pt x="4635" y="11806"/>
                  <a:pt x="4965" y="12136"/>
                </a:cubicBezTo>
                <a:lnTo>
                  <a:pt x="7166" y="14336"/>
                </a:lnTo>
                <a:cubicBezTo>
                  <a:pt x="7198" y="14369"/>
                  <a:pt x="7253" y="14369"/>
                  <a:pt x="7286" y="14336"/>
                </a:cubicBezTo>
                <a:lnTo>
                  <a:pt x="15737" y="5809"/>
                </a:lnTo>
                <a:cubicBezTo>
                  <a:pt x="15902" y="5641"/>
                  <a:pt x="16120" y="5557"/>
                  <a:pt x="16337" y="5557"/>
                </a:cubicBezTo>
                <a:close/>
              </a:path>
            </a:pathLst>
          </a:custGeom>
          <a:solidFill>
            <a:srgbClr val="082E4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200" i="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7" name="Approved"/>
          <p:cNvSpPr/>
          <p:nvPr/>
        </p:nvSpPr>
        <p:spPr>
          <a:xfrm>
            <a:off x="289642" y="3718346"/>
            <a:ext cx="831524" cy="8315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4836" y="0"/>
                  <a:pt x="0" y="4834"/>
                  <a:pt x="0" y="10799"/>
                </a:cubicBezTo>
                <a:cubicBezTo>
                  <a:pt x="0" y="16764"/>
                  <a:pt x="4836" y="21600"/>
                  <a:pt x="10801" y="21600"/>
                </a:cubicBezTo>
                <a:cubicBezTo>
                  <a:pt x="16766" y="21600"/>
                  <a:pt x="21600" y="16764"/>
                  <a:pt x="21600" y="10799"/>
                </a:cubicBezTo>
                <a:cubicBezTo>
                  <a:pt x="21600" y="4834"/>
                  <a:pt x="16766" y="0"/>
                  <a:pt x="10801" y="0"/>
                </a:cubicBezTo>
                <a:close/>
                <a:moveTo>
                  <a:pt x="16337" y="5557"/>
                </a:moveTo>
                <a:cubicBezTo>
                  <a:pt x="16555" y="5556"/>
                  <a:pt x="16774" y="5639"/>
                  <a:pt x="16939" y="5803"/>
                </a:cubicBezTo>
                <a:lnTo>
                  <a:pt x="17480" y="6344"/>
                </a:lnTo>
                <a:cubicBezTo>
                  <a:pt x="17810" y="6674"/>
                  <a:pt x="17809" y="7209"/>
                  <a:pt x="17485" y="7539"/>
                </a:cubicBezTo>
                <a:lnTo>
                  <a:pt x="7826" y="17269"/>
                </a:lnTo>
                <a:cubicBezTo>
                  <a:pt x="7497" y="17604"/>
                  <a:pt x="6955" y="17604"/>
                  <a:pt x="6625" y="17269"/>
                </a:cubicBezTo>
                <a:lnTo>
                  <a:pt x="3230" y="13872"/>
                </a:lnTo>
                <a:cubicBezTo>
                  <a:pt x="2900" y="13542"/>
                  <a:pt x="2900" y="13007"/>
                  <a:pt x="3230" y="12677"/>
                </a:cubicBezTo>
                <a:lnTo>
                  <a:pt x="3770" y="12136"/>
                </a:lnTo>
                <a:cubicBezTo>
                  <a:pt x="4100" y="11806"/>
                  <a:pt x="4635" y="11806"/>
                  <a:pt x="4965" y="12136"/>
                </a:cubicBezTo>
                <a:lnTo>
                  <a:pt x="7166" y="14336"/>
                </a:lnTo>
                <a:cubicBezTo>
                  <a:pt x="7198" y="14369"/>
                  <a:pt x="7253" y="14369"/>
                  <a:pt x="7286" y="14336"/>
                </a:cubicBezTo>
                <a:lnTo>
                  <a:pt x="15737" y="5809"/>
                </a:lnTo>
                <a:cubicBezTo>
                  <a:pt x="15902" y="5641"/>
                  <a:pt x="16120" y="5557"/>
                  <a:pt x="16337" y="5557"/>
                </a:cubicBezTo>
                <a:close/>
              </a:path>
            </a:pathLst>
          </a:custGeom>
          <a:solidFill>
            <a:srgbClr val="082E4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200" i="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8" name="Approved"/>
          <p:cNvSpPr/>
          <p:nvPr/>
        </p:nvSpPr>
        <p:spPr>
          <a:xfrm>
            <a:off x="332459" y="5049260"/>
            <a:ext cx="831524" cy="8315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4836" y="0"/>
                  <a:pt x="0" y="4834"/>
                  <a:pt x="0" y="10799"/>
                </a:cubicBezTo>
                <a:cubicBezTo>
                  <a:pt x="0" y="16764"/>
                  <a:pt x="4836" y="21600"/>
                  <a:pt x="10801" y="21600"/>
                </a:cubicBezTo>
                <a:cubicBezTo>
                  <a:pt x="16766" y="21600"/>
                  <a:pt x="21600" y="16764"/>
                  <a:pt x="21600" y="10799"/>
                </a:cubicBezTo>
                <a:cubicBezTo>
                  <a:pt x="21600" y="4834"/>
                  <a:pt x="16766" y="0"/>
                  <a:pt x="10801" y="0"/>
                </a:cubicBezTo>
                <a:close/>
                <a:moveTo>
                  <a:pt x="16337" y="5557"/>
                </a:moveTo>
                <a:cubicBezTo>
                  <a:pt x="16555" y="5556"/>
                  <a:pt x="16774" y="5639"/>
                  <a:pt x="16939" y="5803"/>
                </a:cubicBezTo>
                <a:lnTo>
                  <a:pt x="17480" y="6344"/>
                </a:lnTo>
                <a:cubicBezTo>
                  <a:pt x="17810" y="6674"/>
                  <a:pt x="17809" y="7209"/>
                  <a:pt x="17485" y="7539"/>
                </a:cubicBezTo>
                <a:lnTo>
                  <a:pt x="7826" y="17269"/>
                </a:lnTo>
                <a:cubicBezTo>
                  <a:pt x="7497" y="17604"/>
                  <a:pt x="6955" y="17604"/>
                  <a:pt x="6625" y="17269"/>
                </a:cubicBezTo>
                <a:lnTo>
                  <a:pt x="3230" y="13872"/>
                </a:lnTo>
                <a:cubicBezTo>
                  <a:pt x="2900" y="13542"/>
                  <a:pt x="2900" y="13007"/>
                  <a:pt x="3230" y="12677"/>
                </a:cubicBezTo>
                <a:lnTo>
                  <a:pt x="3770" y="12136"/>
                </a:lnTo>
                <a:cubicBezTo>
                  <a:pt x="4100" y="11806"/>
                  <a:pt x="4635" y="11806"/>
                  <a:pt x="4965" y="12136"/>
                </a:cubicBezTo>
                <a:lnTo>
                  <a:pt x="7166" y="14336"/>
                </a:lnTo>
                <a:cubicBezTo>
                  <a:pt x="7198" y="14369"/>
                  <a:pt x="7253" y="14369"/>
                  <a:pt x="7286" y="14336"/>
                </a:cubicBezTo>
                <a:lnTo>
                  <a:pt x="15737" y="5809"/>
                </a:lnTo>
                <a:cubicBezTo>
                  <a:pt x="15902" y="5641"/>
                  <a:pt x="16120" y="5557"/>
                  <a:pt x="16337" y="5557"/>
                </a:cubicBezTo>
                <a:close/>
              </a:path>
            </a:pathLst>
          </a:custGeom>
          <a:solidFill>
            <a:srgbClr val="082E4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200" i="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9" name="Approved"/>
          <p:cNvSpPr/>
          <p:nvPr/>
        </p:nvSpPr>
        <p:spPr>
          <a:xfrm>
            <a:off x="331064" y="6360281"/>
            <a:ext cx="831524" cy="8315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4836" y="0"/>
                  <a:pt x="0" y="4834"/>
                  <a:pt x="0" y="10799"/>
                </a:cubicBezTo>
                <a:cubicBezTo>
                  <a:pt x="0" y="16764"/>
                  <a:pt x="4836" y="21600"/>
                  <a:pt x="10801" y="21600"/>
                </a:cubicBezTo>
                <a:cubicBezTo>
                  <a:pt x="16766" y="21600"/>
                  <a:pt x="21600" y="16764"/>
                  <a:pt x="21600" y="10799"/>
                </a:cubicBezTo>
                <a:cubicBezTo>
                  <a:pt x="21600" y="4834"/>
                  <a:pt x="16766" y="0"/>
                  <a:pt x="10801" y="0"/>
                </a:cubicBezTo>
                <a:close/>
                <a:moveTo>
                  <a:pt x="16337" y="5557"/>
                </a:moveTo>
                <a:cubicBezTo>
                  <a:pt x="16555" y="5556"/>
                  <a:pt x="16774" y="5639"/>
                  <a:pt x="16939" y="5803"/>
                </a:cubicBezTo>
                <a:lnTo>
                  <a:pt x="17480" y="6344"/>
                </a:lnTo>
                <a:cubicBezTo>
                  <a:pt x="17810" y="6674"/>
                  <a:pt x="17809" y="7209"/>
                  <a:pt x="17485" y="7539"/>
                </a:cubicBezTo>
                <a:lnTo>
                  <a:pt x="7826" y="17269"/>
                </a:lnTo>
                <a:cubicBezTo>
                  <a:pt x="7497" y="17604"/>
                  <a:pt x="6955" y="17604"/>
                  <a:pt x="6625" y="17269"/>
                </a:cubicBezTo>
                <a:lnTo>
                  <a:pt x="3230" y="13872"/>
                </a:lnTo>
                <a:cubicBezTo>
                  <a:pt x="2900" y="13542"/>
                  <a:pt x="2900" y="13007"/>
                  <a:pt x="3230" y="12677"/>
                </a:cubicBezTo>
                <a:lnTo>
                  <a:pt x="3770" y="12136"/>
                </a:lnTo>
                <a:cubicBezTo>
                  <a:pt x="4100" y="11806"/>
                  <a:pt x="4635" y="11806"/>
                  <a:pt x="4965" y="12136"/>
                </a:cubicBezTo>
                <a:lnTo>
                  <a:pt x="7166" y="14336"/>
                </a:lnTo>
                <a:cubicBezTo>
                  <a:pt x="7198" y="14369"/>
                  <a:pt x="7253" y="14369"/>
                  <a:pt x="7286" y="14336"/>
                </a:cubicBezTo>
                <a:lnTo>
                  <a:pt x="15737" y="5809"/>
                </a:lnTo>
                <a:cubicBezTo>
                  <a:pt x="15902" y="5641"/>
                  <a:pt x="16120" y="5557"/>
                  <a:pt x="16337" y="5557"/>
                </a:cubicBezTo>
                <a:close/>
              </a:path>
            </a:pathLst>
          </a:custGeom>
          <a:solidFill>
            <a:srgbClr val="082E4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200" i="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" name="Line"/>
          <p:cNvSpPr/>
          <p:nvPr/>
        </p:nvSpPr>
        <p:spPr>
          <a:xfrm>
            <a:off x="-39240" y="304768"/>
            <a:ext cx="1304404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3" name="Line"/>
          <p:cNvSpPr/>
          <p:nvPr/>
        </p:nvSpPr>
        <p:spPr>
          <a:xfrm>
            <a:off x="0" y="9377395"/>
            <a:ext cx="13004800" cy="10244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4" name="Глаза являются центральной частью лица и пациенты в большинстве случаев обращаются к пластическому хирургу с целью омоложения периорбитальной области."/>
          <p:cNvSpPr txBox="1"/>
          <p:nvPr/>
        </p:nvSpPr>
        <p:spPr>
          <a:xfrm>
            <a:off x="1144550" y="2162156"/>
            <a:ext cx="9858443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just">
              <a:spcBef>
                <a:spcPts val="0"/>
              </a:spcBef>
              <a:defRPr sz="2500" i="0" spc="0">
                <a:solidFill>
                  <a:srgbClr val="082E4D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ru-RU" sz="3600" dirty="0"/>
              <a:t>Нижняя блефаропластика (</a:t>
            </a:r>
            <a:r>
              <a:rPr lang="ru-RU" sz="3600" dirty="0" err="1"/>
              <a:t>субцилиарный</a:t>
            </a:r>
            <a:r>
              <a:rPr lang="ru-RU" sz="3600" dirty="0"/>
              <a:t>  или </a:t>
            </a:r>
            <a:r>
              <a:rPr lang="ru-RU" sz="3600" dirty="0" err="1"/>
              <a:t>трансконъюнктивальный</a:t>
            </a:r>
            <a:r>
              <a:rPr lang="ru-RU" sz="3600" dirty="0"/>
              <a:t> доступ). </a:t>
            </a:r>
            <a:endParaRPr sz="3600" dirty="0"/>
          </a:p>
        </p:txBody>
      </p:sp>
      <p:sp>
        <p:nvSpPr>
          <p:cNvPr id="15" name="Approved"/>
          <p:cNvSpPr/>
          <p:nvPr/>
        </p:nvSpPr>
        <p:spPr>
          <a:xfrm>
            <a:off x="218204" y="2075272"/>
            <a:ext cx="831524" cy="8315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4836" y="0"/>
                  <a:pt x="0" y="4834"/>
                  <a:pt x="0" y="10799"/>
                </a:cubicBezTo>
                <a:cubicBezTo>
                  <a:pt x="0" y="16764"/>
                  <a:pt x="4836" y="21600"/>
                  <a:pt x="10801" y="21600"/>
                </a:cubicBezTo>
                <a:cubicBezTo>
                  <a:pt x="16766" y="21600"/>
                  <a:pt x="21600" y="16764"/>
                  <a:pt x="21600" y="10799"/>
                </a:cubicBezTo>
                <a:cubicBezTo>
                  <a:pt x="21600" y="4834"/>
                  <a:pt x="16766" y="0"/>
                  <a:pt x="10801" y="0"/>
                </a:cubicBezTo>
                <a:close/>
                <a:moveTo>
                  <a:pt x="16337" y="5557"/>
                </a:moveTo>
                <a:cubicBezTo>
                  <a:pt x="16555" y="5556"/>
                  <a:pt x="16774" y="5639"/>
                  <a:pt x="16939" y="5803"/>
                </a:cubicBezTo>
                <a:lnTo>
                  <a:pt x="17480" y="6344"/>
                </a:lnTo>
                <a:cubicBezTo>
                  <a:pt x="17810" y="6674"/>
                  <a:pt x="17809" y="7209"/>
                  <a:pt x="17485" y="7539"/>
                </a:cubicBezTo>
                <a:lnTo>
                  <a:pt x="7826" y="17269"/>
                </a:lnTo>
                <a:cubicBezTo>
                  <a:pt x="7497" y="17604"/>
                  <a:pt x="6955" y="17604"/>
                  <a:pt x="6625" y="17269"/>
                </a:cubicBezTo>
                <a:lnTo>
                  <a:pt x="3230" y="13872"/>
                </a:lnTo>
                <a:cubicBezTo>
                  <a:pt x="2900" y="13542"/>
                  <a:pt x="2900" y="13007"/>
                  <a:pt x="3230" y="12677"/>
                </a:cubicBezTo>
                <a:lnTo>
                  <a:pt x="3770" y="12136"/>
                </a:lnTo>
                <a:cubicBezTo>
                  <a:pt x="4100" y="11806"/>
                  <a:pt x="4635" y="11806"/>
                  <a:pt x="4965" y="12136"/>
                </a:cubicBezTo>
                <a:lnTo>
                  <a:pt x="7166" y="14336"/>
                </a:lnTo>
                <a:cubicBezTo>
                  <a:pt x="7198" y="14369"/>
                  <a:pt x="7253" y="14369"/>
                  <a:pt x="7286" y="14336"/>
                </a:cubicBezTo>
                <a:lnTo>
                  <a:pt x="15737" y="5809"/>
                </a:lnTo>
                <a:cubicBezTo>
                  <a:pt x="15902" y="5641"/>
                  <a:pt x="16120" y="5557"/>
                  <a:pt x="16337" y="5557"/>
                </a:cubicBezTo>
                <a:close/>
              </a:path>
            </a:pathLst>
          </a:custGeom>
          <a:solidFill>
            <a:srgbClr val="082E4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200" i="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" name="Положение бровей контролирует хрупкий баланс между мышцами, поднимающим брови (лобная мышца) и опускающими брови (orbital orbicularis oculi, corrugators supercilii, procerus and depressor supracilii)"/>
          <p:cNvSpPr txBox="1"/>
          <p:nvPr/>
        </p:nvSpPr>
        <p:spPr>
          <a:xfrm>
            <a:off x="1287426" y="7877196"/>
            <a:ext cx="10349996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spcBef>
                <a:spcPts val="0"/>
              </a:spcBef>
              <a:defRPr sz="2500" i="0" spc="0">
                <a:solidFill>
                  <a:srgbClr val="082E4D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ru-RU" sz="3600" dirty="0" err="1"/>
              <a:t>Периорбитопластика</a:t>
            </a:r>
            <a:endParaRPr sz="3600"/>
          </a:p>
        </p:txBody>
      </p:sp>
      <p:sp>
        <p:nvSpPr>
          <p:cNvPr id="17" name="Approved"/>
          <p:cNvSpPr/>
          <p:nvPr/>
        </p:nvSpPr>
        <p:spPr>
          <a:xfrm>
            <a:off x="402502" y="7860479"/>
            <a:ext cx="831524" cy="8315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4836" y="0"/>
                  <a:pt x="0" y="4834"/>
                  <a:pt x="0" y="10799"/>
                </a:cubicBezTo>
                <a:cubicBezTo>
                  <a:pt x="0" y="16764"/>
                  <a:pt x="4836" y="21600"/>
                  <a:pt x="10801" y="21600"/>
                </a:cubicBezTo>
                <a:cubicBezTo>
                  <a:pt x="16766" y="21600"/>
                  <a:pt x="21600" y="16764"/>
                  <a:pt x="21600" y="10799"/>
                </a:cubicBezTo>
                <a:cubicBezTo>
                  <a:pt x="21600" y="4834"/>
                  <a:pt x="16766" y="0"/>
                  <a:pt x="10801" y="0"/>
                </a:cubicBezTo>
                <a:close/>
                <a:moveTo>
                  <a:pt x="16337" y="5557"/>
                </a:moveTo>
                <a:cubicBezTo>
                  <a:pt x="16555" y="5556"/>
                  <a:pt x="16774" y="5639"/>
                  <a:pt x="16939" y="5803"/>
                </a:cubicBezTo>
                <a:lnTo>
                  <a:pt x="17480" y="6344"/>
                </a:lnTo>
                <a:cubicBezTo>
                  <a:pt x="17810" y="6674"/>
                  <a:pt x="17809" y="7209"/>
                  <a:pt x="17485" y="7539"/>
                </a:cubicBezTo>
                <a:lnTo>
                  <a:pt x="7826" y="17269"/>
                </a:lnTo>
                <a:cubicBezTo>
                  <a:pt x="7497" y="17604"/>
                  <a:pt x="6955" y="17604"/>
                  <a:pt x="6625" y="17269"/>
                </a:cubicBezTo>
                <a:lnTo>
                  <a:pt x="3230" y="13872"/>
                </a:lnTo>
                <a:cubicBezTo>
                  <a:pt x="2900" y="13542"/>
                  <a:pt x="2900" y="13007"/>
                  <a:pt x="3230" y="12677"/>
                </a:cubicBezTo>
                <a:lnTo>
                  <a:pt x="3770" y="12136"/>
                </a:lnTo>
                <a:cubicBezTo>
                  <a:pt x="4100" y="11806"/>
                  <a:pt x="4635" y="11806"/>
                  <a:pt x="4965" y="12136"/>
                </a:cubicBezTo>
                <a:lnTo>
                  <a:pt x="7166" y="14336"/>
                </a:lnTo>
                <a:cubicBezTo>
                  <a:pt x="7198" y="14369"/>
                  <a:pt x="7253" y="14369"/>
                  <a:pt x="7286" y="14336"/>
                </a:cubicBezTo>
                <a:lnTo>
                  <a:pt x="15737" y="5809"/>
                </a:lnTo>
                <a:cubicBezTo>
                  <a:pt x="15902" y="5641"/>
                  <a:pt x="16120" y="5557"/>
                  <a:pt x="16337" y="5557"/>
                </a:cubicBezTo>
                <a:close/>
              </a:path>
            </a:pathLst>
          </a:custGeom>
          <a:solidFill>
            <a:srgbClr val="082E4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200" i="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/>
          <p:cNvPicPr>
            <a:picLocks/>
          </p:cNvPicPr>
          <p:nvPr/>
        </p:nvPicPr>
        <p:blipFill>
          <a:blip r:embed="rId2" cstate="print">
            <a:duotone>
              <a:prstClr val="black"/>
              <a:srgbClr val="00B050">
                <a:tint val="45000"/>
                <a:satMod val="400000"/>
              </a:srgbClr>
            </a:duotone>
            <a:extLst/>
          </a:blip>
          <a:srcRect l="2257" t="129" r="26205" b="129"/>
          <a:stretch>
            <a:fillRect/>
          </a:stretch>
        </p:blipFill>
        <p:spPr>
          <a:xfrm rot="5400000">
            <a:off x="5699316" y="2448115"/>
            <a:ext cx="1606169" cy="13004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" descr="Image"/>
          <p:cNvPicPr>
            <a:picLocks/>
          </p:cNvPicPr>
          <p:nvPr/>
        </p:nvPicPr>
        <p:blipFill>
          <a:blip r:embed="rId2" cstate="print">
            <a:duotone>
              <a:prstClr val="black"/>
              <a:srgbClr val="00B050">
                <a:tint val="45000"/>
                <a:satMod val="400000"/>
              </a:srgbClr>
            </a:duotone>
            <a:extLst/>
          </a:blip>
          <a:srcRect l="2257" t="129" r="26205" b="129"/>
          <a:stretch>
            <a:fillRect/>
          </a:stretch>
        </p:blipFill>
        <p:spPr>
          <a:xfrm rot="5400000">
            <a:off x="5699315" y="-5699316"/>
            <a:ext cx="1606169" cy="1300480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Прямоугольник 5"/>
          <p:cNvSpPr/>
          <p:nvPr/>
        </p:nvSpPr>
        <p:spPr>
          <a:xfrm>
            <a:off x="3644880" y="1590652"/>
            <a:ext cx="72152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i="0" dirty="0" err="1">
                <a:solidFill>
                  <a:srgbClr val="001B50"/>
                </a:solidFill>
                <a:latin typeface="Impact" pitchFamily="34" charset="0"/>
              </a:rPr>
              <a:t>Периорбитопластика</a:t>
            </a:r>
            <a:endParaRPr lang="ru-RU" sz="4800" i="0" dirty="0">
              <a:solidFill>
                <a:srgbClr val="001B50"/>
              </a:solidFill>
              <a:latin typeface="Impact" pitchFamily="34" charset="0"/>
            </a:endParaRPr>
          </a:p>
        </p:txBody>
      </p:sp>
      <p:sp>
        <p:nvSpPr>
          <p:cNvPr id="1026" name="AutoShape 2" descr="https://apf.mail.ru/cgi-bin/readmsg?id=15994722241492331900;0;1&amp;exif=1&amp;full=1&amp;x-email=a.kolke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apf.mail.ru/cgi-bin/readmsg?id=15994722241492331900;0;1&amp;exif=1&amp;full=1&amp;x-email=a.kolke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 descr="IMG_9189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733528"/>
            <a:ext cx="3811502" cy="6143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Удаление избытков кожи век"/>
          <p:cNvSpPr txBox="1"/>
          <p:nvPr/>
        </p:nvSpPr>
        <p:spPr>
          <a:xfrm>
            <a:off x="5645144" y="3876668"/>
            <a:ext cx="609301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Impact"/>
                <a:sym typeface="Impact"/>
              </a:rPr>
              <a:t>Удаление избытков кожи век</a:t>
            </a:r>
          </a:p>
        </p:txBody>
      </p:sp>
      <p:sp>
        <p:nvSpPr>
          <p:cNvPr id="39" name="Сохранение и перераспределение…"/>
          <p:cNvSpPr txBox="1"/>
          <p:nvPr/>
        </p:nvSpPr>
        <p:spPr>
          <a:xfrm>
            <a:off x="5502268" y="6019808"/>
            <a:ext cx="7502532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latin typeface="Impact"/>
                <a:ea typeface="Impact"/>
                <a:cs typeface="Impact"/>
                <a:sym typeface="Impact"/>
              </a:defRPr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Impact"/>
                <a:sym typeface="Impact"/>
              </a:rPr>
              <a:t>Сохранение и перераспределение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latin typeface="Impact"/>
                <a:ea typeface="Impact"/>
                <a:cs typeface="Impact"/>
                <a:sym typeface="Impact"/>
              </a:defRPr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Impact"/>
                <a:sym typeface="Impact"/>
              </a:rPr>
              <a:t>па</a:t>
            </a:r>
            <a:r>
              <a:rPr lang="ru-RU" sz="3600" i="0" spc="0" dirty="0" err="1">
                <a:solidFill>
                  <a:sysClr val="windowText" lastClr="000000"/>
                </a:solidFill>
                <a:latin typeface="Impact"/>
                <a:sym typeface="Impact"/>
              </a:rPr>
              <a:t>ра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Impact"/>
                <a:sym typeface="Impact"/>
              </a:rPr>
              <a:t>орбитальной клетчатки</a:t>
            </a:r>
          </a:p>
        </p:txBody>
      </p:sp>
      <p:sp>
        <p:nvSpPr>
          <p:cNvPr id="43" name="Липофилинг"/>
          <p:cNvSpPr txBox="1"/>
          <p:nvPr/>
        </p:nvSpPr>
        <p:spPr>
          <a:xfrm>
            <a:off x="5645144" y="7305692"/>
            <a:ext cx="3786214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b="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Impact"/>
                <a:sym typeface="Impact"/>
              </a:rPr>
              <a:t>Липофилинг</a:t>
            </a:r>
          </a:p>
        </p:txBody>
      </p:sp>
      <p:grpSp>
        <p:nvGrpSpPr>
          <p:cNvPr id="44" name="Arrow"/>
          <p:cNvGrpSpPr/>
          <p:nvPr/>
        </p:nvGrpSpPr>
        <p:grpSpPr>
          <a:xfrm rot="11754">
            <a:off x="3718505" y="2233482"/>
            <a:ext cx="1643085" cy="1283190"/>
            <a:chOff x="0" y="0"/>
            <a:chExt cx="1902728" cy="1470834"/>
          </a:xfrm>
        </p:grpSpPr>
        <p:sp>
          <p:nvSpPr>
            <p:cNvPr id="45" name="Arrow"/>
            <p:cNvSpPr/>
            <p:nvPr/>
          </p:nvSpPr>
          <p:spPr>
            <a:xfrm>
              <a:off x="38099" y="100417"/>
              <a:ext cx="1813716" cy="1270001"/>
            </a:xfrm>
            <a:prstGeom prst="rightArrow">
              <a:avLst>
                <a:gd name="adj1" fmla="val 42510"/>
                <a:gd name="adj2" fmla="val 44322"/>
              </a:avLst>
            </a:prstGeom>
            <a:gradFill flip="none" rotWithShape="1">
              <a:gsLst>
                <a:gs pos="0">
                  <a:srgbClr val="00A2FF">
                    <a:lumOff val="16847"/>
                  </a:srgbClr>
                </a:gs>
                <a:gs pos="100000">
                  <a:srgbClr val="00A2FF">
                    <a:lumOff val="-13575"/>
                  </a:srgbClr>
                </a:gs>
              </a:gsLst>
              <a:lin ang="8627391" scaled="0"/>
            </a:gra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pic>
          <p:nvPicPr>
            <p:cNvPr id="46" name="Arrow Arrow" descr="Arrow Arrow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1902729" cy="1470836"/>
            </a:xfrm>
            <a:prstGeom prst="rect">
              <a:avLst/>
            </a:prstGeom>
            <a:effectLst/>
          </p:spPr>
        </p:pic>
      </p:grpSp>
      <p:sp>
        <p:nvSpPr>
          <p:cNvPr id="47" name="Фронто-темпоральный лифтинг"/>
          <p:cNvSpPr txBox="1"/>
          <p:nvPr/>
        </p:nvSpPr>
        <p:spPr>
          <a:xfrm>
            <a:off x="5716582" y="2447908"/>
            <a:ext cx="6929486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b="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Impact"/>
                <a:sym typeface="Impact"/>
              </a:rPr>
              <a:t>Фронто-темпоральный лифтинг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Impact"/>
                <a:sym typeface="Impact"/>
              </a:rPr>
              <a:t>. </a:t>
            </a:r>
            <a:r>
              <a:rPr lang="ru-RU" sz="3600" i="0" spc="0" dirty="0" err="1">
                <a:solidFill>
                  <a:sysClr val="windowText" lastClr="000000"/>
                </a:solidFill>
              </a:rPr>
              <a:t>Лифтинг</a:t>
            </a:r>
            <a:r>
              <a:rPr lang="ru-RU" sz="3600" i="0" spc="0" dirty="0">
                <a:solidFill>
                  <a:sysClr val="windowText" lastClr="000000"/>
                </a:solidFill>
              </a:rPr>
              <a:t> средней 1/3 лица.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Impact"/>
              <a:sym typeface="Impact"/>
            </a:endParaRPr>
          </a:p>
        </p:txBody>
      </p:sp>
      <p:sp>
        <p:nvSpPr>
          <p:cNvPr id="51" name="Кантопластика"/>
          <p:cNvSpPr txBox="1"/>
          <p:nvPr/>
        </p:nvSpPr>
        <p:spPr>
          <a:xfrm>
            <a:off x="5645144" y="5019676"/>
            <a:ext cx="3153107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Impact"/>
                <a:sym typeface="Impact"/>
              </a:rPr>
              <a:t>Кантопластика</a:t>
            </a:r>
          </a:p>
        </p:txBody>
      </p:sp>
      <p:grpSp>
        <p:nvGrpSpPr>
          <p:cNvPr id="52" name="Arrow"/>
          <p:cNvGrpSpPr/>
          <p:nvPr/>
        </p:nvGrpSpPr>
        <p:grpSpPr>
          <a:xfrm rot="11754">
            <a:off x="3718623" y="3379407"/>
            <a:ext cx="1642676" cy="1351714"/>
            <a:chOff x="0" y="0"/>
            <a:chExt cx="1902728" cy="1470834"/>
          </a:xfrm>
        </p:grpSpPr>
        <p:sp>
          <p:nvSpPr>
            <p:cNvPr id="53" name="Arrow"/>
            <p:cNvSpPr/>
            <p:nvPr/>
          </p:nvSpPr>
          <p:spPr>
            <a:xfrm>
              <a:off x="38099" y="100417"/>
              <a:ext cx="1813716" cy="1270001"/>
            </a:xfrm>
            <a:prstGeom prst="rightArrow">
              <a:avLst>
                <a:gd name="adj1" fmla="val 42510"/>
                <a:gd name="adj2" fmla="val 44322"/>
              </a:avLst>
            </a:prstGeom>
            <a:gradFill flip="none" rotWithShape="1">
              <a:gsLst>
                <a:gs pos="0">
                  <a:srgbClr val="00A2FF">
                    <a:lumOff val="16847"/>
                  </a:srgbClr>
                </a:gs>
                <a:gs pos="100000">
                  <a:srgbClr val="00A2FF">
                    <a:lumOff val="-13575"/>
                  </a:srgbClr>
                </a:gs>
              </a:gsLst>
              <a:lin ang="8627391" scaled="0"/>
            </a:gra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pic>
          <p:nvPicPr>
            <p:cNvPr id="54" name="Arrow Arrow" descr="Arrow Arrow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1902729" cy="1470836"/>
            </a:xfrm>
            <a:prstGeom prst="rect">
              <a:avLst/>
            </a:prstGeom>
            <a:effectLst/>
          </p:spPr>
        </p:pic>
      </p:grpSp>
      <p:grpSp>
        <p:nvGrpSpPr>
          <p:cNvPr id="55" name="Arrow"/>
          <p:cNvGrpSpPr/>
          <p:nvPr/>
        </p:nvGrpSpPr>
        <p:grpSpPr>
          <a:xfrm rot="11754">
            <a:off x="3575624" y="4594219"/>
            <a:ext cx="1856744" cy="1279543"/>
            <a:chOff x="0" y="0"/>
            <a:chExt cx="1902728" cy="1470834"/>
          </a:xfrm>
        </p:grpSpPr>
        <p:sp>
          <p:nvSpPr>
            <p:cNvPr id="56" name="Arrow"/>
            <p:cNvSpPr/>
            <p:nvPr/>
          </p:nvSpPr>
          <p:spPr>
            <a:xfrm>
              <a:off x="38099" y="100417"/>
              <a:ext cx="1813716" cy="1270001"/>
            </a:xfrm>
            <a:prstGeom prst="rightArrow">
              <a:avLst>
                <a:gd name="adj1" fmla="val 42510"/>
                <a:gd name="adj2" fmla="val 44322"/>
              </a:avLst>
            </a:prstGeom>
            <a:gradFill flip="none" rotWithShape="1">
              <a:gsLst>
                <a:gs pos="0">
                  <a:srgbClr val="00A2FF">
                    <a:lumOff val="16847"/>
                  </a:srgbClr>
                </a:gs>
                <a:gs pos="100000">
                  <a:srgbClr val="00A2FF">
                    <a:lumOff val="-13575"/>
                  </a:srgbClr>
                </a:gs>
              </a:gsLst>
              <a:lin ang="8627391" scaled="0"/>
            </a:gra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pic>
          <p:nvPicPr>
            <p:cNvPr id="57" name="Arrow Arrow" descr="Arrow Arrow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1902729" cy="1470836"/>
            </a:xfrm>
            <a:prstGeom prst="rect">
              <a:avLst/>
            </a:prstGeom>
            <a:effectLst/>
          </p:spPr>
        </p:pic>
      </p:grpSp>
      <p:grpSp>
        <p:nvGrpSpPr>
          <p:cNvPr id="58" name="Arrow"/>
          <p:cNvGrpSpPr/>
          <p:nvPr/>
        </p:nvGrpSpPr>
        <p:grpSpPr>
          <a:xfrm rot="11754">
            <a:off x="3575869" y="5737227"/>
            <a:ext cx="1857398" cy="1422418"/>
            <a:chOff x="0" y="0"/>
            <a:chExt cx="1902728" cy="1470834"/>
          </a:xfrm>
        </p:grpSpPr>
        <p:sp>
          <p:nvSpPr>
            <p:cNvPr id="59" name="Arrow"/>
            <p:cNvSpPr/>
            <p:nvPr/>
          </p:nvSpPr>
          <p:spPr>
            <a:xfrm>
              <a:off x="38099" y="100417"/>
              <a:ext cx="1813716" cy="1270001"/>
            </a:xfrm>
            <a:prstGeom prst="rightArrow">
              <a:avLst>
                <a:gd name="adj1" fmla="val 42510"/>
                <a:gd name="adj2" fmla="val 44322"/>
              </a:avLst>
            </a:prstGeom>
            <a:gradFill flip="none" rotWithShape="1">
              <a:gsLst>
                <a:gs pos="0">
                  <a:srgbClr val="00A2FF">
                    <a:lumOff val="16847"/>
                  </a:srgbClr>
                </a:gs>
                <a:gs pos="100000">
                  <a:srgbClr val="00A2FF">
                    <a:lumOff val="-13575"/>
                  </a:srgbClr>
                </a:gs>
              </a:gsLst>
              <a:lin ang="8627391" scaled="0"/>
            </a:gra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pic>
          <p:nvPicPr>
            <p:cNvPr id="60" name="Arrow Arrow" descr="Arrow Arrow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1902729" cy="1470836"/>
            </a:xfrm>
            <a:prstGeom prst="rect">
              <a:avLst/>
            </a:prstGeom>
            <a:effectLst/>
          </p:spPr>
        </p:pic>
      </p:grpSp>
      <p:grpSp>
        <p:nvGrpSpPr>
          <p:cNvPr id="61" name="Arrow"/>
          <p:cNvGrpSpPr/>
          <p:nvPr/>
        </p:nvGrpSpPr>
        <p:grpSpPr>
          <a:xfrm rot="11754">
            <a:off x="3647186" y="6951548"/>
            <a:ext cx="1783762" cy="1351223"/>
            <a:chOff x="0" y="0"/>
            <a:chExt cx="1902728" cy="1470834"/>
          </a:xfrm>
        </p:grpSpPr>
        <p:sp>
          <p:nvSpPr>
            <p:cNvPr id="62" name="Arrow"/>
            <p:cNvSpPr/>
            <p:nvPr/>
          </p:nvSpPr>
          <p:spPr>
            <a:xfrm>
              <a:off x="38099" y="100417"/>
              <a:ext cx="1813716" cy="1270001"/>
            </a:xfrm>
            <a:prstGeom prst="rightArrow">
              <a:avLst>
                <a:gd name="adj1" fmla="val 42510"/>
                <a:gd name="adj2" fmla="val 44322"/>
              </a:avLst>
            </a:prstGeom>
            <a:gradFill flip="none" rotWithShape="1">
              <a:gsLst>
                <a:gs pos="0">
                  <a:srgbClr val="00A2FF">
                    <a:lumOff val="16847"/>
                  </a:srgbClr>
                </a:gs>
                <a:gs pos="100000">
                  <a:srgbClr val="00A2FF">
                    <a:lumOff val="-13575"/>
                  </a:srgbClr>
                </a:gs>
              </a:gsLst>
              <a:lin ang="8627391" scaled="0"/>
            </a:gra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pic>
          <p:nvPicPr>
            <p:cNvPr id="63" name="Arrow Arrow" descr="Arrow Arrow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1902729" cy="147083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_Template9">
  <a:themeElements>
    <a:clrScheme name="New_Template9">
      <a:dk1>
        <a:srgbClr val="5C5C5C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 Bold"/>
        <a:ea typeface="DIN Condensed Bold"/>
        <a:cs typeface="DIN Condensed Bold"/>
      </a:majorFont>
      <a:minorFont>
        <a:latin typeface="DIN Condensed Bold"/>
        <a:ea typeface="DIN Condensed Bold"/>
        <a:cs typeface="DIN Condensed Bol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DIN Alternate Bold"/>
            <a:ea typeface="DIN Alternate Bold"/>
            <a:cs typeface="DIN Alternate Bold"/>
            <a:sym typeface="DIN Alternate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kumimoji="0" sz="2800" b="0" i="1" u="none" strike="noStrike" cap="none" spc="28" normalizeH="0" baseline="0">
            <a:ln>
              <a:noFill/>
            </a:ln>
            <a:solidFill>
              <a:srgbClr val="5C5C5C"/>
            </a:solidFill>
            <a:effectLst/>
            <a:uFillTx/>
            <a:latin typeface="Iowan Old Style Roman"/>
            <a:ea typeface="Iowan Old Style Roman"/>
            <a:cs typeface="Iowan Old Style Roman"/>
            <a:sym typeface="Iowan Old Style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9">
  <a:themeElements>
    <a:clrScheme name="New_Template9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 Bold"/>
        <a:ea typeface="DIN Condensed Bold"/>
        <a:cs typeface="DIN Condensed Bold"/>
      </a:majorFont>
      <a:minorFont>
        <a:latin typeface="DIN Condensed Bold"/>
        <a:ea typeface="DIN Condensed Bold"/>
        <a:cs typeface="DIN Condensed Bol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DIN Alternate Bold"/>
            <a:ea typeface="DIN Alternate Bold"/>
            <a:cs typeface="DIN Alternate Bold"/>
            <a:sym typeface="DIN Alternate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kumimoji="0" sz="2800" b="0" i="1" u="none" strike="noStrike" cap="none" spc="28" normalizeH="0" baseline="0">
            <a:ln>
              <a:noFill/>
            </a:ln>
            <a:solidFill>
              <a:srgbClr val="5C5C5C"/>
            </a:solidFill>
            <a:effectLst/>
            <a:uFillTx/>
            <a:latin typeface="Iowan Old Style Roman"/>
            <a:ea typeface="Iowan Old Style Roman"/>
            <a:cs typeface="Iowan Old Style Roman"/>
            <a:sym typeface="Iowan Old Style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700</TotalTime>
  <Words>517</Words>
  <Application>Microsoft Office PowerPoint</Application>
  <PresentationFormat>Произвольный</PresentationFormat>
  <Paragraphs>65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New_Template9</vt:lpstr>
      <vt:lpstr>Хирургическая коррекция возрастных изменений периорбитальной области</vt:lpstr>
      <vt:lpstr>Слайд 2</vt:lpstr>
      <vt:lpstr>Слайд 3</vt:lpstr>
      <vt:lpstr>Периорбитальная область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Хирургическая коррекция возрастных изменений периорбитальной области</dc:title>
  <dc:creator>STALKER</dc:creator>
  <cp:lastModifiedBy>2ojogi7</cp:lastModifiedBy>
  <cp:revision>123</cp:revision>
  <dcterms:modified xsi:type="dcterms:W3CDTF">2020-11-05T13:39:16Z</dcterms:modified>
</cp:coreProperties>
</file>