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72;&#1103;\Desktop\&#1043;&#1086;&#1083;&#1086;&#1074;&#1085;&#1072;&#1103;%20&#1073;&#1086;&#1083;&#1100;\&#1054;&#1087;&#1088;&#1086;&#1089;&#1085;&#1080;&#1082;%20&#1073;&#1086;&#1083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72;&#1103;\Desktop\&#1043;&#1086;&#1083;&#1086;&#1074;&#1085;&#1072;&#1103;%20&#1073;&#1086;&#1083;&#1100;\DN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72;&#1103;\Desktop\&#1043;&#1086;&#1083;&#1086;&#1074;&#1085;&#1072;&#1103;%20&#1073;&#1086;&#1083;&#1100;\HA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580-4C1E-A459-8EC9C8C32B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580-4C1E-A459-8EC9C8C32B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580-4C1E-A459-8EC9C8C32B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580-4C1E-A459-8EC9C8C32BC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38; </a:t>
                    </a:r>
                    <a:fld id="{2954ABC6-EC2A-4EB8-9F83-54A7DEA94BAB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80-4C1E-A459-8EC9C8C32BC5}"/>
                </c:ext>
              </c:extLst>
            </c:dLbl>
            <c:dLbl>
              <c:idx val="1"/>
              <c:layout>
                <c:manualLayout>
                  <c:x val="0.10907962186224392"/>
                  <c:y val="0.15276019986980985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8; </a:t>
                    </a:r>
                    <a:fld id="{BFF77B80-05FC-4779-8C1B-2FB7A73D5184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80-4C1E-A459-8EC9C8C32BC5}"/>
                </c:ext>
              </c:extLst>
            </c:dLbl>
            <c:dLbl>
              <c:idx val="2"/>
              <c:layout>
                <c:manualLayout>
                  <c:x val="4.2011780995595202E-2"/>
                  <c:y val="6.538537690582166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3; </a:t>
                    </a:r>
                    <a:fld id="{C8F1C2E7-D68E-4588-BDD8-F82BFAFF58B1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580-4C1E-A459-8EC9C8C32BC5}"/>
                </c:ext>
              </c:extLst>
            </c:dLbl>
            <c:dLbl>
              <c:idx val="3"/>
              <c:layout>
                <c:manualLayout>
                  <c:x val="1.3813702026671043E-2"/>
                  <c:y val="0.19493462243266199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1; </a:t>
                    </a:r>
                    <a:fld id="{C500B88F-7E10-47CC-9219-BD2BE71D57FC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580-4C1E-A459-8EC9C8C32BC5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Лист1!$H$38:$K$38</c:f>
              <c:strCache>
                <c:ptCount val="4"/>
                <c:pt idx="0">
                  <c:v>отрицательный</c:v>
                </c:pt>
                <c:pt idx="1">
                  <c:v>неопределенный</c:v>
                </c:pt>
                <c:pt idx="2">
                  <c:v>положительный</c:v>
                </c:pt>
                <c:pt idx="3">
                  <c:v>невозможно оценить</c:v>
                </c:pt>
              </c:strCache>
            </c:strRef>
          </c:cat>
          <c:val>
            <c:numRef>
              <c:f>Лист1!$H$39:$K$39</c:f>
              <c:numCache>
                <c:formatCode>General</c:formatCode>
                <c:ptCount val="4"/>
                <c:pt idx="0">
                  <c:v>38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80-4C1E-A459-8EC9C8C32B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69-41EA-81A9-0B105A377B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69-41EA-81A9-0B105A377B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69-41EA-81A9-0B105A377B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69-41EA-81A9-0B105A377BB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9; </a:t>
                    </a:r>
                    <a:fld id="{1CDF4F62-61B9-4866-A0F7-0F8340BFC566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69-41EA-81A9-0B105A377B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40;  </a:t>
                    </a:r>
                    <a:fld id="{B5AE2B76-EADC-4CDE-ACE8-75BBDB6BA166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69-41EA-81A9-0B105A377BB2}"/>
                </c:ext>
              </c:extLst>
            </c:dLbl>
            <c:dLbl>
              <c:idx val="2"/>
              <c:layout>
                <c:manualLayout>
                  <c:x val="1.6041557305336834E-2"/>
                  <c:y val="0.1645020414114902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1;  </a:t>
                    </a:r>
                    <a:fld id="{070E0882-867A-48D7-9B6F-BA608BD6D31A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69-41EA-81A9-0B105A377BB2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Лист3!$C$28:$F$28</c:f>
              <c:strCache>
                <c:ptCount val="3"/>
                <c:pt idx="0">
                  <c:v>нейропатическая боль</c:v>
                </c:pt>
                <c:pt idx="1">
                  <c:v>не нейропатическая боль</c:v>
                </c:pt>
                <c:pt idx="2">
                  <c:v>невозможно оценить</c:v>
                </c:pt>
              </c:strCache>
            </c:strRef>
          </c:cat>
          <c:val>
            <c:numRef>
              <c:f>Лист3!$C$29:$F$29</c:f>
              <c:numCache>
                <c:formatCode>General</c:formatCode>
                <c:ptCount val="4"/>
                <c:pt idx="0">
                  <c:v>9</c:v>
                </c:pt>
                <c:pt idx="1">
                  <c:v>40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69-41EA-81A9-0B105A377B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96-47DF-B388-BDF0045CCE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96-47DF-B388-BDF0045CCE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96-47DF-B388-BDF0045CCEA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22; </a:t>
                    </a:r>
                    <a:fld id="{62A9F0FE-4348-4D96-9CB2-DABC1FB205AB}" type="PERCENTAGE">
                      <a:rPr lang="en-US"/>
                      <a:pPr/>
                      <a:t>[ПРОЦЕНТ]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96-47DF-B388-BDF0045CCE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3; </a:t>
                    </a:r>
                    <a:fld id="{70EE3BB8-18BB-49EC-8317-A190477301BE}" type="PERCENTAGE">
                      <a:rPr lang="en-US"/>
                      <a:pPr/>
                      <a:t>[ПРОЦЕНТ]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196-47DF-B388-BDF0045CCE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8;</a:t>
                    </a:r>
                    <a:r>
                      <a:rPr lang="en-US" baseline="0"/>
                      <a:t> </a:t>
                    </a:r>
                    <a:fld id="{B814E357-E934-4D2B-BF84-A9D35D61E7C3}" type="PERCENTAGE">
                      <a:rPr lang="en-US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96-47DF-B388-BDF0045CCEAD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Лист2!$I$55:$K$55</c:f>
              <c:strCache>
                <c:ptCount val="3"/>
                <c:pt idx="0">
                  <c:v>помогает</c:v>
                </c:pt>
                <c:pt idx="1">
                  <c:v>не помогает</c:v>
                </c:pt>
                <c:pt idx="2">
                  <c:v>редко помогает</c:v>
                </c:pt>
              </c:strCache>
            </c:strRef>
          </c:cat>
          <c:val>
            <c:numRef>
              <c:f>Лист2!$I$56:$K$56</c:f>
              <c:numCache>
                <c:formatCode>General</c:formatCode>
                <c:ptCount val="3"/>
                <c:pt idx="0">
                  <c:v>22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96-47DF-B388-BDF0045CCEA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0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3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3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76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4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3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4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80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1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5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3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4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6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4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2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3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3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A7FBE0-E125-46A2-A710-C26864EC7A51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C6F69-397E-4DB7-9434-F5E8E450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1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187" y="259307"/>
            <a:ext cx="8689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indent="450215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БЕЛАРУСЬ</a:t>
            </a:r>
          </a:p>
          <a:p>
            <a:pPr marR="179705" indent="450215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</a:t>
            </a:r>
          </a:p>
          <a:p>
            <a:pPr marR="179705" indent="450215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«ГОМЕЛЬСКИЙ ГОСУДАРСТВЕННЫЙ МЕДИЦИНСКИЙ УНИВЕРСИТЕТ»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1724" y="417389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/>
              <a:t>Выполнили студенты группы 507</a:t>
            </a:r>
          </a:p>
          <a:p>
            <a:pPr algn="r"/>
            <a:r>
              <a:rPr lang="ru-RU" b="1" dirty="0"/>
              <a:t>1-79 01 01</a:t>
            </a:r>
          </a:p>
          <a:p>
            <a:pPr algn="r"/>
            <a:r>
              <a:rPr lang="ru-RU" b="1" dirty="0"/>
              <a:t>Лечебный факультет</a:t>
            </a:r>
          </a:p>
          <a:p>
            <a:pPr algn="r"/>
            <a:r>
              <a:rPr lang="ru-RU" b="1" dirty="0" err="1"/>
              <a:t>Аблова</a:t>
            </a:r>
            <a:r>
              <a:rPr lang="ru-RU" b="1" dirty="0"/>
              <a:t> Раиса Сергеевна</a:t>
            </a:r>
          </a:p>
          <a:p>
            <a:pPr algn="r"/>
            <a:r>
              <a:rPr lang="ru-RU" b="1" dirty="0"/>
              <a:t>Любезная Юлия Александровна</a:t>
            </a:r>
          </a:p>
          <a:p>
            <a:pPr algn="r"/>
            <a:r>
              <a:rPr lang="ru-RU" b="1" dirty="0"/>
              <a:t>Научный руководитель: </a:t>
            </a:r>
          </a:p>
          <a:p>
            <a:pPr algn="r"/>
            <a:r>
              <a:rPr lang="ru-RU" b="1" dirty="0"/>
              <a:t>к.м.н., доцент Усова Наталья Николаевна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7187" y="2419673"/>
            <a:ext cx="9466997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НЕЙРОПАТИЧЕСКОГО КОМПОНЕНТА ГОЛОВНОЙ БОЛИ У ПАЦИЕНТОВ С ДИСЦИРКУЛЯТОРНОЙ ЭНЦЕФАЛОПАТИЕЙ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672" y="6299380"/>
            <a:ext cx="282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ГОМЕЛЬ 2020</a:t>
            </a:r>
          </a:p>
        </p:txBody>
      </p:sp>
    </p:spTree>
    <p:extLst>
      <p:ext uri="{BB962C8B-B14F-4D97-AF65-F5344CB8AC3E}">
        <p14:creationId xmlns:p14="http://schemas.microsoft.com/office/powerpoint/2010/main" val="215216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2" y="447943"/>
            <a:ext cx="9921922" cy="6178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Aft>
                <a:spcPts val="11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опросника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 Index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мы оценивали 2 показателя: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1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часть пациентов принимает препараты для снятия головной боли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1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какому количеству они помогали.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Aft>
                <a:spcPts val="11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нейропатической боли НПВС не эффективны.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Aft>
                <a:spcPts val="11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Нами были получены следующие результаты: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Aft>
                <a:spcPts val="11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66% пациентов с ДЭ 2 самостоятельно принимают препараты для снятия головной боли.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1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67% из них данные препараты помогают,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1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24% помогают редко,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1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9% не помогают вообще.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Aft>
                <a:spcPts val="11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представлены на рисунке 3.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7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6840968"/>
              </p:ext>
            </p:extLst>
          </p:nvPr>
        </p:nvGraphicFramePr>
        <p:xfrm>
          <a:off x="382137" y="682389"/>
          <a:ext cx="9676263" cy="408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72268" y="5188226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88290" algn="ctr">
              <a:lnSpc>
                <a:spcPct val="107000"/>
              </a:lnSpc>
              <a:spcAft>
                <a:spcPts val="11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3 – Эффект препаратов для снятия головной боли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6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6116" y="501133"/>
            <a:ext cx="27728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Выводы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842" y="1633935"/>
            <a:ext cx="9376012" cy="430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Aft>
                <a:spcPts val="11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опросников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 DETECT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76-80% пациентов с ДЭ 2 не имеют нейропатического компонента боли.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Aft>
                <a:spcPts val="11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нейропатического компонента головной боли подтверждается результатами опросника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Aft>
                <a:spcPts val="11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67% пациентов с ДЭ 2 помогает прием препаратов для снятия головной боли.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4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215" y="542077"/>
            <a:ext cx="4741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7756" y="1967815"/>
            <a:ext cx="938511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10"/>
              </a:spcAft>
              <a:buSzPts val="800"/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Головачева В.А., Парфенов В.А., Табеева Г.Р. и др. Оптимизация ведения пациентов с хронической ежедневной головной болью. Журнал неврологии и психиатрии им. С.С. Корсакова. 2017;117(2):4-9.</a:t>
            </a:r>
            <a:endParaRPr lang="ru-RU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2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149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150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51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52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153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Учёные установили, как коронавирусная инфекция проникает в мозг человека -  ИА REGNUM">
            <a:extLst>
              <a:ext uri="{FF2B5EF4-FFF2-40B4-BE49-F238E27FC236}">
                <a16:creationId xmlns:a16="http://schemas.microsoft.com/office/drawing/2014/main" id="{BDF7A43C-E578-4B8F-A709-B50BC2B2A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9091" r="70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4955" y="1447800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7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6154" name="Rectangle 82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930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Математики придумали, как легко находить сбои в работе мозга - РИА Новости,  14.10.2019">
            <a:extLst>
              <a:ext uri="{FF2B5EF4-FFF2-40B4-BE49-F238E27FC236}">
                <a16:creationId xmlns:a16="http://schemas.microsoft.com/office/drawing/2014/main" id="{DF968735-BD2A-4E80-AC34-20E8362DC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Актуальность</a:t>
            </a:r>
            <a:endParaRPr lang="en-US" sz="4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 3"/>
          <p:cNvSpPr/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28829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Дисциркуляторная энцефалопатия(ДЭ) – хроническая форма прогрессирующей недостаточности мозгового кровообращения с многоочаговым и/или диффузным поражением головного мозга. Одним из основных симптомов дисциркуляторной энцефалопатии является головная боль.</a:t>
            </a:r>
          </a:p>
          <a:p>
            <a:pPr indent="28829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 Боль - это защитная реакция, возникающая в ответ на стимуляцию болевых рецепторов. </a:t>
            </a:r>
          </a:p>
          <a:p>
            <a:pPr indent="28829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Однако головная боль может быть нейропатического происхождения, то есть возникать из-за патологического возбуждения чувствительных нейронов. </a:t>
            </a:r>
          </a:p>
          <a:p>
            <a:pPr indent="28829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Качественная оценка характера головной боли, помогает выбрать направление в терапии.  </a:t>
            </a:r>
          </a:p>
        </p:txBody>
      </p:sp>
    </p:spTree>
    <p:extLst>
      <p:ext uri="{BB962C8B-B14F-4D97-AF65-F5344CB8AC3E}">
        <p14:creationId xmlns:p14="http://schemas.microsoft.com/office/powerpoint/2010/main" val="323028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Нейропластичность: как сохранить мозг здоровым и улучшить его работу -  The-Challenger.ru">
            <a:extLst>
              <a:ext uri="{FF2B5EF4-FFF2-40B4-BE49-F238E27FC236}">
                <a16:creationId xmlns:a16="http://schemas.microsoft.com/office/drawing/2014/main" id="{5C6D5BE1-D37D-4858-81D3-2F576164B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288290" defTabSz="457200">
              <a:spcBef>
                <a:spcPct val="0"/>
              </a:spcBef>
              <a:spcAft>
                <a:spcPts val="110"/>
              </a:spcAft>
            </a:pPr>
            <a:r>
              <a:rPr lang="en-US" sz="4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Цель исследования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28829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Оценить характер головной боли пациентов с ДЭ 2 степени при помощи: </a:t>
            </a:r>
          </a:p>
          <a:p>
            <a:pPr marL="285750" indent="-28575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опросника боли “PAIN DETECT” </a:t>
            </a:r>
          </a:p>
          <a:p>
            <a:pPr marL="285750" indent="-28575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опросника DN4</a:t>
            </a:r>
          </a:p>
          <a:p>
            <a:pPr marL="285750" indent="-28575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latin typeface="+mj-lt"/>
                <a:ea typeface="+mj-ea"/>
                <a:cs typeface="+mj-cs"/>
              </a:rPr>
              <a:t>Опросника </a:t>
            </a:r>
            <a:r>
              <a:rPr lang="en-US">
                <a:effectLst/>
                <a:latin typeface="+mj-lt"/>
                <a:ea typeface="+mj-ea"/>
                <a:cs typeface="+mj-cs"/>
              </a:rPr>
              <a:t>HART Index. </a:t>
            </a:r>
          </a:p>
        </p:txBody>
      </p:sp>
    </p:spTree>
    <p:extLst>
      <p:ext uri="{BB962C8B-B14F-4D97-AF65-F5344CB8AC3E}">
        <p14:creationId xmlns:p14="http://schemas.microsoft.com/office/powerpoint/2010/main" val="266308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3088"/>
            <a:ext cx="8780865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8290" algn="just">
              <a:lnSpc>
                <a:spcPct val="107000"/>
              </a:lnSpc>
              <a:spcAft>
                <a:spcPts val="11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 методы исследования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012" y="1690471"/>
            <a:ext cx="9144000" cy="430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11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обследовано 50 пациентов с ДЭ 2 степени (28 женщин и 22 мужчины) в возрасте от 55 до 92 лет, находившихся на лечении во 2-ом неврологическом отделении Гомельского областного госпиталя ИОВ. </a:t>
            </a:r>
          </a:p>
          <a:p>
            <a:pPr marL="285750" indent="-285750" algn="just">
              <a:lnSpc>
                <a:spcPct val="107000"/>
              </a:lnSpc>
              <a:spcAft>
                <a:spcPts val="11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возраст обследованных - 74 года. </a:t>
            </a:r>
          </a:p>
          <a:p>
            <a:pPr marL="285750" indent="-285750" algn="just">
              <a:lnSpc>
                <a:spcPct val="107000"/>
              </a:lnSpc>
              <a:spcAft>
                <a:spcPts val="11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проводилось с помощью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07000"/>
              </a:lnSpc>
              <a:spcAft>
                <a:spcPts val="11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опросника боли “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 DETECT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11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опросника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11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Опросника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 Index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8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7" y="1126251"/>
            <a:ext cx="9567080" cy="421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11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Опросники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 DETECT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позволяют дать оценку характера головной боли, выявить нейропатический компонент боли. </a:t>
            </a:r>
          </a:p>
          <a:p>
            <a:pPr marL="457200" indent="-457200" algn="just">
              <a:lnSpc>
                <a:spcPct val="107000"/>
              </a:lnSpc>
              <a:spcAft>
                <a:spcPts val="11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опросника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 Index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мы оценили ответ на лечение головной боли.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Статистическую обработку полученных данных выполняли с использованием пакета прикладных программ «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Statistica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12.0» (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StatSoft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США).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6031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4" name="Picture 4" descr="Головокружение, головная боль – признаки старения сосудов - МК">
            <a:extLst>
              <a:ext uri="{FF2B5EF4-FFF2-40B4-BE49-F238E27FC236}">
                <a16:creationId xmlns:a16="http://schemas.microsoft.com/office/drawing/2014/main" id="{B3C82B62-EA6D-4C36-9306-B45AF1A9D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3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Результаты</a:t>
            </a:r>
            <a:endParaRPr lang="en-US" sz="4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 3"/>
          <p:cNvSpPr/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У 78% пациентов с ДЭ 2 нейропатический компонент боли не выявлен </a:t>
            </a:r>
          </a:p>
          <a:p>
            <a:pPr marL="457200" indent="-4572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16% имеют неопределенный результат  </a:t>
            </a:r>
          </a:p>
          <a:p>
            <a:pPr marL="457200" indent="-4572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у 6% определяется выраженный нейропатический компонент боли  </a:t>
            </a:r>
          </a:p>
          <a:p>
            <a:pPr marL="457200" indent="-4572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у 2 % - невозможно оценить.</a:t>
            </a:r>
            <a:endParaRPr lang="en-US"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604" y="1393651"/>
            <a:ext cx="100311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опросника боли “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PAIN DETECT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были получены следующие данные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/>
          </a:p>
        </p:txBody>
      </p:sp>
      <p:sp>
        <p:nvSpPr>
          <p:cNvPr id="5" name="Прямоугольник 4"/>
          <p:cNvSpPr/>
          <p:nvPr/>
        </p:nvSpPr>
        <p:spPr>
          <a:xfrm>
            <a:off x="286603" y="5270580"/>
            <a:ext cx="6206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представлены на рисунке 1.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50009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66365342"/>
              </p:ext>
            </p:extLst>
          </p:nvPr>
        </p:nvGraphicFramePr>
        <p:xfrm>
          <a:off x="450378" y="504968"/>
          <a:ext cx="9676262" cy="435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87967" y="5377351"/>
            <a:ext cx="7001083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8290" algn="ctr">
              <a:lnSpc>
                <a:spcPct val="107000"/>
              </a:lnSpc>
              <a:spcAft>
                <a:spcPts val="11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– Нейропатический компонент боли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5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1497457"/>
            <a:ext cx="9744502" cy="334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07000"/>
              </a:lnSpc>
              <a:spcAft>
                <a:spcPts val="11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опросника боли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нами были получены следующие данные: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11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80% пациентов не имеют боли нейропатического характера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11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18% определяется нейропатический компонент головной боли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11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2% -  нет возможности оценить.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07000"/>
              </a:lnSpc>
              <a:spcAft>
                <a:spcPts val="11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представлены на рисунке 2. 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7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60300832"/>
              </p:ext>
            </p:extLst>
          </p:nvPr>
        </p:nvGraphicFramePr>
        <p:xfrm>
          <a:off x="545911" y="573206"/>
          <a:ext cx="9498842" cy="433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97194" y="5186281"/>
            <a:ext cx="559627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8290" algn="ctr">
              <a:lnSpc>
                <a:spcPct val="107000"/>
              </a:lnSpc>
              <a:spcAft>
                <a:spcPts val="11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 – Характер головной боли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41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Широкоэкранный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Домнич</dc:creator>
  <cp:lastModifiedBy>Вадим Домнич</cp:lastModifiedBy>
  <cp:revision>1</cp:revision>
  <dcterms:created xsi:type="dcterms:W3CDTF">2020-10-31T17:18:05Z</dcterms:created>
  <dcterms:modified xsi:type="dcterms:W3CDTF">2020-10-31T17:18:23Z</dcterms:modified>
</cp:coreProperties>
</file>