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F1A4-18F4-4068-8FF2-2D66D412F0D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69AC-A202-49EE-AC67-5CC96EE03F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F1A4-18F4-4068-8FF2-2D66D412F0D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69AC-A202-49EE-AC67-5CC96EE03F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F1A4-18F4-4068-8FF2-2D66D412F0D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69AC-A202-49EE-AC67-5CC96EE03F2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F1A4-18F4-4068-8FF2-2D66D412F0D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69AC-A202-49EE-AC67-5CC96EE03F2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F1A4-18F4-4068-8FF2-2D66D412F0D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69AC-A202-49EE-AC67-5CC96EE03F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F1A4-18F4-4068-8FF2-2D66D412F0D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69AC-A202-49EE-AC67-5CC96EE03F2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F1A4-18F4-4068-8FF2-2D66D412F0D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69AC-A202-49EE-AC67-5CC96EE03F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F1A4-18F4-4068-8FF2-2D66D412F0D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69AC-A202-49EE-AC67-5CC96EE03F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F1A4-18F4-4068-8FF2-2D66D412F0D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69AC-A202-49EE-AC67-5CC96EE03F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F1A4-18F4-4068-8FF2-2D66D412F0D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69AC-A202-49EE-AC67-5CC96EE03F2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F1A4-18F4-4068-8FF2-2D66D412F0D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69AC-A202-49EE-AC67-5CC96EE03F2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70BF1A4-18F4-4068-8FF2-2D66D412F0D7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E2369AC-A202-49EE-AC67-5CC96EE03F2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664295"/>
          </a:xfrm>
        </p:spPr>
        <p:txBody>
          <a:bodyPr>
            <a:normAutofit/>
          </a:bodyPr>
          <a:lstStyle/>
          <a:p>
            <a:r>
              <a:rPr lang="ru-RU" dirty="0" smtClean="0"/>
              <a:t>Медицинский ксенон в терапии больных с алкогольной зависимостью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>
                <a:solidFill>
                  <a:schemeClr val="tx1"/>
                </a:solidFill>
              </a:rPr>
              <a:t>Цыба</a:t>
            </a:r>
            <a:r>
              <a:rPr lang="ru-RU" sz="2000" dirty="0" smtClean="0">
                <a:solidFill>
                  <a:schemeClr val="tx1"/>
                </a:solidFill>
              </a:rPr>
              <a:t> Н.Ю., </a:t>
            </a:r>
            <a:r>
              <a:rPr lang="ru-RU" sz="2000" dirty="0" err="1" smtClean="0">
                <a:solidFill>
                  <a:schemeClr val="tx1"/>
                </a:solidFill>
              </a:rPr>
              <a:t>Цыба</a:t>
            </a:r>
            <a:r>
              <a:rPr lang="ru-RU" sz="2000" dirty="0" smtClean="0">
                <a:solidFill>
                  <a:schemeClr val="tx1"/>
                </a:solidFill>
              </a:rPr>
              <a:t> И.В., Кононенко И.Н.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Республиканский наркологический центр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458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Спасибо </a:t>
            </a:r>
            <a:r>
              <a:rPr lang="ru-RU" sz="4800" smtClean="0"/>
              <a:t>за внимание!!!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230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Изучение эффективности и безопасности применения медицинского ксенона у больных с алкогольной зависимостью.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исследования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7745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Основная группа: </a:t>
            </a:r>
          </a:p>
          <a:p>
            <a:pPr>
              <a:buFontTx/>
              <a:buChar char="-"/>
            </a:pPr>
            <a:r>
              <a:rPr lang="ru-RU" dirty="0" smtClean="0"/>
              <a:t>30 человек с алкогольной зависимостью; </a:t>
            </a:r>
          </a:p>
          <a:p>
            <a:pPr>
              <a:buFontTx/>
              <a:buChar char="-"/>
            </a:pPr>
            <a:r>
              <a:rPr lang="ru-RU" dirty="0"/>
              <a:t>п</a:t>
            </a:r>
            <a:r>
              <a:rPr lang="ru-RU" dirty="0" smtClean="0"/>
              <a:t>олучают стандартную терапию и медицинский ксенон (препарат «</a:t>
            </a:r>
            <a:r>
              <a:rPr lang="ru-RU" dirty="0" err="1" smtClean="0"/>
              <a:t>Ксемед</a:t>
            </a:r>
            <a:r>
              <a:rPr lang="ru-RU" dirty="0" smtClean="0"/>
              <a:t>»);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Группа контроля:</a:t>
            </a:r>
          </a:p>
          <a:p>
            <a:pPr>
              <a:buFontTx/>
              <a:buChar char="-"/>
            </a:pPr>
            <a:r>
              <a:rPr lang="ru-RU" dirty="0" smtClean="0"/>
              <a:t>30 </a:t>
            </a:r>
            <a:r>
              <a:rPr lang="ru-RU" dirty="0"/>
              <a:t>человек с алкогольной зависимостью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2"/>
                </a:solidFill>
              </a:rPr>
              <a:t>- </a:t>
            </a:r>
            <a:r>
              <a:rPr lang="ru-RU" dirty="0"/>
              <a:t>получают стандартную терапию </a:t>
            </a:r>
            <a:r>
              <a:rPr lang="ru-RU" dirty="0" smtClean="0"/>
              <a:t>без назначения </a:t>
            </a:r>
            <a:r>
              <a:rPr lang="ru-RU" dirty="0" err="1" smtClean="0"/>
              <a:t>ксенонотерапии</a:t>
            </a:r>
            <a:r>
              <a:rPr lang="ru-RU" dirty="0" smtClean="0"/>
              <a:t> ;</a:t>
            </a:r>
            <a:endParaRPr lang="ru-RU" dirty="0"/>
          </a:p>
          <a:p>
            <a:pPr marL="0" indent="0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Материалы и методы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7953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484784"/>
            <a:ext cx="7772400" cy="4896544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- оценка ситуативной и личностной тревожности по шкале </a:t>
            </a:r>
            <a:r>
              <a:rPr lang="ru-RU" sz="2800" dirty="0" err="1" smtClean="0"/>
              <a:t>Спилбергера</a:t>
            </a:r>
            <a:r>
              <a:rPr lang="ru-RU" sz="2800" dirty="0" smtClean="0"/>
              <a:t>-Ханина;</a:t>
            </a:r>
            <a:br>
              <a:rPr lang="ru-RU" sz="2800" dirty="0" smtClean="0"/>
            </a:br>
            <a:r>
              <a:rPr lang="ru-RU" sz="2800" dirty="0" smtClean="0"/>
              <a:t>- оценка самочувствия, активности </a:t>
            </a:r>
            <a:r>
              <a:rPr lang="ru-RU" sz="2800" dirty="0" err="1" smtClean="0"/>
              <a:t>настоения</a:t>
            </a:r>
            <a:r>
              <a:rPr lang="ru-RU" sz="2800" dirty="0" smtClean="0"/>
              <a:t> по шкале САН;</a:t>
            </a:r>
            <a:br>
              <a:rPr lang="ru-RU" sz="2800" dirty="0" smtClean="0"/>
            </a:br>
            <a:r>
              <a:rPr lang="ru-RU" sz="2800" dirty="0" smtClean="0"/>
              <a:t>- общие сроки наблюдения 6 месяцев.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548681"/>
            <a:ext cx="6417734" cy="7200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Материалы и методы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60305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59" cy="4896544"/>
          </a:xfrm>
        </p:spPr>
        <p:txBody>
          <a:bodyPr/>
          <a:lstStyle/>
          <a:p>
            <a:r>
              <a:rPr lang="ru-RU" dirty="0" smtClean="0"/>
              <a:t>Шкала </a:t>
            </a:r>
            <a:r>
              <a:rPr lang="ru-RU" dirty="0" err="1" smtClean="0"/>
              <a:t>Спилбергера</a:t>
            </a:r>
            <a:r>
              <a:rPr lang="ru-RU" dirty="0" smtClean="0"/>
              <a:t>-Ханина:</a:t>
            </a:r>
          </a:p>
          <a:p>
            <a:pPr marL="0" indent="0">
              <a:buNone/>
            </a:pPr>
            <a:r>
              <a:rPr lang="ru-RU" dirty="0" smtClean="0"/>
              <a:t>	В основной группе снижение ситуативной и личностной тревожности у 27 пациентов до низких (</a:t>
            </a:r>
            <a:r>
              <a:rPr lang="en-US" dirty="0" smtClean="0"/>
              <a:t>&lt; </a:t>
            </a:r>
            <a:r>
              <a:rPr lang="ru-RU" dirty="0" smtClean="0"/>
              <a:t>30 баллов), либо умеренных ( 31-44 балла) величин.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Данные значения сохранялись через 6 месяцев наблюдения.</a:t>
            </a:r>
          </a:p>
          <a:p>
            <a:pPr marL="0" indent="0">
              <a:buNone/>
            </a:pPr>
            <a:r>
              <a:rPr lang="ru-RU" dirty="0" smtClean="0"/>
              <a:t>	В группе контроля снижение </a:t>
            </a:r>
            <a:r>
              <a:rPr lang="ru-RU" dirty="0"/>
              <a:t>ситуативной тревожности у </a:t>
            </a:r>
            <a:r>
              <a:rPr lang="ru-RU" dirty="0" smtClean="0"/>
              <a:t>20 </a:t>
            </a:r>
            <a:r>
              <a:rPr lang="ru-RU" dirty="0"/>
              <a:t>пациентов до низких (</a:t>
            </a:r>
            <a:r>
              <a:rPr lang="en-US" dirty="0"/>
              <a:t>&lt; </a:t>
            </a:r>
            <a:r>
              <a:rPr lang="ru-RU" dirty="0"/>
              <a:t>30 баллов), либо умеренных ( 31-44 </a:t>
            </a:r>
            <a:r>
              <a:rPr lang="ru-RU" dirty="0" smtClean="0"/>
              <a:t>балла</a:t>
            </a:r>
            <a:r>
              <a:rPr lang="ru-RU" dirty="0"/>
              <a:t>) величин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	Через 6 месяцев у 8 пациентов возврат к исходным высоким значениям.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исследования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9623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59" cy="4896544"/>
          </a:xfrm>
        </p:spPr>
        <p:txBody>
          <a:bodyPr/>
          <a:lstStyle/>
          <a:p>
            <a:r>
              <a:rPr lang="ru-RU" b="1" i="1" dirty="0" smtClean="0"/>
              <a:t>Шкала САН:</a:t>
            </a:r>
          </a:p>
          <a:p>
            <a:pPr marL="0" indent="0">
              <a:buNone/>
            </a:pPr>
            <a:r>
              <a:rPr lang="ru-RU" dirty="0" smtClean="0"/>
              <a:t>	В основной группе повышение показателей самочувствия 4,6 баллов и выше.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Данные значения сохранялись через 6 месяцев наблюдения у 22 человек.</a:t>
            </a:r>
          </a:p>
          <a:p>
            <a:pPr marL="0" indent="0">
              <a:buNone/>
            </a:pPr>
            <a:r>
              <a:rPr lang="ru-RU" dirty="0" smtClean="0"/>
              <a:t>	В группе контроля </a:t>
            </a:r>
            <a:r>
              <a:rPr lang="ru-RU" dirty="0"/>
              <a:t>повышение показателей самочувствия 4,6 баллов и </a:t>
            </a:r>
            <a:r>
              <a:rPr lang="ru-RU" dirty="0" smtClean="0"/>
              <a:t>выше у 19 человек. </a:t>
            </a:r>
          </a:p>
          <a:p>
            <a:pPr marL="0" indent="0">
              <a:buNone/>
            </a:pPr>
            <a:r>
              <a:rPr lang="ru-RU" dirty="0" smtClean="0"/>
              <a:t>	Через 6 месяцев у 15 пациентов возврат к исходным  значениям.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исследования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281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59" cy="4896544"/>
          </a:xfrm>
        </p:spPr>
        <p:txBody>
          <a:bodyPr/>
          <a:lstStyle/>
          <a:p>
            <a:r>
              <a:rPr lang="ru-RU" b="1" i="1" dirty="0" smtClean="0"/>
              <a:t>Шкала САН:</a:t>
            </a:r>
          </a:p>
          <a:p>
            <a:pPr marL="0" indent="0">
              <a:buNone/>
            </a:pPr>
            <a:r>
              <a:rPr lang="ru-RU" dirty="0" smtClean="0"/>
              <a:t>	В основной группе повышение показателей активности  до значения выше средних у 30 (100%) больных.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Данные значения сохранялись через 6 месяцев наблюдения у 26 человек.</a:t>
            </a:r>
          </a:p>
          <a:p>
            <a:pPr marL="0" indent="0">
              <a:buNone/>
            </a:pPr>
            <a:r>
              <a:rPr lang="ru-RU" dirty="0" smtClean="0"/>
              <a:t>	В группе контроля </a:t>
            </a:r>
            <a:r>
              <a:rPr lang="ru-RU" dirty="0"/>
              <a:t>повышение показателей </a:t>
            </a:r>
            <a:r>
              <a:rPr lang="ru-RU" dirty="0" smtClean="0"/>
              <a:t>активности выше средних у 27 человек. 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/>
              <a:t>Данные значения сохранялись через 6 месяцев наблюдения у </a:t>
            </a:r>
            <a:r>
              <a:rPr lang="ru-RU" dirty="0" smtClean="0"/>
              <a:t>20 </a:t>
            </a:r>
            <a:r>
              <a:rPr lang="ru-RU" dirty="0"/>
              <a:t>человек.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исследования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7899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59" cy="4896544"/>
          </a:xfrm>
        </p:spPr>
        <p:txBody>
          <a:bodyPr/>
          <a:lstStyle/>
          <a:p>
            <a:r>
              <a:rPr lang="ru-RU" b="1" i="1" dirty="0" smtClean="0"/>
              <a:t>Шкала САН:</a:t>
            </a:r>
          </a:p>
          <a:p>
            <a:pPr marL="0" indent="0">
              <a:buNone/>
            </a:pPr>
            <a:r>
              <a:rPr lang="ru-RU" dirty="0" smtClean="0"/>
              <a:t>	В основной группе повышение показателей настроения  до значения выше средних у 30 (100%) больных.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Значения не ниже средних сохранялись через 6 месяцев наблюдения у 20 человек.</a:t>
            </a:r>
          </a:p>
          <a:p>
            <a:pPr marL="0" indent="0">
              <a:buNone/>
            </a:pPr>
            <a:r>
              <a:rPr lang="ru-RU" dirty="0" smtClean="0"/>
              <a:t>	В группе контроля </a:t>
            </a:r>
            <a:r>
              <a:rPr lang="ru-RU" dirty="0"/>
              <a:t>повышение показателей </a:t>
            </a:r>
            <a:r>
              <a:rPr lang="ru-RU" dirty="0" smtClean="0"/>
              <a:t>настроения возросли до средних у 15 человек. 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/>
              <a:t>Данные значения сохранялись через 6 месяцев наблюдения у </a:t>
            </a:r>
            <a:r>
              <a:rPr lang="ru-RU" dirty="0" smtClean="0"/>
              <a:t> 10 человек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исследования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264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Использование ксенона сопровождается более значимым снижением ситуативной и личностной тревожности у больных с алкогольной зависимостью.</a:t>
            </a:r>
          </a:p>
          <a:p>
            <a:pPr marL="0" indent="0">
              <a:buNone/>
            </a:pPr>
            <a:r>
              <a:rPr lang="ru-RU" dirty="0" smtClean="0"/>
              <a:t>2. Назначение </a:t>
            </a:r>
            <a:r>
              <a:rPr lang="ru-RU" dirty="0" err="1" smtClean="0"/>
              <a:t>ксенонотерапии</a:t>
            </a:r>
            <a:r>
              <a:rPr lang="ru-RU" dirty="0" smtClean="0"/>
              <a:t> при лечении пациентов, злоупотребляющих алкоголем, приводит к более существенному улучшению общего самочувствия, активности и настроения по сравнению с группой контроля.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35929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50</TotalTime>
  <Words>150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Медицинский ксенон в терапии больных с алкогольной зависимостью</vt:lpstr>
      <vt:lpstr>Цель исследования</vt:lpstr>
      <vt:lpstr>Материалы и методы</vt:lpstr>
      <vt:lpstr> - оценка ситуативной и личностной тревожности по шкале Спилбергера-Ханина; - оценка самочувствия, активности настоения по шкале САН; - общие сроки наблюдения 6 месяцев.</vt:lpstr>
      <vt:lpstr>Результаты исследования</vt:lpstr>
      <vt:lpstr>Результаты исследования</vt:lpstr>
      <vt:lpstr>Результаты исследования</vt:lpstr>
      <vt:lpstr>Результаты исследования</vt:lpstr>
      <vt:lpstr>Выводы: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Медицинский ксенон в терапии больных с алкогольной зависимостью</dc:title>
  <dc:creator>AMD</dc:creator>
  <cp:lastModifiedBy>AMD</cp:lastModifiedBy>
  <cp:revision>5</cp:revision>
  <dcterms:created xsi:type="dcterms:W3CDTF">2020-10-31T17:24:05Z</dcterms:created>
  <dcterms:modified xsi:type="dcterms:W3CDTF">2020-10-31T18:14:14Z</dcterms:modified>
</cp:coreProperties>
</file>