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65" r:id="rId3"/>
    <p:sldId id="258" r:id="rId4"/>
    <p:sldId id="261" r:id="rId5"/>
    <p:sldId id="264" r:id="rId6"/>
    <p:sldId id="260" r:id="rId7"/>
    <p:sldId id="259" r:id="rId8"/>
    <p:sldId id="262" r:id="rId9"/>
    <p:sldId id="263" r:id="rId10"/>
    <p:sldId id="266" r:id="rId11"/>
    <p:sldId id="269" r:id="rId12"/>
    <p:sldId id="257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Диагноз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Энурез</c:v>
                </c:pt>
                <c:pt idx="1">
                  <c:v>Нейрогенный мочевой пузырь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133</c:v>
                </c:pt>
              </c:numCache>
            </c:numRef>
          </c:val>
        </c:ser>
        <c:dLbls/>
      </c:pie3DChart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1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/>
      </c:pie3DChart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15425-5F2E-46BD-BF0B-B61DB960A201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0744D-5A32-4616-82E3-899453B97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34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0744D-5A32-4616-82E3-899453B9748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3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836712"/>
            <a:ext cx="6516216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НАРУШЕНИЯ МОЧЕИСПУСКАНИЯ. </a:t>
            </a:r>
            <a:r>
              <a:rPr lang="ru-RU" dirty="0" smtClean="0"/>
              <a:t>МЕЖДИСЦИПЛИНАРНЫЙ ПОДХОД.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97152"/>
            <a:ext cx="7704856" cy="16561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Щербинин А.В., Щербинин А.А., Бессонова А.Д.,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Харагезов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А.М.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ГОО ВПО «Донецкий национальный медицинский университет им. М. Горького»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детской хирургии и анестезиологии.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Республиканская детская клиническая больница, г. Донецк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55" y="116632"/>
            <a:ext cx="217011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36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Показания </a:t>
            </a:r>
            <a:r>
              <a:rPr lang="ru-RU" dirty="0"/>
              <a:t>для </a:t>
            </a:r>
            <a:r>
              <a:rPr lang="ru-RU" dirty="0" smtClean="0"/>
              <a:t>урологического наблюдения: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7525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эпизоды </a:t>
            </a:r>
            <a:r>
              <a:rPr lang="ru-RU" dirty="0"/>
              <a:t>учащенного мочеиспускания в случае наличия изменений при ультразвуковом исследовании органов мочевыделительной системы, при сочетании данных жалоб с инфекцией мочевыделительной системы в случае наличия </a:t>
            </a:r>
            <a:r>
              <a:rPr lang="ru-RU" dirty="0" err="1"/>
              <a:t>дизурических</a:t>
            </a:r>
            <a:r>
              <a:rPr lang="ru-RU" dirty="0"/>
              <a:t> явлений и рецидивирующего характера последней;</a:t>
            </a:r>
          </a:p>
          <a:p>
            <a:pPr lvl="0"/>
            <a:r>
              <a:rPr lang="ru-RU" dirty="0"/>
              <a:t>все случаи недержания мочи;</a:t>
            </a:r>
          </a:p>
          <a:p>
            <a:pPr lvl="0"/>
            <a:r>
              <a:rPr lang="ru-RU" dirty="0"/>
              <a:t>сочетания </a:t>
            </a:r>
            <a:r>
              <a:rPr lang="ru-RU" dirty="0" err="1"/>
              <a:t>энуреза</a:t>
            </a:r>
            <a:r>
              <a:rPr lang="ru-RU" dirty="0"/>
              <a:t> и изменений при ультразвуковом исследовании почек;</a:t>
            </a:r>
          </a:p>
          <a:p>
            <a:pPr lvl="0"/>
            <a:r>
              <a:rPr lang="ru-RU" dirty="0"/>
              <a:t>редкие мочеиспускания в комбинации с пороками развития почек и мочевого пузыря.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17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136905" cy="451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20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57960" cy="646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3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4752528" cy="3888432"/>
          </a:xfrm>
        </p:spPr>
        <p:txBody>
          <a:bodyPr/>
          <a:lstStyle/>
          <a:p>
            <a:pPr algn="just"/>
            <a:r>
              <a:rPr lang="ru-RU" dirty="0"/>
              <a:t>Применение вышеизложенной схемы позволяет вести тщательный </a:t>
            </a:r>
            <a:r>
              <a:rPr lang="ru-RU" dirty="0" err="1"/>
              <a:t>диференциально</a:t>
            </a:r>
            <a:r>
              <a:rPr lang="ru-RU" dirty="0"/>
              <a:t>-диагностический поиск, и позволяет достичь удовлетворительных результатов лечения в 83% </a:t>
            </a:r>
            <a:r>
              <a:rPr lang="ru-RU" dirty="0" smtClean="0"/>
              <a:t>случаев.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3"/>
            <a:ext cx="2952328" cy="238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70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17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127337"/>
            <a:ext cx="3240360" cy="463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2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505"/>
            <a:ext cx="9001000" cy="637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6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8674" y="476672"/>
            <a:ext cx="350285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47893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21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405182"/>
            <a:ext cx="3903186" cy="345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9055"/>
            <a:ext cx="3143272" cy="325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одержимое 3"/>
          <p:cNvSpPr>
            <a:spLocks noGrp="1"/>
          </p:cNvSpPr>
          <p:nvPr>
            <p:ph sz="quarter" idx="2"/>
          </p:nvPr>
        </p:nvSpPr>
        <p:spPr>
          <a:xfrm>
            <a:off x="0" y="404664"/>
            <a:ext cx="4429124" cy="409087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solidFill>
                  <a:srgbClr val="0070C0"/>
                </a:solidFill>
              </a:rPr>
              <a:t>Недержание - </a:t>
            </a:r>
            <a:r>
              <a:rPr lang="ru-RU" sz="2600" b="0" dirty="0" smtClean="0"/>
              <a:t> </a:t>
            </a:r>
            <a:r>
              <a:rPr lang="ru-RU" sz="2600" b="0" dirty="0"/>
              <a:t>непроизвольное выделение мочи, не поддающееся волевому </a:t>
            </a:r>
            <a:r>
              <a:rPr lang="ru-RU" sz="2600" b="0" dirty="0" smtClean="0"/>
              <a:t>усилию.</a:t>
            </a:r>
            <a:endParaRPr lang="ru-RU" sz="2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600" dirty="0" err="1" smtClean="0">
                <a:solidFill>
                  <a:srgbClr val="0070C0"/>
                </a:solidFill>
              </a:rPr>
              <a:t>Неудержание</a:t>
            </a:r>
            <a:r>
              <a:rPr lang="ru-RU" sz="2600" dirty="0" smtClean="0">
                <a:solidFill>
                  <a:srgbClr val="0070C0"/>
                </a:solidFill>
              </a:rPr>
              <a:t> -</a:t>
            </a:r>
            <a:r>
              <a:rPr lang="ru-RU" sz="2600" b="0" dirty="0"/>
              <a:t>непроизвольное выделение небольших количеств мочи из мочеиспускательного канала при физическом напряжении, кашле, напряжении мышц брюшного </a:t>
            </a:r>
            <a:r>
              <a:rPr lang="ru-RU" sz="2600" b="0" dirty="0" smtClean="0"/>
              <a:t>пресса.</a:t>
            </a:r>
            <a:endParaRPr lang="ru-RU" sz="2600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solidFill>
                  <a:srgbClr val="0070C0"/>
                </a:solidFill>
              </a:rPr>
              <a:t>Императивный позыв- </a:t>
            </a:r>
            <a:r>
              <a:rPr lang="ru-RU" sz="2600" b="0" dirty="0"/>
              <a:t>внезапный, непреодолимый посыл к мочеиспусканию, невозможность контролировать процесс опорожнения мочевого </a:t>
            </a:r>
            <a:r>
              <a:rPr lang="ru-RU" sz="2600" b="0" dirty="0" smtClean="0"/>
              <a:t>пузыря</a:t>
            </a:r>
            <a:r>
              <a:rPr lang="ru-RU" b="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600" dirty="0" err="1">
                <a:solidFill>
                  <a:srgbClr val="0070C0"/>
                </a:solidFill>
              </a:rPr>
              <a:t>Энурез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smtClean="0">
                <a:solidFill>
                  <a:srgbClr val="0070C0"/>
                </a:solidFill>
              </a:rPr>
              <a:t>-</a:t>
            </a:r>
            <a:r>
              <a:rPr lang="ru-RU" sz="2600" dirty="0" smtClean="0"/>
              <a:t> периодические эпизоды непроизвольного мочеиспускания </a:t>
            </a:r>
            <a:r>
              <a:rPr lang="ru-RU" sz="2600" dirty="0"/>
              <a:t>во время сна у детей возраста пяти лет и </a:t>
            </a:r>
            <a:r>
              <a:rPr lang="ru-RU" sz="2600" dirty="0" smtClean="0"/>
              <a:t>старше.</a:t>
            </a:r>
            <a:endParaRPr lang="ru-RU" sz="26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95540"/>
            <a:ext cx="4143404" cy="236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0010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991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82000" cy="8458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2015-2020 </a:t>
            </a:r>
            <a:r>
              <a:rPr lang="ru-RU" dirty="0"/>
              <a:t>гг. </a:t>
            </a:r>
            <a:r>
              <a:rPr lang="ru-RU" dirty="0" smtClean="0"/>
              <a:t>– 181 ребенок с нарушениями мочеиспускания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417968895"/>
              </p:ext>
            </p:extLst>
          </p:nvPr>
        </p:nvGraphicFramePr>
        <p:xfrm>
          <a:off x="381000" y="2708275"/>
          <a:ext cx="404177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956216920"/>
              </p:ext>
            </p:extLst>
          </p:nvPr>
        </p:nvGraphicFramePr>
        <p:xfrm>
          <a:off x="4718050" y="2708275"/>
          <a:ext cx="404177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683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графии\Больные\Зинченко ПМР\20170814_1006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32" r="20590"/>
          <a:stretch/>
        </p:blipFill>
        <p:spPr bwMode="auto">
          <a:xfrm>
            <a:off x="7236296" y="1772816"/>
            <a:ext cx="183767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63272" cy="611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Клиническая симптоматика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14356"/>
            <a:ext cx="7344816" cy="61436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/>
              <a:t>      </a:t>
            </a:r>
            <a:r>
              <a:rPr lang="ru-RU" sz="2400" dirty="0" smtClean="0"/>
              <a:t>Нейрогенные </a:t>
            </a:r>
            <a:r>
              <a:rPr lang="ru-RU" sz="2400" dirty="0"/>
              <a:t>нарушения функции тазовых </a:t>
            </a:r>
            <a:r>
              <a:rPr lang="ru-RU" sz="2400" dirty="0" smtClean="0"/>
              <a:t>органов: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/>
              <a:t>при </a:t>
            </a:r>
            <a:r>
              <a:rPr lang="ru-RU" sz="2400" dirty="0" err="1">
                <a:solidFill>
                  <a:srgbClr val="FF0000"/>
                </a:solidFill>
              </a:rPr>
              <a:t>гипермоторных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нарушениях  функций  мочевого  пузыря отмечается гипертония, </a:t>
            </a:r>
            <a:r>
              <a:rPr lang="ru-RU" sz="2400" dirty="0" err="1"/>
              <a:t>гиперрефлексия</a:t>
            </a:r>
            <a:r>
              <a:rPr lang="ru-RU" sz="2400" dirty="0"/>
              <a:t>, что проявляется императивными иногда ложными позывами на  мочеиспускание, частым  мочеиспусканием малыми порциями, недержанием мочи, </a:t>
            </a:r>
            <a:r>
              <a:rPr lang="ru-RU" sz="2400" dirty="0" err="1"/>
              <a:t>цисталгией</a:t>
            </a:r>
            <a:r>
              <a:rPr lang="ru-RU" sz="2400" dirty="0"/>
              <a:t>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/>
              <a:t>при </a:t>
            </a:r>
            <a:r>
              <a:rPr lang="ru-RU" sz="2400" dirty="0" err="1">
                <a:solidFill>
                  <a:srgbClr val="FF0000"/>
                </a:solidFill>
              </a:rPr>
              <a:t>гипомоторных</a:t>
            </a:r>
            <a:r>
              <a:rPr lang="ru-RU" sz="2400" dirty="0"/>
              <a:t> нарушениях отмечается ослабление позыва  на мочеиспускание большими порциями, затрудненное мочеиспускание</a:t>
            </a:r>
            <a:r>
              <a:rPr lang="ru-RU" sz="24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444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13" t="21008" r="16413" b="6705"/>
          <a:stretch/>
        </p:blipFill>
        <p:spPr bwMode="auto">
          <a:xfrm>
            <a:off x="1" y="389298"/>
            <a:ext cx="9096720" cy="611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68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96" t="12726" r="20845" b="6890"/>
          <a:stretch/>
        </p:blipFill>
        <p:spPr bwMode="auto">
          <a:xfrm>
            <a:off x="20704" y="116631"/>
            <a:ext cx="8871776" cy="653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60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10" t="15355" r="25847" b="5129"/>
          <a:stretch/>
        </p:blipFill>
        <p:spPr bwMode="auto">
          <a:xfrm>
            <a:off x="1619672" y="34865"/>
            <a:ext cx="6362045" cy="679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58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157</TotalTime>
  <Words>262</Words>
  <Application>Microsoft Office PowerPoint</Application>
  <PresentationFormat>Экран (4:3)</PresentationFormat>
  <Paragraphs>24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НАРУШЕНИЯ МОЧЕИСПУСКАНИЯ. МЕЖДИСЦИПЛИНАРНЫЙ ПОДХОД.</vt:lpstr>
      <vt:lpstr>Слайд 2</vt:lpstr>
      <vt:lpstr>Слайд 3</vt:lpstr>
      <vt:lpstr>Слайд 4</vt:lpstr>
      <vt:lpstr>2015-2020 гг. – 181 ребенок с нарушениями мочеиспускания</vt:lpstr>
      <vt:lpstr>Клиническая симптоматика</vt:lpstr>
      <vt:lpstr>Слайд 7</vt:lpstr>
      <vt:lpstr>Слайд 8</vt:lpstr>
      <vt:lpstr>Слайд 9</vt:lpstr>
      <vt:lpstr>Показания для урологического наблюдения:  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НАРУШЕНИЯ МОЧЕИСПУСКАНИЯ. МЕЖДИСЦИПЛИНАРНЫЙ ПОДХОД.</dc:title>
  <dc:creator>Alex&amp;Ann</dc:creator>
  <cp:lastModifiedBy>Андрей</cp:lastModifiedBy>
  <cp:revision>11</cp:revision>
  <dcterms:created xsi:type="dcterms:W3CDTF">2020-10-29T17:05:27Z</dcterms:created>
  <dcterms:modified xsi:type="dcterms:W3CDTF">2020-10-31T07:24:09Z</dcterms:modified>
</cp:coreProperties>
</file>