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2D"/>
    <a:srgbClr val="FEC200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17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&#1083;&#1080;&#1094;&#1077;&#108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Участники тестирования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tx1"/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tx1"/>
                </a:contourClr>
              </a:sp3d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Лист1!$L$1:$M$1</c:f>
              <c:strCache>
                <c:ptCount val="2"/>
                <c:pt idx="0">
                  <c:v>Юноши</c:v>
                </c:pt>
                <c:pt idx="1">
                  <c:v>Девушки</c:v>
                </c:pt>
              </c:strCache>
            </c:strRef>
          </c:cat>
          <c:val>
            <c:numRef>
              <c:f>Лист1!$L$2:$M$2</c:f>
              <c:numCache>
                <c:formatCode>General</c:formatCode>
                <c:ptCount val="2"/>
                <c:pt idx="0">
                  <c:v>78</c:v>
                </c:pt>
                <c:pt idx="1">
                  <c:v>145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E0E0E0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84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0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5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8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98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76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3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09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44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10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FB895-EEC3-4B2E-B3E0-EE88E8C9FA3B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2C729-A8D9-455F-AC06-D43260623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53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240" y="407024"/>
            <a:ext cx="7183120" cy="1194117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ГОО ВПО ДОНЕЦКИЙ НАЦИОНАЛЬНЫЙ МЕДИЦИНСКИЙ УНИВЕРСИТЕТ ИМ. М. ГОРЬКОГО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9732" y="1755573"/>
            <a:ext cx="8460646" cy="908379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ОСВЕДОМЛЕННОСТЬ О ВИЧ-ИНФЕКЦИИ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КАК </a:t>
            </a:r>
            <a:r>
              <a:rPr lang="ru-RU" b="1" dirty="0">
                <a:solidFill>
                  <a:srgbClr val="002060"/>
                </a:solidFill>
              </a:rPr>
              <a:t>ФАКТОР СОХРАНЕНИЯ ЗДОРОВЬЯ ПОДРОСТКОВ И МОЛОДЕЖИ</a:t>
            </a:r>
          </a:p>
        </p:txBody>
      </p:sp>
      <p:pic>
        <p:nvPicPr>
          <p:cNvPr id="4" name="Picture 2" descr="ÐÐ°ÑÑÐ¸Ð½ÐºÐ¸ Ð¿Ð¾ Ð·Ð°Ð¿ÑÐ¾ÑÑ Ð³ÐµÑÐ± Ð´Ð¾Ð½Ð½Ð¼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358" y="101600"/>
            <a:ext cx="210111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7844" y="5413590"/>
            <a:ext cx="6612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Романенко Т. А</a:t>
            </a:r>
            <a:r>
              <a:rPr lang="ru-RU" sz="2000" b="1" dirty="0" smtClean="0"/>
              <a:t>., профессор кафедры гигиены и экологии</a:t>
            </a:r>
          </a:p>
          <a:p>
            <a:r>
              <a:rPr lang="ru-RU" sz="2000" b="1" dirty="0" smtClean="0"/>
              <a:t>Гаврилова Л.К., директор медицинского лицея</a:t>
            </a:r>
            <a:endParaRPr lang="ru-RU" sz="2000" b="1" dirty="0"/>
          </a:p>
          <a:p>
            <a:r>
              <a:rPr lang="ru-RU" sz="2000" b="1" dirty="0" smtClean="0"/>
              <a:t>Борисова </a:t>
            </a:r>
            <a:r>
              <a:rPr lang="ru-RU" sz="2000" b="1" dirty="0" smtClean="0"/>
              <a:t>Я. В</a:t>
            </a:r>
            <a:r>
              <a:rPr lang="ru-RU" sz="2000" b="1" dirty="0" smtClean="0"/>
              <a:t>., студентка 5 к. педиатрического </a:t>
            </a:r>
            <a:r>
              <a:rPr lang="ru-RU" sz="2000" b="1" dirty="0"/>
              <a:t>ф</a:t>
            </a:r>
            <a:r>
              <a:rPr lang="ru-RU" sz="2000" b="1" dirty="0" smtClean="0"/>
              <a:t>-та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-363" t="861" r="363" b="4923"/>
          <a:stretch/>
        </p:blipFill>
        <p:spPr>
          <a:xfrm>
            <a:off x="8279584" y="3049162"/>
            <a:ext cx="3580418" cy="2242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7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802" b="5868"/>
          <a:stretch/>
        </p:blipFill>
        <p:spPr>
          <a:xfrm>
            <a:off x="6154936" y="2869324"/>
            <a:ext cx="5661296" cy="3436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749" b="7423"/>
          <a:stretch/>
        </p:blipFill>
        <p:spPr>
          <a:xfrm>
            <a:off x="273269" y="310053"/>
            <a:ext cx="5472384" cy="3337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154936" y="1119380"/>
            <a:ext cx="5511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Существует ли против ВИЧ/СПИДа </a:t>
            </a:r>
            <a:r>
              <a:rPr lang="ru-RU" sz="2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в</a:t>
            </a:r>
            <a:r>
              <a:rPr lang="ru-RU" sz="2800" b="1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акцина?</a:t>
            </a:r>
            <a:endParaRPr lang="ru-RU" sz="2800" b="1" i="0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583" y="632287"/>
            <a:ext cx="5243098" cy="3151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15" y="3310759"/>
            <a:ext cx="5269325" cy="31672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9333" y="1068692"/>
            <a:ext cx="4588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Существует ли против ВИЧ/СПИДа лекарство?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151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986" y="483477"/>
            <a:ext cx="10280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ЭФФЕКТИВНЫЕ СПОСОБЫ ЗАЩИТЫ ОТ ВИЧ ПО МНЕНИЮ ОПРАШИВАЕМЫХ</a:t>
            </a:r>
            <a:endParaRPr lang="ru-RU" sz="2400" b="1" dirty="0">
              <a:ln w="9525">
                <a:solidFill>
                  <a:srgbClr val="FFC000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377393"/>
              </p:ext>
            </p:extLst>
          </p:nvPr>
        </p:nvGraphicFramePr>
        <p:xfrm>
          <a:off x="2525986" y="1289881"/>
          <a:ext cx="7080469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0345"/>
                <a:gridCol w="165012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Отказ от случайных половых связей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97,0 %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Использование презервативов при половом контакте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92,8 %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Знание путей передачи 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91,0 %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Использование только одноразовых шприцев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84,8 %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Пользование индивидуальной бритвой, маникюрными принадлежностями, зубной щеткой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77,6 %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Отказ от употребления наркотиков, алкоголя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69,0 %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Супружеская верность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64,0 %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86" y="4497870"/>
            <a:ext cx="3006012" cy="2128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441" t="4420" r="6425" b="8218"/>
          <a:stretch/>
        </p:blipFill>
        <p:spPr>
          <a:xfrm>
            <a:off x="5003248" y="4314497"/>
            <a:ext cx="2375013" cy="2312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00" t="-792" r="16965" b="792"/>
          <a:stretch/>
        </p:blipFill>
        <p:spPr>
          <a:xfrm>
            <a:off x="8560280" y="4497870"/>
            <a:ext cx="3301713" cy="21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4911" y="74100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0" u="sng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Основными источниками информации для учащихся являются</a:t>
            </a:r>
            <a:endParaRPr lang="ru-RU" sz="2400" b="1" u="sng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741038"/>
              </p:ext>
            </p:extLst>
          </p:nvPr>
        </p:nvGraphicFramePr>
        <p:xfrm>
          <a:off x="1072054" y="2105091"/>
          <a:ext cx="5181599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/>
                <a:gridCol w="111759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Медработники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71,0 %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Учителя, преподаватели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66,0 %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Телевидение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58,0 %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Родители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55,0 %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359" y="851337"/>
            <a:ext cx="2770460" cy="1995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6618"/>
          <a:stretch/>
        </p:blipFill>
        <p:spPr>
          <a:xfrm>
            <a:off x="815857" y="4165462"/>
            <a:ext cx="2882840" cy="195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99" y="4165462"/>
            <a:ext cx="2900857" cy="197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992" y="3288381"/>
            <a:ext cx="2561827" cy="3074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21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внутренняя память 2"/>
          <p:cNvSpPr/>
          <p:nvPr/>
        </p:nvSpPr>
        <p:spPr>
          <a:xfrm>
            <a:off x="735724" y="1013824"/>
            <a:ext cx="10520855" cy="4997113"/>
          </a:xfrm>
          <a:prstGeom prst="flowChartInternalStorage">
            <a:avLst/>
          </a:prstGeom>
          <a:solidFill>
            <a:srgbClr val="FFC72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Результаты исследования позволяют сделать выводы, что </a:t>
            </a:r>
          </a:p>
          <a:p>
            <a:pPr algn="just"/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подростки недостаточно осведомлены о ВИЧ-инфекции,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девушки имеют больше знаний, чем юноши,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существует потребность в создании возможностей для подростков получить достоверную, значимую, полезную информацию, способствующую профилактике заражения ВИЧ.</a:t>
            </a:r>
          </a:p>
          <a:p>
            <a:pPr algn="just"/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897821" y="409903"/>
            <a:ext cx="2343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ru-RU" sz="2800" b="1" u="sng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319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2784" y="711824"/>
            <a:ext cx="7183120" cy="1194117"/>
          </a:xfrm>
        </p:spPr>
        <p:txBody>
          <a:bodyPr anchor="t"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7856" y="4251922"/>
            <a:ext cx="6486144" cy="908379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-363" t="861" r="363" b="4923"/>
          <a:stretch/>
        </p:blipFill>
        <p:spPr>
          <a:xfrm>
            <a:off x="2462784" y="2474976"/>
            <a:ext cx="6681216" cy="3828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9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11760" y="546268"/>
            <a:ext cx="7450701" cy="5749469"/>
          </a:xfrm>
          <a:prstGeom prst="horizontalScroll">
            <a:avLst>
              <a:gd name="adj" fmla="val 10934"/>
            </a:avLst>
          </a:prstGeom>
          <a:gradFill>
            <a:gsLst>
              <a:gs pos="20000">
                <a:schemeClr val="accent4">
                  <a:satMod val="103000"/>
                  <a:lumMod val="102000"/>
                  <a:tint val="94000"/>
                </a:schemeClr>
              </a:gs>
              <a:gs pos="34000">
                <a:schemeClr val="accent4">
                  <a:satMod val="110000"/>
                  <a:lumMod val="100000"/>
                  <a:shade val="100000"/>
                </a:schemeClr>
              </a:gs>
              <a:gs pos="87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indent="357188"/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Профилактика ВИЧ-инфекции среди подростков – одна из сторон чрезвычайно важной задачи сохранения репродуктивного здоровья несовершеннолетних. </a:t>
            </a:r>
          </a:p>
          <a:p>
            <a:pPr indent="273050"/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Существует ряд фактов, которые сигнализируют о небезопасности поведения подростков: употребление наркотиков, раннее начало половой жизни. При высоком интересе к этой сфере жизни большинство подростков не знают основ юридической, медицинской, психологической безопасности, не понимают реальных опасностей.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4519" y="193040"/>
            <a:ext cx="337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u="sng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АКТУАЛЬНОСТЬ</a:t>
            </a:r>
            <a:endParaRPr lang="ru-RU" sz="3600" b="1" u="sng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093" y="487680"/>
            <a:ext cx="3555013" cy="2356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362" y="4017826"/>
            <a:ext cx="3817620" cy="2462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9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919" y="3759229"/>
            <a:ext cx="5560034" cy="2883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5328746" y="316198"/>
            <a:ext cx="6687340" cy="3257319"/>
          </a:xfrm>
          <a:prstGeom prst="wedgeRoundRectCallout">
            <a:avLst>
              <a:gd name="adj1" fmla="val 45519"/>
              <a:gd name="adj2" fmla="val -5835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ВИЧ-инфекция – одна из таких опасностей, она широко распространена во всем мире, в том числе в нашем регионе. </a:t>
            </a:r>
            <a:r>
              <a:rPr lang="ru-RU" sz="2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Количество ВИЧ-инфицированных возрастает из года в год. 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Группой риска являются подростки, поведение которых может способствовать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реализации мощных путей передачи ВИЧ (половой, употребление инъекционных наркотиков, пирсинг, </a:t>
            </a:r>
            <a:r>
              <a:rPr lang="ru-RU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татуаж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). ВИЧ является не только медицинской проблемой, но и социальной.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91" y="316198"/>
            <a:ext cx="2156723" cy="206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091" y="2909804"/>
            <a:ext cx="2267284" cy="2153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710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883" y="369415"/>
            <a:ext cx="6096000" cy="1631216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Нами было организовано исследование среди учащихся Донецкого медицинского общеобразовательного лицея-</a:t>
            </a:r>
            <a:r>
              <a:rPr lang="ru-RU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предуниверсария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для определения степени осведомленности подростков по вопросам ВИЧ-инфекции.</a:t>
            </a:r>
            <a:endParaRPr lang="ru-RU" sz="20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555691"/>
              </p:ext>
            </p:extLst>
          </p:nvPr>
        </p:nvGraphicFramePr>
        <p:xfrm>
          <a:off x="7514898" y="1413739"/>
          <a:ext cx="4396772" cy="4472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51036" y="3450812"/>
            <a:ext cx="6096000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тестировании приняло участие </a:t>
            </a:r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223 обучающихся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возрасте 15-19 лет, среди них 145 девушек (65%) и 78 юношей (35%).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53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4669" y="963014"/>
            <a:ext cx="6798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Исследование проведено путем анкетирования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347" t="11346" r="12665" b="11210"/>
          <a:stretch/>
        </p:blipFill>
        <p:spPr>
          <a:xfrm>
            <a:off x="451944" y="745204"/>
            <a:ext cx="3331780" cy="2726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076" y="3471321"/>
            <a:ext cx="4566982" cy="3044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001407" y="1923393"/>
            <a:ext cx="3163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РЕЗУЛЬТАТЫ</a:t>
            </a:r>
            <a:endParaRPr lang="ru-RU" sz="40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975" y="35144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0" i="0" dirty="0" smtClean="0">
                <a:effectLst/>
                <a:latin typeface="Times New Roman" panose="02020603050405020304" pitchFamily="18" charset="0"/>
              </a:rPr>
              <a:t>1. СПИД – заразное заболевание? (да)</a:t>
            </a:r>
          </a:p>
          <a:p>
            <a:r>
              <a:rPr lang="ru-RU" sz="2000" b="0" i="0" dirty="0" smtClean="0">
                <a:effectLst/>
                <a:latin typeface="Times New Roman" panose="02020603050405020304" pitchFamily="18" charset="0"/>
              </a:rPr>
              <a:t>2. ВИЧ и СПИД – одно и то же? (нет)</a:t>
            </a:r>
          </a:p>
          <a:p>
            <a:r>
              <a:rPr lang="ru-RU" sz="2000" b="0" i="0" dirty="0" smtClean="0">
                <a:effectLst/>
                <a:latin typeface="Times New Roman" panose="02020603050405020304" pitchFamily="18" charset="0"/>
              </a:rPr>
              <a:t>3. Может ли человек быть ВИЧ-инфицированным и не знать об этом? (да)</a:t>
            </a:r>
          </a:p>
          <a:p>
            <a:r>
              <a:rPr lang="ru-RU" sz="2000" b="0" i="0" dirty="0" smtClean="0">
                <a:effectLst/>
                <a:latin typeface="Times New Roman" panose="02020603050405020304" pitchFamily="18" charset="0"/>
              </a:rPr>
              <a:t>4. Есть ли в Вашем городе, районе учреждения (кабинеты) анонимного обследования на ВИЧ? (да)</a:t>
            </a:r>
          </a:p>
          <a:p>
            <a:r>
              <a:rPr lang="ru-RU" sz="2000" b="0" i="0" dirty="0" smtClean="0">
                <a:effectLst/>
                <a:latin typeface="Times New Roman" panose="02020603050405020304" pitchFamily="18" charset="0"/>
              </a:rPr>
              <a:t>5. Если сегодня тест на ВИЧ отрицательный, можно ли быть уверенным, что человек не инфицирован ВИЧ? (нет)</a:t>
            </a:r>
            <a:endParaRPr lang="ru-RU" sz="2000" b="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575" y="351445"/>
            <a:ext cx="5078408" cy="3535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303" y="3180044"/>
            <a:ext cx="4641345" cy="35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внутренняя память 1"/>
          <p:cNvSpPr/>
          <p:nvPr/>
        </p:nvSpPr>
        <p:spPr>
          <a:xfrm>
            <a:off x="441434" y="210402"/>
            <a:ext cx="6096000" cy="6394906"/>
          </a:xfrm>
          <a:prstGeom prst="flowChartInternalStorage">
            <a:avLst/>
          </a:prstGeom>
          <a:gradFill>
            <a:gsLst>
              <a:gs pos="10000">
                <a:srgbClr val="FFC000"/>
              </a:gs>
              <a:gs pos="52000">
                <a:srgbClr val="FFFF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Передается ли ВИЧ: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a) При рукопожатии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b) При разговоре, кашле, чихании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c) В общественном транспорте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d) При использовании общей с ВИЧ-инфицированным человеком ванной, бассейном, унитазом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e) При укусах кровососущих насекомых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f) При поцелуях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g) При незащищенных половых контактах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h) При половых контактах с мужем/женой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i) От матери к ребенку во время беременности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j) Через слюну, пот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k) Через посуду, постельные принадлежности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l) При переливании крови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m) При внутривенном введении наркотиков во внебольничных условиях</a:t>
            </a:r>
          </a:p>
          <a:p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192" y="855768"/>
            <a:ext cx="2143818" cy="1429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767" y="876691"/>
            <a:ext cx="2304760" cy="1440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6493"/>
          <a:stretch/>
        </p:blipFill>
        <p:spPr>
          <a:xfrm>
            <a:off x="9696011" y="2607044"/>
            <a:ext cx="2343273" cy="1455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11937"/>
          <a:stretch/>
        </p:blipFill>
        <p:spPr>
          <a:xfrm>
            <a:off x="7044191" y="2680223"/>
            <a:ext cx="2143819" cy="1455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385" y="4386139"/>
            <a:ext cx="2143818" cy="1430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8428" t="27571" r="8894"/>
          <a:stretch/>
        </p:blipFill>
        <p:spPr>
          <a:xfrm rot="10800000" flipH="1" flipV="1">
            <a:off x="9694767" y="4278711"/>
            <a:ext cx="2344517" cy="153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207" y="777766"/>
            <a:ext cx="9129778" cy="51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3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33" y="1135118"/>
            <a:ext cx="10474846" cy="430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533</Words>
  <Application>Microsoft Office PowerPoint</Application>
  <PresentationFormat>Произвольный</PresentationFormat>
  <Paragraphs>68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ГОО ВПО ДОНЕЦКИЙ НАЦИОНАЛЬНЫЙ МЕДИЦИНСКИЙ УНИВЕРСИТЕТ ИМ. М. ГОРЬКОГО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</dc:creator>
  <cp:lastModifiedBy>Syst</cp:lastModifiedBy>
  <cp:revision>17</cp:revision>
  <dcterms:created xsi:type="dcterms:W3CDTF">2020-11-02T13:55:08Z</dcterms:created>
  <dcterms:modified xsi:type="dcterms:W3CDTF">2020-11-02T17:03:51Z</dcterms:modified>
</cp:coreProperties>
</file>