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48" r:id="rId1"/>
  </p:sldMasterIdLst>
  <p:notesMasterIdLst>
    <p:notesMasterId r:id="rId15"/>
  </p:notesMasterIdLst>
  <p:handoutMasterIdLst>
    <p:handoutMasterId r:id="rId16"/>
  </p:handoutMasterIdLst>
  <p:sldIdLst>
    <p:sldId id="293" r:id="rId2"/>
    <p:sldId id="434" r:id="rId3"/>
    <p:sldId id="490" r:id="rId4"/>
    <p:sldId id="491" r:id="rId5"/>
    <p:sldId id="492" r:id="rId6"/>
    <p:sldId id="493" r:id="rId7"/>
    <p:sldId id="495" r:id="rId8"/>
    <p:sldId id="494" r:id="rId9"/>
    <p:sldId id="496" r:id="rId10"/>
    <p:sldId id="498" r:id="rId11"/>
    <p:sldId id="499" r:id="rId12"/>
    <p:sldId id="501" r:id="rId13"/>
    <p:sldId id="500" r:id="rId1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F90B2D"/>
    <a:srgbClr val="EA8B00"/>
    <a:srgbClr val="FF9900"/>
    <a:srgbClr val="FFCC00"/>
    <a:srgbClr val="FFFF00"/>
    <a:srgbClr val="789EF4"/>
    <a:srgbClr val="6DB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436" autoAdjust="0"/>
    <p:restoredTop sz="94251" autoAdjust="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5C781B1E-444D-4E1E-8294-169AC19049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275F385-AE25-4CDE-A873-B6173A5AB4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CEB85DF-BED5-405B-93C2-BD61DF9C6866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4976505-8295-4337-8555-5339993C0B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434BEA7-D019-4D0A-85DF-B6EC1D982E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59047E5-83BF-4A6E-AB1E-301789DAAA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0ACC2E67-25E9-49F2-A97D-72DBAF2F1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10FC89C-804C-43B8-80AF-0A1B56D6FD8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9AAFAC0-E685-4D45-A890-AFDCCD41FE94}" type="datetimeFigureOut">
              <a:rPr lang="uk-UA"/>
              <a:pPr>
                <a:defRPr/>
              </a:pPr>
              <a:t>05.11.2020</a:t>
            </a:fld>
            <a:endParaRPr lang="uk-UA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C45FEDF8-B5B0-4967-8DDB-5CED50B45F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A22E3900-7BFF-425F-A374-2130B9F93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E9B121B-5E0B-4620-AC46-F4A0138416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6988AA-D5A2-4ACD-B610-CDD2D82E4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2F93FF5-1ED3-4C12-A503-CA5E729DDF7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536BA-6B1E-4BA9-A9B4-45223F73E8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778362-0EAE-45E1-BE02-C10EC26EB1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81AF3-41E0-4CD9-9103-18268A134F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A4997A-0E8E-455D-BF78-D954A8DAC5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723BF1AB-C22C-460B-8C86-48A1C3923A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59B6F-0062-4477-8E94-7C4EE1FAD4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A4329-9FFA-4EF5-BD19-0EB51A7A12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A4329-9FFA-4EF5-BD19-0EB51A7A12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A4329-9FFA-4EF5-BD19-0EB51A7A12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EF046-AE66-4CED-A1D3-4DE959C2D8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FFDD34-D8E0-4E37-A5BC-B54576561B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3AA4329-9FFA-4EF5-BD19-0EB51A7A12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49" r:id="rId1"/>
    <p:sldLayoutId id="2147485050" r:id="rId2"/>
    <p:sldLayoutId id="2147485051" r:id="rId3"/>
    <p:sldLayoutId id="2147485052" r:id="rId4"/>
    <p:sldLayoutId id="2147485053" r:id="rId5"/>
    <p:sldLayoutId id="2147485054" r:id="rId6"/>
    <p:sldLayoutId id="2147485055" r:id="rId7"/>
    <p:sldLayoutId id="2147485056" r:id="rId8"/>
    <p:sldLayoutId id="2147485057" r:id="rId9"/>
    <p:sldLayoutId id="2147485058" r:id="rId10"/>
    <p:sldLayoutId id="2147485059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xmlns="" id="{A2B49BBB-673F-4643-8BFA-35FB87A7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938" y="115888"/>
            <a:ext cx="7453312" cy="1196975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altLang="ru-RU" sz="1600" b="1" i="1">
                <a:solidFill>
                  <a:srgbClr val="002699"/>
                </a:solidFill>
                <a:latin typeface="Times New Roman" pitchFamily="18" charset="0"/>
                <a:cs typeface="Times New Roman" pitchFamily="18" charset="0"/>
              </a:rPr>
              <a:t>Институт неотложной и восстановительной хирургии им. В.К. Гусака</a:t>
            </a:r>
            <a:br>
              <a:rPr lang="ru-RU" altLang="ru-RU" sz="1600" b="1" i="1">
                <a:solidFill>
                  <a:srgbClr val="002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i="1">
                <a:solidFill>
                  <a:srgbClr val="002699"/>
                </a:solidFill>
                <a:latin typeface="Times New Roman" pitchFamily="18" charset="0"/>
                <a:cs typeface="Times New Roman" pitchFamily="18" charset="0"/>
              </a:rPr>
              <a:t>Отдел  термических поражений и  пластической хирургии                           </a:t>
            </a:r>
            <a:br>
              <a:rPr lang="ru-RU" altLang="ru-RU" sz="1600" b="1" i="1">
                <a:solidFill>
                  <a:srgbClr val="002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i="1">
                <a:solidFill>
                  <a:srgbClr val="002699"/>
                </a:solidFill>
                <a:latin typeface="Times New Roman" pitchFamily="18" charset="0"/>
              </a:rPr>
              <a:t>Научно-исследовательский институт репродуктивного здоровья  детей, подростков и молодежи</a:t>
            </a:r>
            <a:endParaRPr lang="uk-UA" altLang="ru-RU" sz="1600" i="1">
              <a:solidFill>
                <a:srgbClr val="002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91B7A6A8-8251-48C3-ABA8-B8243F3C2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85913"/>
            <a:ext cx="86423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ВЛИЯНИЕ 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СТРЕССОВЫХ ФАКТОРОВ НА </a:t>
            </a: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РАЗВИТИЕ ПОСТНАТАЛЬНЫХ 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ОСЛОЖНЕНИЙ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DE0EA6-9AC9-4260-AC35-21B561899535}"/>
              </a:ext>
            </a:extLst>
          </p:cNvPr>
          <p:cNvSpPr txBox="1"/>
          <p:nvPr/>
        </p:nvSpPr>
        <p:spPr>
          <a:xfrm>
            <a:off x="3006725" y="5108575"/>
            <a:ext cx="3151440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i="1" dirty="0">
                <a:solidFill>
                  <a:srgbClr val="002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проф. </a:t>
            </a:r>
            <a:r>
              <a:rPr lang="ru-RU" sz="2400" i="1" dirty="0" err="1">
                <a:solidFill>
                  <a:srgbClr val="002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Фисталь</a:t>
            </a:r>
            <a:r>
              <a:rPr lang="ru-RU" sz="2400" i="1" dirty="0">
                <a:solidFill>
                  <a:srgbClr val="002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Э.Я.,</a:t>
            </a:r>
          </a:p>
          <a:p>
            <a:pPr algn="ctr">
              <a:defRPr/>
            </a:pPr>
            <a:r>
              <a:rPr lang="ru-RU" sz="2400" i="1" dirty="0">
                <a:solidFill>
                  <a:srgbClr val="002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i="1" dirty="0" err="1">
                <a:solidFill>
                  <a:srgbClr val="002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к.мед.н</a:t>
            </a:r>
            <a:r>
              <a:rPr lang="ru-RU" sz="2400" i="1" dirty="0">
                <a:solidFill>
                  <a:srgbClr val="002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Золото Е.В., </a:t>
            </a:r>
          </a:p>
          <a:p>
            <a:pPr algn="ctr">
              <a:defRPr/>
            </a:pPr>
            <a:r>
              <a:rPr lang="ru-RU" sz="2400" i="1" dirty="0" smtClean="0">
                <a:solidFill>
                  <a:srgbClr val="002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Фирсова </a:t>
            </a:r>
            <a:r>
              <a:rPr lang="ru-RU" sz="2400" i="1" dirty="0">
                <a:solidFill>
                  <a:srgbClr val="002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Г.М.</a:t>
            </a:r>
            <a:r>
              <a:rPr lang="ru-RU" i="1" dirty="0">
                <a:solidFill>
                  <a:srgbClr val="002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endParaRPr lang="ru-RU" i="1" dirty="0">
              <a:solidFill>
                <a:srgbClr val="002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2822658A-C8CB-4C64-A32E-22A08A137E7B}"/>
              </a:ext>
            </a:extLst>
          </p:cNvPr>
          <p:cNvCxnSpPr/>
          <p:nvPr/>
        </p:nvCxnSpPr>
        <p:spPr>
          <a:xfrm>
            <a:off x="2411413" y="4868863"/>
            <a:ext cx="4321175" cy="0"/>
          </a:xfrm>
          <a:prstGeom prst="line">
            <a:avLst/>
          </a:prstGeom>
          <a:ln w="63500" cap="flat" cmpd="tri">
            <a:solidFill>
              <a:schemeClr val="accent1">
                <a:lumMod val="50000"/>
              </a:schemeClr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3CE610C8-9DB4-48B2-81D4-1211EA4CA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26627" name="Picture 4" descr="DSC_9835">
            <a:extLst>
              <a:ext uri="{FF2B5EF4-FFF2-40B4-BE49-F238E27FC236}">
                <a16:creationId xmlns:a16="http://schemas.microsoft.com/office/drawing/2014/main" xmlns="" id="{77BDD6F8-A440-4817-8000-18B9C1AEB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7"/>
          <a:stretch>
            <a:fillRect/>
          </a:stretch>
        </p:blipFill>
        <p:spPr bwMode="auto">
          <a:xfrm>
            <a:off x="0" y="-26988"/>
            <a:ext cx="9144000" cy="588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AA747B78-EE25-45FE-8070-4F591F53E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6092825"/>
            <a:ext cx="8640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ru-RU" altLang="ru-RU" sz="2400" i="1" kern="0" dirty="0">
                <a:solidFill>
                  <a:schemeClr val="bg1"/>
                </a:solidFill>
                <a:effectLst/>
              </a:rPr>
              <a:t>Пластика местными тканями по мере роста ребенка…</a:t>
            </a:r>
          </a:p>
        </p:txBody>
      </p: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7042C954-6F32-401B-9860-73C3F0E22D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59313" y="2306638"/>
            <a:ext cx="4248150" cy="28003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altLang="ru-RU" sz="2200" i="1" dirty="0">
                <a:solidFill>
                  <a:schemeClr val="bg1"/>
                </a:solidFill>
                <a:effectLst/>
                <a:latin typeface="+mj-lt"/>
              </a:rPr>
              <a:t>Таким образом, учитывая анамнез заболевания, отсутствие бактериальной и вирусной инфекции, тяжелые нарушения здоровья у новорожденной можно связать со стрессом военного времени.</a:t>
            </a:r>
          </a:p>
        </p:txBody>
      </p:sp>
      <p:pic>
        <p:nvPicPr>
          <p:cNvPr id="27651" name="Picture 4" descr="uW_OnZjDPlw">
            <a:extLst>
              <a:ext uri="{FF2B5EF4-FFF2-40B4-BE49-F238E27FC236}">
                <a16:creationId xmlns:a16="http://schemas.microsoft.com/office/drawing/2014/main" xmlns="" id="{73C54806-26B5-43BA-929E-89206C52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4" r="13858"/>
          <a:stretch>
            <a:fillRect/>
          </a:stretch>
        </p:blipFill>
        <p:spPr bwMode="auto">
          <a:xfrm>
            <a:off x="4763" y="11113"/>
            <a:ext cx="4567237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">
            <a:extLst>
              <a:ext uri="{FF2B5EF4-FFF2-40B4-BE49-F238E27FC236}">
                <a16:creationId xmlns:a16="http://schemas.microsoft.com/office/drawing/2014/main" xmlns="" id="{774C98BC-B28E-4731-8143-D7E4E3BB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238" y="11113"/>
            <a:ext cx="4316412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i="1">
                <a:solidFill>
                  <a:schemeClr val="bg1"/>
                </a:solidFill>
              </a:rPr>
              <a:t>Сейчас пациентке 4 года, она полностью адаптирована и не имеет проблем со здоровьем.</a:t>
            </a:r>
          </a:p>
        </p:txBody>
      </p:sp>
      <p:sp>
        <p:nvSpPr>
          <p:cNvPr id="27653" name="TextBox 2">
            <a:extLst>
              <a:ext uri="{FF2B5EF4-FFF2-40B4-BE49-F238E27FC236}">
                <a16:creationId xmlns:a16="http://schemas.microsoft.com/office/drawing/2014/main" xmlns="" id="{E120E369-AC6D-41D9-A819-1970E9A90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5445125"/>
            <a:ext cx="8632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>
                <a:solidFill>
                  <a:schemeClr val="bg1"/>
                </a:solidFill>
              </a:rPr>
              <a:t>Анкетирование мамы ребенка показало наличие крайне высокого уровня стресса во время беременности, а необходимая психокоррекция не была проведена.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E:\Работа\Институт ДНР\Конференция осень 2019\Второй доклад Фисталя\Без имени-1.png">
            <a:extLst>
              <a:ext uri="{FF2B5EF4-FFF2-40B4-BE49-F238E27FC236}">
                <a16:creationId xmlns:a16="http://schemas.microsoft.com/office/drawing/2014/main" xmlns="" id="{1F1CF0C5-1D7B-4379-818B-763147545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852988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6">
            <a:extLst>
              <a:ext uri="{FF2B5EF4-FFF2-40B4-BE49-F238E27FC236}">
                <a16:creationId xmlns:a16="http://schemas.microsoft.com/office/drawing/2014/main" xmlns="" id="{4E188BF0-8151-4B4D-A9D9-8C00A020F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97425"/>
            <a:ext cx="43164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i="1">
                <a:solidFill>
                  <a:schemeClr val="bg1"/>
                </a:solidFill>
              </a:rPr>
              <a:t>Подарок от мамы</a:t>
            </a:r>
          </a:p>
        </p:txBody>
      </p:sp>
      <p:pic>
        <p:nvPicPr>
          <p:cNvPr id="28676" name="Рисунок 2">
            <a:extLst>
              <a:ext uri="{FF2B5EF4-FFF2-40B4-BE49-F238E27FC236}">
                <a16:creationId xmlns:a16="http://schemas.microsoft.com/office/drawing/2014/main" xmlns="" id="{D61F7F7B-42B2-40C1-A94F-89FE63251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9488" y="0"/>
            <a:ext cx="4354512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4F6BB964-D88A-466E-BDF7-31BF979FF7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xmlns="" id="{62C81ECC-D40D-41FC-ACD2-51B25F4050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29700" name="Picture 4" descr="DSC_9843">
            <a:extLst>
              <a:ext uri="{FF2B5EF4-FFF2-40B4-BE49-F238E27FC236}">
                <a16:creationId xmlns:a16="http://schemas.microsoft.com/office/drawing/2014/main" xmlns="" id="{0D38461E-69E0-4D88-8E8F-52C27A22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81"/>
          <a:stretch>
            <a:fillRect/>
          </a:stretch>
        </p:blipFill>
        <p:spPr bwMode="auto">
          <a:xfrm>
            <a:off x="0" y="238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B0BFE68B-AE82-424D-B222-7DA5E9188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3713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1C1E7576-02DA-469A-8B25-BE8767286C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4143375"/>
            <a:ext cx="8642350" cy="20005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000" i="1" dirty="0" smtClean="0">
                <a:solidFill>
                  <a:schemeClr val="bg1"/>
                </a:solidFill>
                <a:effectLst/>
              </a:rPr>
              <a:t>Давно известно, что самая  </a:t>
            </a:r>
            <a:r>
              <a:rPr lang="ru-RU" altLang="ru-RU" sz="2000" i="1" dirty="0">
                <a:solidFill>
                  <a:schemeClr val="bg1"/>
                </a:solidFill>
                <a:effectLst/>
              </a:rPr>
              <a:t>уязвимая категория  населения – дети и беременные -  страдает в первую очередь, что напрямую сказывается на благосостоянии государства.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000" i="1" dirty="0">
                <a:solidFill>
                  <a:schemeClr val="bg1"/>
                </a:solidFill>
                <a:effectLst/>
              </a:rPr>
              <a:t>Первые отдаленные последствия влияния стресса военного времени на </a:t>
            </a:r>
            <a:r>
              <a:rPr lang="ru-RU" altLang="ru-RU" sz="2000" i="1" dirty="0" smtClean="0">
                <a:solidFill>
                  <a:schemeClr val="bg1"/>
                </a:solidFill>
                <a:effectLst/>
              </a:rPr>
              <a:t>репродуктивное здоровье </a:t>
            </a:r>
            <a:r>
              <a:rPr lang="ru-RU" altLang="ru-RU" sz="2000" i="1" dirty="0">
                <a:solidFill>
                  <a:schemeClr val="bg1"/>
                </a:solidFill>
                <a:effectLst/>
              </a:rPr>
              <a:t>населения Донбасса мы можем оценить уже сейчас.</a:t>
            </a:r>
            <a:endParaRPr lang="ru-RU" altLang="ru-RU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18436" name="Picture 7" descr="ожоги 002">
            <a:extLst>
              <a:ext uri="{FF2B5EF4-FFF2-40B4-BE49-F238E27FC236}">
                <a16:creationId xmlns:a16="http://schemas.microsoft.com/office/drawing/2014/main" xmlns="" id="{0C6950B3-0A72-432B-9B16-FD26CCB4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56" b="15472"/>
          <a:stretch>
            <a:fillRect/>
          </a:stretch>
        </p:blipFill>
        <p:spPr bwMode="auto">
          <a:xfrm>
            <a:off x="0" y="0"/>
            <a:ext cx="9142413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6867A782-6501-494A-9C3F-0321F1FCB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solidFill>
                <a:schemeClr val="bg1"/>
              </a:solidFill>
              <a:effectLst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696C7D16-55A5-48AB-86A4-566530FBB9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3716338"/>
            <a:ext cx="8642350" cy="31416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400" i="1">
                <a:solidFill>
                  <a:schemeClr val="bg1"/>
                </a:solidFill>
                <a:effectLst/>
              </a:rPr>
              <a:t>Ребенок Ш., заболел остро, в августе 2015 г. на 3 сутки жизни: на фоне ухудшения общего состояния, появилась багровая буллезная сыпь в области живота и бедер. Нарастали нарушения дыхательной и нервной системы, органов желудочно-кишечного тракта. Через 3 суток буллы вскрылись, на их месте образовались обширные раны. </a:t>
            </a:r>
            <a:r>
              <a:rPr lang="en-US" altLang="ru-RU" sz="2400" i="1">
                <a:solidFill>
                  <a:schemeClr val="bg1"/>
                </a:solidFill>
                <a:effectLst/>
              </a:rPr>
              <a:t>S=</a:t>
            </a:r>
            <a:r>
              <a:rPr lang="ru-RU" altLang="ru-RU" sz="2400" i="1">
                <a:solidFill>
                  <a:schemeClr val="bg1"/>
                </a:solidFill>
                <a:effectLst/>
              </a:rPr>
              <a:t>15 % поверхности тела с формированием некротического струпа.</a:t>
            </a:r>
          </a:p>
        </p:txBody>
      </p:sp>
      <p:pic>
        <p:nvPicPr>
          <p:cNvPr id="19460" name="Picture 4" descr="IMG_9435">
            <a:extLst>
              <a:ext uri="{FF2B5EF4-FFF2-40B4-BE49-F238E27FC236}">
                <a16:creationId xmlns:a16="http://schemas.microsoft.com/office/drawing/2014/main" xmlns="" id="{82CABC0C-DD3B-42B9-8C34-5E55C9F30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6466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IMG_9436">
            <a:extLst>
              <a:ext uri="{FF2B5EF4-FFF2-40B4-BE49-F238E27FC236}">
                <a16:creationId xmlns:a16="http://schemas.microsoft.com/office/drawing/2014/main" xmlns="" id="{553FB68A-5343-4690-89C7-1E0D9D9A7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457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4B7E4AF2-7F39-4508-9F6E-5F8E7C1DA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solidFill>
                <a:schemeClr val="bg1"/>
              </a:solidFill>
              <a:effectLst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E808E758-3F83-4073-AABC-F351264715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3429000"/>
            <a:ext cx="8642350" cy="3478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200" i="1">
                <a:solidFill>
                  <a:schemeClr val="bg1"/>
                </a:solidFill>
                <a:effectLst/>
              </a:rPr>
              <a:t>Девочка находилась в отделении реанимации новорожденных Луганской республиканской детской клинической больницы.                                                Новорожденная консультирована проф. Фисталем Э.Я. и переведена в ожоговое отделение ИНВХ им.Гусака для оперативного лечения</a:t>
            </a:r>
            <a:r>
              <a:rPr lang="en-US" altLang="ru-RU" sz="2200" i="1">
                <a:solidFill>
                  <a:schemeClr val="bg1"/>
                </a:solidFill>
                <a:effectLst/>
              </a:rPr>
              <a:t>;</a:t>
            </a:r>
            <a:r>
              <a:rPr lang="ru-RU" altLang="ru-RU" sz="2200" i="1">
                <a:solidFill>
                  <a:schemeClr val="bg1"/>
                </a:solidFill>
                <a:effectLst/>
              </a:rPr>
              <a:t> консультирована детским инфекционистом проф. Бобровицкой — переведена в  детское инфекционное отделение ГБ№1 г.Донецка, откуда после дообследования в течение 3-х дней (бактериальной и вирусной инфекции не выявлено ) снова доставлена в ожоговый центр.</a:t>
            </a:r>
          </a:p>
        </p:txBody>
      </p:sp>
      <p:pic>
        <p:nvPicPr>
          <p:cNvPr id="20484" name="Picture 4" descr="IMG_9437">
            <a:extLst>
              <a:ext uri="{FF2B5EF4-FFF2-40B4-BE49-F238E27FC236}">
                <a16:creationId xmlns:a16="http://schemas.microsoft.com/office/drawing/2014/main" xmlns="" id="{ED12F8BB-2E23-4F39-9127-058B7D14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45720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IMG_9438">
            <a:extLst>
              <a:ext uri="{FF2B5EF4-FFF2-40B4-BE49-F238E27FC236}">
                <a16:creationId xmlns:a16="http://schemas.microsoft.com/office/drawing/2014/main" xmlns="" id="{4753582B-3E1A-4D73-AE8F-116C0816B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50"/>
            <a:ext cx="45720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70ACBAF5-12CF-4C8A-A84A-D1298E0F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solidFill>
                <a:schemeClr val="bg1"/>
              </a:solidFill>
              <a:effectLst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xmlns="" id="{77CDD672-5F81-4DEC-9DF0-B2DA5A2E3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5516563"/>
            <a:ext cx="8642350" cy="7921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i="1">
                <a:solidFill>
                  <a:schemeClr val="bg1"/>
                </a:solidFill>
                <a:effectLst/>
              </a:rPr>
              <a:t>На фоне интенсивной терапии в два этапа была  выполнена некрэктомия и ультразвуковая кавитация ран.</a:t>
            </a:r>
          </a:p>
        </p:txBody>
      </p:sp>
      <p:pic>
        <p:nvPicPr>
          <p:cNvPr id="21508" name="Picture 4" descr="IMG_9439">
            <a:extLst>
              <a:ext uri="{FF2B5EF4-FFF2-40B4-BE49-F238E27FC236}">
                <a16:creationId xmlns:a16="http://schemas.microsoft.com/office/drawing/2014/main" xmlns="" id="{4208D647-E421-43E7-90AC-5F5E065E5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113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ADE1A2CF-A7E2-4B90-ADB0-29832A8819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solidFill>
                <a:schemeClr val="bg1"/>
              </a:solidFill>
              <a:effectLst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98A37C77-5535-4ED1-B6B8-84A6968044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5589588"/>
            <a:ext cx="8229600" cy="12001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400" i="1">
                <a:solidFill>
                  <a:schemeClr val="bg1"/>
                </a:solidFill>
                <a:effectLst/>
              </a:rPr>
              <a:t>29.08.2015 г. Проведена комбинированная кожная пластика: пластика местными тканями с аллодермотрансплантацией.</a:t>
            </a:r>
          </a:p>
        </p:txBody>
      </p:sp>
      <p:pic>
        <p:nvPicPr>
          <p:cNvPr id="22532" name="Picture 5" descr="PA020019">
            <a:extLst>
              <a:ext uri="{FF2B5EF4-FFF2-40B4-BE49-F238E27FC236}">
                <a16:creationId xmlns:a16="http://schemas.microsoft.com/office/drawing/2014/main" xmlns="" id="{575F6CFD-4045-4EC2-A8DE-BFC2C595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58788"/>
            <a:ext cx="9144000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06F2E37B-5969-4E0E-A64A-D41A91A6C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91193C7A-6A5B-4AF6-87F5-DC917D09ED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0688" y="6269038"/>
            <a:ext cx="8301037" cy="4000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sz="2000" i="1">
                <a:solidFill>
                  <a:schemeClr val="bg1"/>
                </a:solidFill>
                <a:effectLst/>
              </a:rPr>
              <a:t>Донором кожи стала мама ребенка.</a:t>
            </a:r>
          </a:p>
        </p:txBody>
      </p:sp>
      <p:pic>
        <p:nvPicPr>
          <p:cNvPr id="23556" name="Picture 5" descr="IMG_20151008_123602">
            <a:extLst>
              <a:ext uri="{FF2B5EF4-FFF2-40B4-BE49-F238E27FC236}">
                <a16:creationId xmlns:a16="http://schemas.microsoft.com/office/drawing/2014/main" xmlns="" id="{5A8BDD84-55EB-42E4-9075-6E5558675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47713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4FDCB865-A85E-4220-91FD-9C005389C7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92725" y="1844675"/>
            <a:ext cx="3632200" cy="24701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i="1" dirty="0">
                <a:solidFill>
                  <a:schemeClr val="bg1"/>
                </a:solidFill>
                <a:effectLst/>
              </a:rPr>
              <a:t>Через 12 суток после операции девочка в удовлетворительном  состоянии выписана на лечение по месту жительства.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endParaRPr lang="ru-RU" altLang="ru-RU" i="1" dirty="0">
              <a:solidFill>
                <a:schemeClr val="bg1"/>
              </a:solidFill>
              <a:effectLst/>
            </a:endParaRPr>
          </a:p>
        </p:txBody>
      </p:sp>
      <p:pic>
        <p:nvPicPr>
          <p:cNvPr id="24579" name="Picture 4" descr="IMG_20151008_124211">
            <a:extLst>
              <a:ext uri="{FF2B5EF4-FFF2-40B4-BE49-F238E27FC236}">
                <a16:creationId xmlns:a16="http://schemas.microsoft.com/office/drawing/2014/main" xmlns="" id="{417AC3CD-C75A-4E62-AC8A-0459CD6C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13E1E871-E9F0-403F-A31F-C675B8649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solidFill>
                <a:schemeClr val="bg1"/>
              </a:solidFill>
              <a:effectLst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30EB9CEB-53D1-434B-84AC-8E840D8368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5445125"/>
            <a:ext cx="8642350" cy="12001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400" i="1">
                <a:solidFill>
                  <a:schemeClr val="bg1"/>
                </a:solidFill>
                <a:effectLst/>
              </a:rPr>
              <a:t>В дальнейшем, девочка наблюдалась в нашем центре,                        в плановом порядке выполнены  две операции:                      иссечение рубцов и криодеструкция.</a:t>
            </a:r>
          </a:p>
        </p:txBody>
      </p:sp>
      <p:pic>
        <p:nvPicPr>
          <p:cNvPr id="25604" name="Picture 4" descr="DSC_9838">
            <a:extLst>
              <a:ext uri="{FF2B5EF4-FFF2-40B4-BE49-F238E27FC236}">
                <a16:creationId xmlns:a16="http://schemas.microsoft.com/office/drawing/2014/main" xmlns="" id="{6815C52F-BD48-4459-A0AB-B09505703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92175"/>
            <a:ext cx="91440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11669</TotalTime>
  <Words>351</Words>
  <Application>Microsoft Office PowerPoint</Application>
  <PresentationFormat>Экран (4:3)</PresentationFormat>
  <Paragraphs>19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Институт неотложной и восстановительной хирургии им. В.К. Гусака Отдел  термических поражений и  пластической хирургии                            Научно-исследовательский институт репродуктивного здоровья  детей, подростков и молодежи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burn office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burn</dc:creator>
  <cp:lastModifiedBy>НИИ-МПС</cp:lastModifiedBy>
  <cp:revision>431</cp:revision>
  <dcterms:created xsi:type="dcterms:W3CDTF">2008-05-23T12:13:51Z</dcterms:created>
  <dcterms:modified xsi:type="dcterms:W3CDTF">2020-11-05T08:26:21Z</dcterms:modified>
</cp:coreProperties>
</file>