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2" r:id="rId6"/>
    <p:sldId id="271" r:id="rId7"/>
    <p:sldId id="266" r:id="rId8"/>
    <p:sldId id="288" r:id="rId9"/>
    <p:sldId id="294" r:id="rId10"/>
    <p:sldId id="290" r:id="rId11"/>
    <p:sldId id="289" r:id="rId12"/>
    <p:sldId id="268" r:id="rId13"/>
    <p:sldId id="296" r:id="rId14"/>
    <p:sldId id="310" r:id="rId15"/>
    <p:sldId id="297" r:id="rId16"/>
    <p:sldId id="298" r:id="rId17"/>
    <p:sldId id="270" r:id="rId18"/>
    <p:sldId id="291" r:id="rId19"/>
    <p:sldId id="293" r:id="rId20"/>
    <p:sldId id="269" r:id="rId21"/>
    <p:sldId id="292" r:id="rId22"/>
    <p:sldId id="272" r:id="rId23"/>
    <p:sldId id="273" r:id="rId24"/>
    <p:sldId id="274" r:id="rId25"/>
    <p:sldId id="277" r:id="rId26"/>
    <p:sldId id="324" r:id="rId27"/>
    <p:sldId id="309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00"/>
    <a:srgbClr val="000000"/>
    <a:srgbClr val="080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1DED4-D406-447C-AFC8-FEF7CD4DD756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3F32-5EDC-4820-983F-CC53264DB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6362-8D39-4F89-BC19-1623565C7CE1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AEAB-EE89-49A6-8C51-2273CE845CBE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295F-B5C9-4DC5-8719-D27DE10CE235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E268-C0B9-4633-9AED-8E2A9CEA718C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C9AB-F545-41B8-8E0D-1424DD4EB66D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2014-256D-4FCB-9391-9BD01B360FE5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C528-52D8-4545-885D-07E228EC9F16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C1D-79FB-429F-AB8C-57A029F56933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A0BA-2320-46FA-A3D1-BCCD06A6F3CD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5DCC-9BAE-4D87-B8AF-E412730F6BE6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ACBE-AF39-41AE-B08D-4696D6A3FD23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8585-7EC8-452A-8AF5-EF839B7C8B69}" type="datetime1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43558"/>
            <a:ext cx="8784976" cy="201622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Махновский А.И., Эргашев О.Н., Барсукова И.М., Касимов Р.Р., Исаев М.В.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ПРОГНОСТИЧЕСКИЕ КРИТЕРИИ ДЛЯ ОБОСНОВАНИЯ ХИРУРГИЧЕСКОЙ И ЭВАКУАЦИОННОЙ  ТАКТИКИ У ПАЦИЕНТОВ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 ПОЛИТРАВМОЙ В ТРАВМОЦЕНТРАХ </a:t>
            </a:r>
            <a:r>
              <a:rPr lang="en-US" sz="2400" b="1" dirty="0" smtClean="0">
                <a:solidFill>
                  <a:srgbClr val="002060"/>
                </a:solidFill>
              </a:rPr>
              <a:t>II </a:t>
            </a: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en-US" sz="2400" b="1" dirty="0" smtClean="0">
                <a:solidFill>
                  <a:srgbClr val="002060"/>
                </a:solidFill>
              </a:rPr>
              <a:t>III</a:t>
            </a:r>
            <a:r>
              <a:rPr lang="ru-RU" sz="2400" b="1" dirty="0" smtClean="0">
                <a:solidFill>
                  <a:srgbClr val="002060"/>
                </a:solidFill>
              </a:rPr>
              <a:t> УРОВНЯ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147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</a:rPr>
              <a:t>ГОСУДАРСТВЕННОЕ БЮДЖЕТНОЕ УЧРЕЖДЕНИЕ </a:t>
            </a:r>
            <a:endParaRPr lang="en-US" sz="1600" dirty="0" smtClean="0">
              <a:solidFill>
                <a:srgbClr val="000066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66"/>
                </a:solidFill>
              </a:rPr>
              <a:t>«САНКТ-ПЕТЕРБУРГСКИЙ</a:t>
            </a:r>
            <a:r>
              <a:rPr lang="en-US" sz="1600" dirty="0" smtClean="0">
                <a:solidFill>
                  <a:srgbClr val="000066"/>
                </a:solidFill>
              </a:rPr>
              <a:t> </a:t>
            </a:r>
            <a:r>
              <a:rPr lang="ru-RU" sz="1600" dirty="0" smtClean="0">
                <a:solidFill>
                  <a:srgbClr val="000066"/>
                </a:solidFill>
              </a:rPr>
              <a:t>НАУЧНО-ИССЛЕДОВАТЕЛЬСКИЙ ИНСТИТУТ </a:t>
            </a:r>
            <a:endParaRPr lang="en-US" sz="1600" dirty="0" smtClean="0">
              <a:solidFill>
                <a:srgbClr val="000066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66"/>
                </a:solidFill>
              </a:rPr>
              <a:t>СКОРОЙ ПОМОЩИ ИМ. И.И. ДЖАНЕЛИДЗЕ» </a:t>
            </a:r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28" y="51470"/>
            <a:ext cx="1503644" cy="9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t="56067" b="2713"/>
          <a:stretch>
            <a:fillRect/>
          </a:stretch>
        </p:blipFill>
        <p:spPr bwMode="auto">
          <a:xfrm>
            <a:off x="2843808" y="2787774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712968" cy="432048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ЭЛЕКТРОННЫЙ КАЛЬКУЛЯТОР ШКАЛ ОЦЕНКИ ТЯЖЕСТИ ТРАВМЫ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8856984" cy="432047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504056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ИСПОЛЬЗОВАННЫЕ СТАТИСТИЧЕСКИЕ МЕТОДЫ</a:t>
            </a:r>
            <a:endParaRPr lang="ru-RU" sz="2800" b="1" dirty="0">
              <a:solidFill>
                <a:srgbClr val="00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648062"/>
          <a:ext cx="8712969" cy="357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816425"/>
              </a:tblGrid>
              <a:tr h="894968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Значимость различий </a:t>
                      </a:r>
                    </a:p>
                    <a:p>
                      <a:pPr algn="l"/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параметрических</a:t>
                      </a:r>
                      <a:r>
                        <a:rPr lang="ru-RU" sz="2400" b="0" baseline="0" dirty="0" smtClean="0">
                          <a:solidFill>
                            <a:srgbClr val="000066"/>
                          </a:solidFill>
                        </a:rPr>
                        <a:t> критериев</a:t>
                      </a:r>
                      <a:endParaRPr lang="ru-RU" sz="2400" b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smtClean="0">
                          <a:solidFill>
                            <a:srgbClr val="000066"/>
                          </a:solidFill>
                        </a:rPr>
                        <a:t>t-</a:t>
                      </a:r>
                      <a:r>
                        <a:rPr lang="ru-RU" sz="2200" b="0" i="1" dirty="0" smtClean="0">
                          <a:solidFill>
                            <a:srgbClr val="000066"/>
                          </a:solidFill>
                        </a:rPr>
                        <a:t>критерий</a:t>
                      </a:r>
                    </a:p>
                    <a:p>
                      <a:pPr algn="ctr"/>
                      <a:r>
                        <a:rPr lang="ru-RU" sz="2200" b="0" i="1" dirty="0" smtClean="0">
                          <a:solidFill>
                            <a:srgbClr val="000066"/>
                          </a:solidFill>
                        </a:rPr>
                        <a:t>Стьюдента</a:t>
                      </a:r>
                      <a:endParaRPr lang="ru-RU" sz="2200" b="0" i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4968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Значимость различий </a:t>
                      </a:r>
                    </a:p>
                    <a:p>
                      <a:pPr algn="l"/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непараметрических</a:t>
                      </a:r>
                      <a:r>
                        <a:rPr lang="ru-RU" sz="2400" b="0" baseline="0" dirty="0" smtClean="0">
                          <a:solidFill>
                            <a:srgbClr val="000066"/>
                          </a:solidFill>
                        </a:rPr>
                        <a:t> критериев</a:t>
                      </a:r>
                      <a:endParaRPr lang="ru-RU" sz="2400" b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solidFill>
                            <a:srgbClr val="000066"/>
                          </a:solidFill>
                        </a:rPr>
                        <a:t>Критерий Фишера</a:t>
                      </a:r>
                    </a:p>
                    <a:p>
                      <a:pPr algn="ctr"/>
                      <a:r>
                        <a:rPr lang="ru-RU" sz="2200" b="0" i="1" dirty="0" smtClean="0">
                          <a:solidFill>
                            <a:srgbClr val="000066"/>
                          </a:solidFill>
                        </a:rPr>
                        <a:t>Хи-квадрат</a:t>
                      </a:r>
                      <a:r>
                        <a:rPr lang="ru-RU" sz="2200" b="0" i="1" baseline="0" dirty="0" smtClean="0">
                          <a:solidFill>
                            <a:srgbClr val="000066"/>
                          </a:solidFill>
                        </a:rPr>
                        <a:t> Пирсона</a:t>
                      </a:r>
                      <a:endParaRPr lang="ru-RU" sz="2200" b="0" i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4968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Значимость различий</a:t>
                      </a:r>
                    </a:p>
                    <a:p>
                      <a:pPr algn="l"/>
                      <a:r>
                        <a:rPr lang="ru-RU" sz="2400" b="0" baseline="0" dirty="0" smtClean="0">
                          <a:solidFill>
                            <a:srgbClr val="000066"/>
                          </a:solidFill>
                        </a:rPr>
                        <a:t>значений прогностических шкал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1" dirty="0" smtClean="0">
                          <a:solidFill>
                            <a:srgbClr val="000066"/>
                          </a:solidFill>
                        </a:rPr>
                        <a:t>Критерий</a:t>
                      </a:r>
                    </a:p>
                    <a:p>
                      <a:pPr algn="ctr"/>
                      <a:r>
                        <a:rPr lang="ru-RU" sz="2200" b="0" i="1" dirty="0" smtClean="0">
                          <a:solidFill>
                            <a:srgbClr val="000066"/>
                          </a:solidFill>
                        </a:rPr>
                        <a:t>Манна-Уитни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4968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Прогностические диапазоны и прогностическая ценность шкал</a:t>
                      </a:r>
                      <a:endParaRPr lang="ru-RU" sz="2400" b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1" dirty="0" smtClean="0">
                          <a:solidFill>
                            <a:srgbClr val="000066"/>
                          </a:solidFill>
                        </a:rPr>
                        <a:t>ROC-</a:t>
                      </a:r>
                      <a:r>
                        <a:rPr lang="ru-RU" sz="2200" b="0" i="1" dirty="0" smtClean="0">
                          <a:solidFill>
                            <a:srgbClr val="000066"/>
                          </a:solidFill>
                        </a:rPr>
                        <a:t>анализ</a:t>
                      </a:r>
                    </a:p>
                    <a:p>
                      <a:pPr algn="ctr"/>
                      <a:r>
                        <a:rPr lang="ru-RU" sz="2200" b="0" i="1" baseline="0" dirty="0" smtClean="0">
                          <a:solidFill>
                            <a:srgbClr val="000066"/>
                          </a:solidFill>
                        </a:rPr>
                        <a:t>Коэффициент Мэтьюса</a:t>
                      </a:r>
                      <a:endParaRPr lang="ru-RU" sz="2200" b="0" i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79512" y="4443958"/>
            <a:ext cx="871296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449680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IBM SPSS Statistics for Windows</a:t>
            </a:r>
            <a:r>
              <a:rPr lang="ru-RU" sz="2400" i="1" dirty="0" smtClean="0">
                <a:solidFill>
                  <a:srgbClr val="002060"/>
                </a:solidFill>
              </a:rPr>
              <a:t> 64-</a:t>
            </a:r>
            <a:r>
              <a:rPr lang="en-US" sz="2400" i="1" dirty="0" smtClean="0">
                <a:solidFill>
                  <a:srgbClr val="002060"/>
                </a:solidFill>
              </a:rPr>
              <a:t>bit</a:t>
            </a:r>
            <a:r>
              <a:rPr lang="ru-RU" sz="2400" i="1" dirty="0" smtClean="0">
                <a:solidFill>
                  <a:srgbClr val="002060"/>
                </a:solidFill>
              </a:rPr>
              <a:t> (1.0.0.1327)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8976" y="555526"/>
            <a:ext cx="8495415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</a:rPr>
              <a:t>2</a:t>
            </a:r>
            <a:r>
              <a:rPr lang="ru-RU" sz="2000" dirty="0" smtClean="0">
                <a:solidFill>
                  <a:srgbClr val="000066"/>
                </a:solidFill>
              </a:rPr>
              <a:t>07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ru-RU" sz="2000" dirty="0" smtClean="0">
                <a:solidFill>
                  <a:srgbClr val="000066"/>
                </a:solidFill>
              </a:rPr>
              <a:t>пациентов с политравмой в травмоцентрах </a:t>
            </a:r>
            <a:r>
              <a:rPr lang="en-US" sz="2000" dirty="0" smtClean="0">
                <a:solidFill>
                  <a:srgbClr val="000066"/>
                </a:solidFill>
              </a:rPr>
              <a:t>II </a:t>
            </a:r>
            <a:r>
              <a:rPr lang="ru-RU" sz="2000" dirty="0" smtClean="0">
                <a:solidFill>
                  <a:srgbClr val="000066"/>
                </a:solidFill>
              </a:rPr>
              <a:t>и </a:t>
            </a:r>
            <a:r>
              <a:rPr lang="en-US" sz="2000" dirty="0" smtClean="0">
                <a:solidFill>
                  <a:srgbClr val="000066"/>
                </a:solidFill>
              </a:rPr>
              <a:t>III </a:t>
            </a:r>
            <a:r>
              <a:rPr lang="ru-RU" sz="2000" dirty="0" smtClean="0">
                <a:solidFill>
                  <a:srgbClr val="000066"/>
                </a:solidFill>
              </a:rPr>
              <a:t>уровня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1062454" y="1779662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3995935" y="987574"/>
            <a:ext cx="936104" cy="216024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522" y="2060604"/>
            <a:ext cx="2737310" cy="8711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000066"/>
                </a:solidFill>
              </a:rPr>
              <a:t>1 </a:t>
            </a:r>
            <a:r>
              <a:rPr lang="ru-RU" sz="2000" b="1" dirty="0" smtClean="0">
                <a:solidFill>
                  <a:srgbClr val="000066"/>
                </a:solidFill>
              </a:rPr>
              <a:t>группа (</a:t>
            </a:r>
            <a:r>
              <a:rPr lang="en-US" sz="2000" b="1" dirty="0" smtClean="0">
                <a:solidFill>
                  <a:srgbClr val="000066"/>
                </a:solidFill>
              </a:rPr>
              <a:t>n</a:t>
            </a:r>
            <a:r>
              <a:rPr lang="en-US" sz="1400" b="1" dirty="0" smtClean="0">
                <a:solidFill>
                  <a:srgbClr val="000066"/>
                </a:solidFill>
              </a:rPr>
              <a:t>1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=</a:t>
            </a:r>
            <a:r>
              <a:rPr lang="ru-RU" sz="2000" b="1" dirty="0" smtClean="0">
                <a:solidFill>
                  <a:srgbClr val="000066"/>
                </a:solidFill>
              </a:rPr>
              <a:t> 114</a:t>
            </a:r>
            <a:r>
              <a:rPr lang="en-US" sz="2000" b="1" dirty="0" smtClean="0">
                <a:solidFill>
                  <a:srgbClr val="000066"/>
                </a:solidFill>
              </a:rPr>
              <a:t>)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стабилизация состояния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в течение 48 часов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5801" y="1275606"/>
            <a:ext cx="8519221" cy="4462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оценка тяжести травмы по шкалам ВПХ-П</a:t>
            </a:r>
            <a:r>
              <a:rPr lang="en-US" sz="2000" dirty="0" smtClean="0">
                <a:solidFill>
                  <a:srgbClr val="000066"/>
                </a:solidFill>
              </a:rPr>
              <a:t>, ISS, </a:t>
            </a:r>
            <a:r>
              <a:rPr lang="ru-RU" sz="2000" dirty="0" smtClean="0">
                <a:solidFill>
                  <a:srgbClr val="000066"/>
                </a:solidFill>
              </a:rPr>
              <a:t>ВПХ-СП, </a:t>
            </a:r>
            <a:r>
              <a:rPr lang="en-US" sz="2000" dirty="0" smtClean="0">
                <a:solidFill>
                  <a:srgbClr val="000066"/>
                </a:solidFill>
              </a:rPr>
              <a:t>RTS</a:t>
            </a:r>
            <a:r>
              <a:rPr lang="ru-RU" sz="2000" dirty="0" smtClean="0">
                <a:solidFill>
                  <a:srgbClr val="000066"/>
                </a:solidFill>
              </a:rPr>
              <a:t>, ШЦН, </a:t>
            </a:r>
            <a:r>
              <a:rPr lang="en-US" sz="2000" dirty="0" smtClean="0">
                <a:solidFill>
                  <a:srgbClr val="000066"/>
                </a:solidFill>
              </a:rPr>
              <a:t>TRISS</a:t>
            </a:r>
            <a:r>
              <a:rPr lang="ru-RU" sz="2000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56177" y="2064148"/>
            <a:ext cx="2679480" cy="8676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3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группа (</a:t>
            </a:r>
            <a:r>
              <a:rPr lang="en-US" sz="2000" b="1" dirty="0" smtClean="0">
                <a:solidFill>
                  <a:srgbClr val="000066"/>
                </a:solidFill>
              </a:rPr>
              <a:t>n</a:t>
            </a:r>
            <a:r>
              <a:rPr lang="ru-RU" sz="1400" b="1" dirty="0" smtClean="0">
                <a:solidFill>
                  <a:srgbClr val="000066"/>
                </a:solidFill>
              </a:rPr>
              <a:t>3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=</a:t>
            </a:r>
            <a:r>
              <a:rPr lang="ru-RU" sz="2000" b="1" dirty="0" smtClean="0">
                <a:solidFill>
                  <a:srgbClr val="000066"/>
                </a:solidFill>
              </a:rPr>
              <a:t> 39</a:t>
            </a:r>
            <a:r>
              <a:rPr lang="en-US" sz="2000" b="1" dirty="0" smtClean="0">
                <a:solidFill>
                  <a:srgbClr val="000066"/>
                </a:solidFill>
              </a:rPr>
              <a:t>)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отсутствие стабилизации состояния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7020231" y="1793859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31840" y="2053515"/>
            <a:ext cx="2952328" cy="8782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2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группа (</a:t>
            </a:r>
            <a:r>
              <a:rPr lang="en-US" sz="2000" b="1" dirty="0" smtClean="0">
                <a:solidFill>
                  <a:srgbClr val="000066"/>
                </a:solidFill>
              </a:rPr>
              <a:t>n</a:t>
            </a:r>
            <a:r>
              <a:rPr lang="ru-RU" sz="1400" b="1" dirty="0" smtClean="0">
                <a:solidFill>
                  <a:srgbClr val="000066"/>
                </a:solidFill>
              </a:rPr>
              <a:t>2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=</a:t>
            </a:r>
            <a:r>
              <a:rPr lang="ru-RU" sz="2000" b="1" dirty="0" smtClean="0">
                <a:solidFill>
                  <a:srgbClr val="000066"/>
                </a:solidFill>
              </a:rPr>
              <a:t> 54</a:t>
            </a:r>
            <a:r>
              <a:rPr lang="en-US" sz="2000" b="1" dirty="0" smtClean="0">
                <a:solidFill>
                  <a:srgbClr val="000066"/>
                </a:solidFill>
              </a:rPr>
              <a:t>)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стабилизация состояния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позднее 48 часов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4046659" y="1786771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1119161" y="2989541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7066305" y="2982452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4082101" y="2975365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9980" y="3241544"/>
            <a:ext cx="8496944" cy="6263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</a:rPr>
              <a:t>ROC-</a:t>
            </a:r>
            <a:r>
              <a:rPr lang="ru-RU" sz="2000" dirty="0" smtClean="0">
                <a:solidFill>
                  <a:srgbClr val="000066"/>
                </a:solidFill>
              </a:rPr>
              <a:t>анализ: определение прогностических диапазонов </a:t>
            </a:r>
          </a:p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и прогностической ценности шкал ВПХ-П</a:t>
            </a:r>
            <a:r>
              <a:rPr lang="en-US" sz="2000" dirty="0" smtClean="0">
                <a:solidFill>
                  <a:srgbClr val="000066"/>
                </a:solidFill>
              </a:rPr>
              <a:t>, ISS, </a:t>
            </a:r>
            <a:r>
              <a:rPr lang="ru-RU" sz="2000" dirty="0" smtClean="0">
                <a:solidFill>
                  <a:srgbClr val="000066"/>
                </a:solidFill>
              </a:rPr>
              <a:t>ВПХ-СП, </a:t>
            </a:r>
            <a:r>
              <a:rPr lang="en-US" sz="2000" dirty="0" smtClean="0">
                <a:solidFill>
                  <a:srgbClr val="000066"/>
                </a:solidFill>
              </a:rPr>
              <a:t>RTS</a:t>
            </a:r>
            <a:r>
              <a:rPr lang="ru-RU" sz="2000" dirty="0" smtClean="0">
                <a:solidFill>
                  <a:srgbClr val="000066"/>
                </a:solidFill>
              </a:rPr>
              <a:t>, ШЦН, </a:t>
            </a:r>
            <a:r>
              <a:rPr lang="en-US" sz="2000" dirty="0" smtClean="0">
                <a:solidFill>
                  <a:srgbClr val="000066"/>
                </a:solidFill>
              </a:rPr>
              <a:t>TRISS</a:t>
            </a:r>
            <a:r>
              <a:rPr lang="ru-RU" sz="2000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4085640" y="3918443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157" y="4163365"/>
            <a:ext cx="8496944" cy="6406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обоснование критериев для прогнозирования течения острого периода травматической болезни  и транспортабельности пациентов с политравмой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421555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1 ЭТАП ИССЛЕДОВАНИЯ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824326"/>
          <a:ext cx="8424936" cy="3017520"/>
        </p:xfrm>
        <a:graphic>
          <a:graphicData uri="http://schemas.openxmlformats.org/drawingml/2006/table">
            <a:tbl>
              <a:tblPr/>
              <a:tblGrid>
                <a:gridCol w="2306653"/>
                <a:gridCol w="2038730"/>
                <a:gridCol w="2038730"/>
                <a:gridCol w="2040823"/>
              </a:tblGrid>
              <a:tr h="8037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Течение</a:t>
                      </a:r>
                      <a:r>
                        <a:rPr lang="ru-RU" sz="1800" kern="0" baseline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baseline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травматической болезни</a:t>
                      </a:r>
                      <a:endParaRPr lang="ru-RU" sz="18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Количество</a:t>
                      </a:r>
                      <a:r>
                        <a:rPr lang="ru-RU" sz="1800" kern="0" baseline="0" dirty="0" smtClean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 </a:t>
                      </a:r>
                      <a:r>
                        <a:rPr lang="ru-RU" sz="1800" kern="0" dirty="0" smtClean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пациентов</a:t>
                      </a:r>
                      <a:endParaRPr lang="ru-RU" sz="18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 них </a:t>
                      </a:r>
                      <a:endParaRPr lang="ru-RU" sz="1800" kern="0" dirty="0" smtClean="0">
                        <a:solidFill>
                          <a:srgbClr val="000066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умерло</a:t>
                      </a:r>
                      <a:endParaRPr lang="ru-RU" sz="18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летальность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1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 Благоприятное</a:t>
                      </a:r>
                      <a:endParaRPr lang="ru-RU" sz="20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0" dirty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114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0,88%</a:t>
                      </a:r>
                      <a:endParaRPr lang="ru-RU" sz="2400" kern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1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 Неопределенное</a:t>
                      </a:r>
                      <a:endParaRPr lang="ru-RU" sz="20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0" dirty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54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25,9%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1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kern="0" dirty="0" smtClean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 Неблагоприятное</a:t>
                      </a:r>
                      <a:endParaRPr lang="ru-RU" sz="20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0" dirty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39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100,0%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1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0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207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26,1%</a:t>
                      </a:r>
                      <a:endParaRPr lang="ru-RU" sz="2400" kern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64096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ВАРИАНТЫ ТЕЧЕНИЯ ТРАВМАТИЧЕСКОЙ БОЛЕЗНИ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У ПАЦИЕНТОВ С ПОЛИТРАВМОЙ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9588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Основные факторы неблагоприятного течения травматической болезни: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крайне-тяжелые и критические повреждения головного мозга (</a:t>
            </a:r>
            <a:r>
              <a:rPr lang="en-US" dirty="0" smtClean="0">
                <a:solidFill>
                  <a:srgbClr val="000066"/>
                </a:solidFill>
              </a:rPr>
              <a:t>AIS </a:t>
            </a:r>
            <a:r>
              <a:rPr lang="ru-RU" dirty="0" smtClean="0">
                <a:solidFill>
                  <a:srgbClr val="000066"/>
                </a:solidFill>
                <a:ea typeface="Times New Roman"/>
                <a:cs typeface="Times New Roman"/>
              </a:rPr>
              <a:t>≥ </a:t>
            </a:r>
            <a:r>
              <a:rPr lang="en-US" dirty="0" smtClean="0">
                <a:solidFill>
                  <a:srgbClr val="000066"/>
                </a:solidFill>
                <a:ea typeface="Times New Roman"/>
                <a:cs typeface="Times New Roman"/>
              </a:rPr>
              <a:t>4)</a:t>
            </a:r>
            <a:endParaRPr lang="ru-RU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000066"/>
                </a:solidFill>
              </a:rPr>
              <a:t>глубокая или запредельная кома (ШКГ </a:t>
            </a:r>
            <a:r>
              <a:rPr lang="ru-RU" dirty="0" smtClean="0">
                <a:solidFill>
                  <a:srgbClr val="000066"/>
                </a:solidFill>
                <a:ea typeface="Times New Roman"/>
                <a:cs typeface="Times New Roman"/>
              </a:rPr>
              <a:t>≤  5 баллов)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dirty="0" smtClean="0">
                <a:solidFill>
                  <a:srgbClr val="000066"/>
                </a:solidFill>
              </a:rPr>
              <a:t>шок </a:t>
            </a:r>
            <a:r>
              <a:rPr lang="en-US" dirty="0" smtClean="0">
                <a:solidFill>
                  <a:srgbClr val="000066"/>
                </a:solidFill>
              </a:rPr>
              <a:t>III</a:t>
            </a:r>
            <a:r>
              <a:rPr lang="ru-RU" dirty="0" smtClean="0">
                <a:solidFill>
                  <a:srgbClr val="000066"/>
                </a:solidFill>
              </a:rPr>
              <a:t> степени</a:t>
            </a:r>
            <a:r>
              <a:rPr lang="en-US" dirty="0" smtClean="0">
                <a:solidFill>
                  <a:srgbClr val="000066"/>
                </a:solidFill>
              </a:rPr>
              <a:t> (</a:t>
            </a:r>
            <a:r>
              <a:rPr lang="ru-RU" dirty="0" smtClean="0">
                <a:solidFill>
                  <a:srgbClr val="000066"/>
                </a:solidFill>
              </a:rPr>
              <a:t>САД </a:t>
            </a:r>
            <a:r>
              <a:rPr lang="en-US" dirty="0" smtClean="0">
                <a:solidFill>
                  <a:srgbClr val="000066"/>
                </a:solidFill>
                <a:cs typeface="Times New Roman"/>
              </a:rPr>
              <a:t>&lt;</a:t>
            </a:r>
            <a:r>
              <a:rPr lang="ru-RU" dirty="0" smtClean="0">
                <a:solidFill>
                  <a:srgbClr val="000066"/>
                </a:solidFill>
                <a:ea typeface="Times New Roman"/>
                <a:cs typeface="Times New Roman"/>
              </a:rPr>
              <a:t> 70 мм.рт.ст.)</a:t>
            </a:r>
            <a:endParaRPr lang="ru-RU" dirty="0" smtClean="0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64096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ХИРУРГИЧЕСКАЯ ТАКТИКА У ПАЦИЕНТОВ С ПОЛИТРАВМОЙ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В ТРАВМОЦЕНТРАХ </a:t>
            </a:r>
            <a:r>
              <a:rPr lang="en-US" sz="2400" b="1" dirty="0" smtClean="0">
                <a:solidFill>
                  <a:srgbClr val="000066"/>
                </a:solidFill>
              </a:rPr>
              <a:t>II </a:t>
            </a:r>
            <a:r>
              <a:rPr lang="ru-RU" sz="2400" b="1" dirty="0" smtClean="0">
                <a:solidFill>
                  <a:srgbClr val="000066"/>
                </a:solidFill>
              </a:rPr>
              <a:t>и </a:t>
            </a:r>
            <a:r>
              <a:rPr lang="en-US" sz="2400" b="1" dirty="0" smtClean="0">
                <a:solidFill>
                  <a:srgbClr val="000066"/>
                </a:solidFill>
              </a:rPr>
              <a:t>III </a:t>
            </a:r>
            <a:r>
              <a:rPr lang="ru-RU" sz="2400" b="1" dirty="0" smtClean="0">
                <a:solidFill>
                  <a:srgbClr val="000066"/>
                </a:solidFill>
              </a:rPr>
              <a:t>УРОВНЯ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872078"/>
          <a:ext cx="8280920" cy="3931920"/>
        </p:xfrm>
        <a:graphic>
          <a:graphicData uri="http://schemas.openxmlformats.org/drawingml/2006/table">
            <a:tbl>
              <a:tblPr/>
              <a:tblGrid>
                <a:gridCol w="6120680"/>
                <a:gridCol w="2160240"/>
              </a:tblGrid>
              <a:tr h="275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Виды экстренных</a:t>
                      </a:r>
                      <a:r>
                        <a:rPr lang="ru-RU" sz="1800" baseline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операций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Оперировано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 Остановка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 наружного кровотечения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37 (17,9%)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6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66"/>
                          </a:solidFill>
                        </a:rPr>
                        <a:t> Трахеостомия </a:t>
                      </a:r>
                      <a:endParaRPr lang="ru-RU" sz="20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6 (2,9%)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@Arial Unicode MS"/>
                          <a:cs typeface="Times New Roman"/>
                        </a:rPr>
                        <a:t> Торакоцентез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36 (17,4%)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 Торакотомия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3 (1,4%)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 Лапаротомия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58 (28,0%)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Фиксация переломов таза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9 (4,3%)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Фиксация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переломов</a:t>
                      </a: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 бедра и голени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32 (15,5%)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64096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ХИРУРГИЧЕСКАЯ ТАКТИКА У ПАЦИЕНТОВ С ПОЛИТРАВМОЙ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В ТРАВМОЦЕНТРАХ </a:t>
            </a:r>
            <a:r>
              <a:rPr lang="en-US" sz="2400" b="1" dirty="0" smtClean="0">
                <a:solidFill>
                  <a:srgbClr val="000066"/>
                </a:solidFill>
              </a:rPr>
              <a:t>II </a:t>
            </a:r>
            <a:r>
              <a:rPr lang="ru-RU" sz="2400" b="1" dirty="0" smtClean="0">
                <a:solidFill>
                  <a:srgbClr val="000066"/>
                </a:solidFill>
              </a:rPr>
              <a:t>и </a:t>
            </a:r>
            <a:r>
              <a:rPr lang="en-US" sz="2400" b="1" dirty="0" smtClean="0">
                <a:solidFill>
                  <a:srgbClr val="000066"/>
                </a:solidFill>
              </a:rPr>
              <a:t>III </a:t>
            </a:r>
            <a:r>
              <a:rPr lang="ru-RU" sz="2400" b="1" dirty="0" smtClean="0">
                <a:solidFill>
                  <a:srgbClr val="000066"/>
                </a:solidFill>
              </a:rPr>
              <a:t>УРОВНЯ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961077"/>
          <a:ext cx="8424936" cy="914400"/>
        </p:xfrm>
        <a:graphic>
          <a:graphicData uri="http://schemas.openxmlformats.org/drawingml/2006/table">
            <a:tbl>
              <a:tblPr/>
              <a:tblGrid>
                <a:gridCol w="4896544"/>
                <a:gridCol w="1728192"/>
                <a:gridCol w="1800200"/>
              </a:tblGrid>
              <a:tr h="275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Виды экстренных</a:t>
                      </a:r>
                      <a:r>
                        <a:rPr lang="ru-RU" sz="1800" baseline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операций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Нуждалось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Оперировано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Декомпрессивная трепанация черепа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82 (39,6%)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59 (28,5%)</a:t>
                      </a:r>
                      <a:endParaRPr lang="ru-RU" sz="2200" b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199568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66"/>
                </a:solidFill>
              </a:rPr>
              <a:t>       Достоверные и принципиальные различия в структуре выполненных хирургических операций в разных группах определялись долей пациентов, которым в травмоцентрах </a:t>
            </a:r>
            <a:r>
              <a:rPr lang="en-US" sz="2000" dirty="0" smtClean="0">
                <a:solidFill>
                  <a:srgbClr val="000066"/>
                </a:solidFill>
              </a:rPr>
              <a:t>II </a:t>
            </a:r>
            <a:r>
              <a:rPr lang="ru-RU" sz="2000" dirty="0" smtClean="0">
                <a:solidFill>
                  <a:srgbClr val="000066"/>
                </a:solidFill>
              </a:rPr>
              <a:t>и </a:t>
            </a:r>
            <a:r>
              <a:rPr lang="en-US" sz="2000" dirty="0" smtClean="0">
                <a:solidFill>
                  <a:srgbClr val="000066"/>
                </a:solidFill>
              </a:rPr>
              <a:t>III </a:t>
            </a:r>
            <a:r>
              <a:rPr lang="ru-RU" sz="2000" dirty="0" smtClean="0">
                <a:solidFill>
                  <a:srgbClr val="000066"/>
                </a:solidFill>
              </a:rPr>
              <a:t>уровня выполнялась трепанация черепа: </a:t>
            </a:r>
            <a:br>
              <a:rPr lang="ru-RU" sz="2000" dirty="0" smtClean="0">
                <a:solidFill>
                  <a:srgbClr val="000066"/>
                </a:solidFill>
              </a:rPr>
            </a:br>
            <a:r>
              <a:rPr lang="ru-RU" sz="2000" dirty="0" smtClean="0">
                <a:solidFill>
                  <a:srgbClr val="000066"/>
                </a:solidFill>
              </a:rPr>
              <a:t>в 1-й группе – 2,6% (</a:t>
            </a:r>
            <a:r>
              <a:rPr lang="en-US" sz="2000" dirty="0" smtClean="0">
                <a:solidFill>
                  <a:srgbClr val="000066"/>
                </a:solidFill>
              </a:rPr>
              <a:t>p</a:t>
            </a:r>
            <a:r>
              <a:rPr lang="ru-RU" sz="2000" dirty="0" smtClean="0">
                <a:solidFill>
                  <a:srgbClr val="000066"/>
                </a:solidFill>
              </a:rPr>
              <a:t> &lt; 0,05), во 2-й группе – 48,1%, в 3-й группе – 76,9%. </a:t>
            </a:r>
          </a:p>
          <a:p>
            <a:pPr algn="just"/>
            <a:r>
              <a:rPr lang="ru-RU" sz="2000" dirty="0" smtClean="0">
                <a:solidFill>
                  <a:srgbClr val="000066"/>
                </a:solidFill>
              </a:rPr>
              <a:t>       Из 26 пациентов с благоприятным течением острого периода травматической болезни, у которых имелись показания для выполнения трепанации черепа, в травмоцентрах </a:t>
            </a:r>
            <a:r>
              <a:rPr lang="en-US" sz="2000" dirty="0" smtClean="0">
                <a:solidFill>
                  <a:srgbClr val="000066"/>
                </a:solidFill>
              </a:rPr>
              <a:t>II </a:t>
            </a:r>
            <a:r>
              <a:rPr lang="ru-RU" sz="2000" dirty="0" smtClean="0">
                <a:solidFill>
                  <a:srgbClr val="000066"/>
                </a:solidFill>
              </a:rPr>
              <a:t>и </a:t>
            </a:r>
            <a:r>
              <a:rPr lang="en-US" sz="2000" dirty="0" smtClean="0">
                <a:solidFill>
                  <a:srgbClr val="000066"/>
                </a:solidFill>
              </a:rPr>
              <a:t>III </a:t>
            </a:r>
            <a:r>
              <a:rPr lang="ru-RU" sz="2000" dirty="0" smtClean="0">
                <a:solidFill>
                  <a:srgbClr val="000066"/>
                </a:solidFill>
              </a:rPr>
              <a:t>уровня оперировано </a:t>
            </a:r>
            <a:br>
              <a:rPr lang="ru-RU" sz="2000" dirty="0" smtClean="0">
                <a:solidFill>
                  <a:srgbClr val="000066"/>
                </a:solidFill>
              </a:rPr>
            </a:br>
            <a:r>
              <a:rPr lang="ru-RU" sz="2000" dirty="0" smtClean="0">
                <a:solidFill>
                  <a:srgbClr val="000066"/>
                </a:solidFill>
              </a:rPr>
              <a:t>только 3 (11,5%), переведено в травмоцентр </a:t>
            </a:r>
            <a:r>
              <a:rPr lang="en-US" sz="2000" dirty="0" smtClean="0">
                <a:solidFill>
                  <a:srgbClr val="000066"/>
                </a:solidFill>
              </a:rPr>
              <a:t>I </a:t>
            </a:r>
            <a:r>
              <a:rPr lang="ru-RU" sz="2000" dirty="0" smtClean="0">
                <a:solidFill>
                  <a:srgbClr val="000066"/>
                </a:solidFill>
              </a:rPr>
              <a:t>уровня – 23 (88,5%).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64096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ЭВАКУАЦИОННАЯ ТАКТИКА У ПАЦИЕНТОВ С ПОЛИТРАВМОЙ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В ТРАВМОЦЕНТРАХ </a:t>
            </a:r>
            <a:r>
              <a:rPr lang="en-US" sz="2400" b="1" dirty="0" smtClean="0">
                <a:solidFill>
                  <a:srgbClr val="000066"/>
                </a:solidFill>
              </a:rPr>
              <a:t>II </a:t>
            </a:r>
            <a:r>
              <a:rPr lang="ru-RU" sz="2400" b="1" dirty="0" smtClean="0">
                <a:solidFill>
                  <a:srgbClr val="000066"/>
                </a:solidFill>
              </a:rPr>
              <a:t>и </a:t>
            </a:r>
            <a:r>
              <a:rPr lang="en-US" sz="2400" b="1" dirty="0" smtClean="0">
                <a:solidFill>
                  <a:srgbClr val="000066"/>
                </a:solidFill>
              </a:rPr>
              <a:t>III </a:t>
            </a:r>
            <a:r>
              <a:rPr lang="ru-RU" sz="2400" b="1" dirty="0" smtClean="0">
                <a:solidFill>
                  <a:srgbClr val="000066"/>
                </a:solidFill>
              </a:rPr>
              <a:t>УРОВНЯ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987574"/>
          <a:ext cx="8496944" cy="2376264"/>
        </p:xfrm>
        <a:graphic>
          <a:graphicData uri="http://schemas.openxmlformats.org/drawingml/2006/table">
            <a:tbl>
              <a:tblPr/>
              <a:tblGrid>
                <a:gridCol w="4032448"/>
                <a:gridCol w="917946"/>
                <a:gridCol w="812751"/>
                <a:gridCol w="886638"/>
                <a:gridCol w="960524"/>
                <a:gridCol w="886637"/>
              </a:tblGrid>
              <a:tr h="43643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Условия эвакуации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Течение травматической болезни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432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Благоприятное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Неопределенное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абс.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абс.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Введение вазопрессорных препаратов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24,1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 &gt; 0,05</a:t>
                      </a: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4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Проведение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ИВЛ во время эвакуации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50,9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94,4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 &lt; 0,05</a:t>
                      </a: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435846"/>
            <a:ext cx="84249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Критерии нетранспортабельности: 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нестабильная гемодинамика (</a:t>
            </a:r>
            <a:r>
              <a:rPr lang="en-US" dirty="0" smtClean="0">
                <a:solidFill>
                  <a:srgbClr val="000066"/>
                </a:solidFill>
              </a:rPr>
              <a:t>VIS</a:t>
            </a:r>
            <a:r>
              <a:rPr lang="ru-RU" dirty="0" smtClean="0">
                <a:solidFill>
                  <a:srgbClr val="000066"/>
                </a:solidFill>
              </a:rPr>
              <a:t> &gt; 15 мкг/кг в минуту)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«жесткие» параметры ИВЛ (</a:t>
            </a:r>
            <a:r>
              <a:rPr lang="en-US" dirty="0" smtClean="0">
                <a:solidFill>
                  <a:srgbClr val="000066"/>
                </a:solidFill>
              </a:rPr>
              <a:t>PaO</a:t>
            </a:r>
            <a:r>
              <a:rPr lang="ru-RU" baseline="-25000" dirty="0" smtClean="0">
                <a:solidFill>
                  <a:srgbClr val="000066"/>
                </a:solidFill>
              </a:rPr>
              <a:t>2</a:t>
            </a:r>
            <a:r>
              <a:rPr lang="ru-RU" dirty="0" smtClean="0">
                <a:solidFill>
                  <a:srgbClr val="000066"/>
                </a:solidFill>
              </a:rPr>
              <a:t>/</a:t>
            </a:r>
            <a:r>
              <a:rPr lang="en-US" dirty="0" smtClean="0">
                <a:solidFill>
                  <a:srgbClr val="000066"/>
                </a:solidFill>
              </a:rPr>
              <a:t>FiO</a:t>
            </a:r>
            <a:r>
              <a:rPr lang="ru-RU" baseline="-25000" dirty="0" smtClean="0">
                <a:solidFill>
                  <a:srgbClr val="000066"/>
                </a:solidFill>
              </a:rPr>
              <a:t>2 </a:t>
            </a:r>
            <a:r>
              <a:rPr lang="ru-RU" dirty="0" smtClean="0">
                <a:solidFill>
                  <a:srgbClr val="000066"/>
                </a:solidFill>
              </a:rPr>
              <a:t>&lt; 100; </a:t>
            </a:r>
            <a:r>
              <a:rPr lang="en-US" dirty="0" smtClean="0">
                <a:solidFill>
                  <a:srgbClr val="000066"/>
                </a:solidFill>
              </a:rPr>
              <a:t>PEEP </a:t>
            </a:r>
            <a:r>
              <a:rPr lang="ru-RU" dirty="0" smtClean="0">
                <a:solidFill>
                  <a:srgbClr val="000066"/>
                </a:solidFill>
              </a:rPr>
              <a:t>≥ 15 см. вод. ст.)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отрицательная динамика состояния пациента при подключении к транспортному аппарату ИВЛ и при выполнении «пробы с перекладыванием». 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5" y="843558"/>
          <a:ext cx="8424937" cy="3925824"/>
        </p:xfrm>
        <a:graphic>
          <a:graphicData uri="http://schemas.openxmlformats.org/drawingml/2006/table">
            <a:tbl>
              <a:tblPr/>
              <a:tblGrid>
                <a:gridCol w="1343955"/>
                <a:gridCol w="1119961"/>
                <a:gridCol w="1119961"/>
                <a:gridCol w="1140388"/>
                <a:gridCol w="1181066"/>
                <a:gridCol w="1259803"/>
                <a:gridCol w="1259803"/>
              </a:tblGrid>
              <a:tr h="24381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Шкалы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Течение травматической болезни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1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Благоприятное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Неблагоприятное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59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Cut-Off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AUC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Коэфф.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Мэтьюса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Cut-Off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AUC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Коэфф.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Мэтьюса</a:t>
                      </a:r>
                      <a:endParaRPr lang="ru-RU" sz="20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ВПХ-П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&lt; 15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≥ 19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</a:t>
                      </a:r>
                      <a:endParaRPr lang="ru-RU" sz="2400" b="1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0,74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ISS</a:t>
                      </a:r>
                      <a:endParaRPr lang="ru-RU" sz="20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69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0,43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≥ 42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74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0,07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ВПХ-СП</a:t>
                      </a:r>
                      <a:endParaRPr lang="ru-RU" sz="20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ru-RU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4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ru-RU" sz="24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0,56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≥ 57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94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0,62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RTS</a:t>
                      </a:r>
                      <a:endParaRPr lang="ru-RU" sz="2000" b="1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 4</a:t>
                      </a:r>
                      <a:r>
                        <a:rPr lang="ru-RU" sz="24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24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  <a:endParaRPr lang="ru-RU" sz="2400" b="1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0,64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≤ 2,0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r>
                        <a:rPr lang="en-US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0,79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ШЦН</a:t>
                      </a:r>
                      <a:endParaRPr lang="ru-RU" sz="20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&lt; 20</a:t>
                      </a:r>
                      <a:endParaRPr lang="ru-RU" sz="24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0,8</a:t>
                      </a:r>
                      <a:r>
                        <a:rPr lang="en-US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≥ 22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0,8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TRISS</a:t>
                      </a:r>
                      <a:endParaRPr lang="ru-RU" sz="20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 0</a:t>
                      </a:r>
                      <a:r>
                        <a:rPr lang="ru-RU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0,59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≤ 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0,9</a:t>
                      </a:r>
                      <a:r>
                        <a:rPr lang="en-US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24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4" marR="65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792088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ПРОГНОСТИЧЕСКИЕ ДИАПАЗОНЫ И ПРОГНОСТИЧЕСКАЯ ЦЕННОСТЬ ШКАЛ ОЦЕНКИ ТЯЖЕСТИ ТРАВМЫ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784976" cy="864096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300" b="1" dirty="0" smtClean="0">
                <a:solidFill>
                  <a:srgbClr val="000066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КРИТЕРИИ ДЛЯ ПРОГНОЗИРОВАНИЯ ТЕЧЕНИЯ ОСТРОГО ПЕРИОДА ТРАВМАТИЧЕСКОЙ БОЛЕЗНИ У ПАЦИЕНТОВ С ПОЛИТРАВМОЙ</a:t>
            </a:r>
            <a:endParaRPr lang="ru-RU" sz="23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14" y="850646"/>
            <a:ext cx="2737310" cy="258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0066"/>
                </a:solidFill>
              </a:rPr>
              <a:t>Благоприятный</a:t>
            </a:r>
          </a:p>
          <a:p>
            <a:pPr algn="ctr"/>
            <a:r>
              <a:rPr lang="ru-RU" sz="2200" b="1" dirty="0" smtClean="0">
                <a:solidFill>
                  <a:srgbClr val="000066"/>
                </a:solidFill>
              </a:rPr>
              <a:t>прогноз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стабилизация состояния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в течение 48 часов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ВПХ-П </a:t>
            </a:r>
            <a:r>
              <a:rPr lang="en-US" sz="2800" b="1" dirty="0" smtClean="0">
                <a:solidFill>
                  <a:srgbClr val="000066"/>
                </a:solidFill>
              </a:rPr>
              <a:t>&lt; 15 </a:t>
            </a:r>
            <a:r>
              <a:rPr lang="ru-RU" sz="2800" b="1" dirty="0" smtClean="0">
                <a:solidFill>
                  <a:srgbClr val="000066"/>
                </a:solidFill>
              </a:rPr>
              <a:t>  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66"/>
                </a:solidFill>
              </a:rPr>
              <a:t>RTS &gt; 4,1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 algn="ctr"/>
            <a:endParaRPr lang="ru-RU" sz="2200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9" y="854191"/>
            <a:ext cx="2679480" cy="25816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0066"/>
                </a:solidFill>
              </a:rPr>
              <a:t>Неблагоприятный</a:t>
            </a:r>
          </a:p>
          <a:p>
            <a:pPr algn="ctr"/>
            <a:r>
              <a:rPr lang="ru-RU" sz="2200" b="1" dirty="0" smtClean="0">
                <a:solidFill>
                  <a:srgbClr val="000066"/>
                </a:solidFill>
              </a:rPr>
              <a:t>прогноз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отсутствие стабилизации состояния</a:t>
            </a:r>
            <a:endParaRPr lang="en-US" sz="2200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ВПХ-П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  <a:cs typeface="Calibri"/>
              </a:rPr>
              <a:t>≥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</a:rPr>
              <a:t>1</a:t>
            </a:r>
            <a:r>
              <a:rPr lang="en-US" sz="2800" b="1" dirty="0" smtClean="0">
                <a:solidFill>
                  <a:srgbClr val="000066"/>
                </a:solidFill>
              </a:rPr>
              <a:t>9 </a:t>
            </a:r>
            <a:r>
              <a:rPr lang="ru-RU" sz="2800" b="1" dirty="0" smtClean="0">
                <a:solidFill>
                  <a:srgbClr val="000066"/>
                </a:solidFill>
              </a:rPr>
              <a:t>   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66"/>
                </a:solidFill>
              </a:rPr>
              <a:t>RTS ≤ 2,0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pPr algn="ctr"/>
            <a:endParaRPr lang="ru-RU" sz="2200" dirty="0" smtClean="0">
              <a:solidFill>
                <a:srgbClr val="000066"/>
              </a:solidFill>
            </a:endParaRPr>
          </a:p>
          <a:p>
            <a:pPr algn="ctr"/>
            <a:endParaRPr lang="ru-RU" sz="2200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843558"/>
            <a:ext cx="2952328" cy="25922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0066"/>
                </a:solidFill>
              </a:rPr>
              <a:t>Сомнительный</a:t>
            </a:r>
          </a:p>
          <a:p>
            <a:pPr algn="ctr"/>
            <a:r>
              <a:rPr lang="ru-RU" sz="2200" b="1" dirty="0" smtClean="0">
                <a:solidFill>
                  <a:srgbClr val="000066"/>
                </a:solidFill>
              </a:rPr>
              <a:t>прогноз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стабилизация состояния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позднее 48 часов</a:t>
            </a:r>
            <a:endParaRPr lang="en-US" sz="2200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15 ≤ ВПХ</a:t>
            </a:r>
            <a:r>
              <a:rPr lang="en-US" sz="2800" b="1" dirty="0" smtClean="0">
                <a:solidFill>
                  <a:srgbClr val="000066"/>
                </a:solidFill>
              </a:rPr>
              <a:t>-</a:t>
            </a:r>
            <a:r>
              <a:rPr lang="ru-RU" sz="2800" b="1" dirty="0" smtClean="0">
                <a:solidFill>
                  <a:srgbClr val="000066"/>
                </a:solidFill>
              </a:rPr>
              <a:t>П</a:t>
            </a:r>
            <a:r>
              <a:rPr lang="en-US" sz="2800" b="1" dirty="0" smtClean="0">
                <a:solidFill>
                  <a:srgbClr val="000066"/>
                </a:solidFill>
              </a:rPr>
              <a:t> &lt; 19</a:t>
            </a:r>
            <a:r>
              <a:rPr lang="ru-RU" sz="2800" b="1" dirty="0" smtClean="0">
                <a:solidFill>
                  <a:srgbClr val="000066"/>
                </a:solidFill>
              </a:rPr>
              <a:t>    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2,0 </a:t>
            </a:r>
            <a:r>
              <a:rPr lang="en-US" sz="2800" b="1" dirty="0" smtClean="0">
                <a:solidFill>
                  <a:srgbClr val="000066"/>
                </a:solidFill>
              </a:rPr>
              <a:t>&lt;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</a:rPr>
              <a:t>RTS </a:t>
            </a:r>
            <a:r>
              <a:rPr lang="ru-RU" sz="2800" b="1" dirty="0" smtClean="0">
                <a:solidFill>
                  <a:srgbClr val="000066"/>
                </a:solidFill>
              </a:rPr>
              <a:t>≤</a:t>
            </a:r>
            <a:r>
              <a:rPr lang="en-US" sz="2800" b="1" dirty="0" smtClean="0">
                <a:solidFill>
                  <a:srgbClr val="000066"/>
                </a:solidFill>
              </a:rPr>
              <a:t> 4,1</a:t>
            </a:r>
          </a:p>
          <a:p>
            <a:pPr algn="ctr"/>
            <a:endParaRPr lang="en-US" sz="2200" dirty="0" smtClean="0">
              <a:solidFill>
                <a:srgbClr val="000066"/>
              </a:solidFill>
            </a:endParaRPr>
          </a:p>
          <a:p>
            <a:pPr algn="ctr"/>
            <a:endParaRPr lang="ru-RU" sz="2200" dirty="0" smtClean="0">
              <a:solidFill>
                <a:srgbClr val="000066"/>
              </a:solidFill>
            </a:endParaRPr>
          </a:p>
          <a:p>
            <a:pPr algn="ctr"/>
            <a:endParaRPr lang="ru-RU" sz="2200" dirty="0">
              <a:solidFill>
                <a:srgbClr val="000066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15616" y="3507854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995936" y="3507854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948264" y="3507854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867894"/>
            <a:ext cx="8496944" cy="7920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300" dirty="0" smtClean="0">
                <a:solidFill>
                  <a:srgbClr val="000066"/>
                </a:solidFill>
              </a:rPr>
              <a:t>Алгоритм  для обоснования хирургической и эвакуационной тактики у пациентов с политравмой</a:t>
            </a:r>
            <a:r>
              <a:rPr lang="en-US" sz="2300" dirty="0" smtClean="0">
                <a:solidFill>
                  <a:srgbClr val="000066"/>
                </a:solidFill>
              </a:rPr>
              <a:t> </a:t>
            </a:r>
            <a:r>
              <a:rPr lang="ru-RU" sz="2300" dirty="0" smtClean="0">
                <a:solidFill>
                  <a:srgbClr val="000066"/>
                </a:solidFill>
              </a:rPr>
              <a:t>в травмоцентрах </a:t>
            </a:r>
            <a:r>
              <a:rPr lang="en-US" sz="2300" dirty="0" smtClean="0">
                <a:solidFill>
                  <a:srgbClr val="000066"/>
                </a:solidFill>
              </a:rPr>
              <a:t>II </a:t>
            </a:r>
            <a:r>
              <a:rPr lang="ru-RU" sz="2300" dirty="0" smtClean="0">
                <a:solidFill>
                  <a:srgbClr val="000066"/>
                </a:solidFill>
              </a:rPr>
              <a:t>и </a:t>
            </a:r>
            <a:r>
              <a:rPr lang="en-US" sz="2300" dirty="0" smtClean="0">
                <a:solidFill>
                  <a:srgbClr val="000066"/>
                </a:solidFill>
              </a:rPr>
              <a:t>III </a:t>
            </a:r>
            <a:r>
              <a:rPr lang="ru-RU" sz="2300" dirty="0" smtClean="0">
                <a:solidFill>
                  <a:srgbClr val="000066"/>
                </a:solidFill>
              </a:rPr>
              <a:t>уровня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8977" y="843564"/>
            <a:ext cx="2509132" cy="5386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rgbClr val="000066"/>
                </a:solidFill>
              </a:rPr>
              <a:t>Благоприятный прогноз</a:t>
            </a:r>
          </a:p>
          <a:p>
            <a:pPr algn="ctr"/>
            <a:r>
              <a:rPr lang="ru-RU" sz="1450" dirty="0" smtClean="0">
                <a:solidFill>
                  <a:srgbClr val="000066"/>
                </a:solidFill>
              </a:rPr>
              <a:t>ВПХ-П </a:t>
            </a:r>
            <a:r>
              <a:rPr lang="en-US" sz="1450" dirty="0" smtClean="0">
                <a:solidFill>
                  <a:srgbClr val="000066"/>
                </a:solidFill>
              </a:rPr>
              <a:t>&lt; 15 </a:t>
            </a:r>
            <a:r>
              <a:rPr lang="ru-RU" sz="1450" dirty="0" smtClean="0">
                <a:solidFill>
                  <a:srgbClr val="000066"/>
                </a:solidFill>
              </a:rPr>
              <a:t>  </a:t>
            </a:r>
            <a:r>
              <a:rPr lang="en-US" sz="1450" dirty="0" smtClean="0">
                <a:solidFill>
                  <a:srgbClr val="000066"/>
                </a:solidFill>
              </a:rPr>
              <a:t>RTS &gt; 4,1</a:t>
            </a:r>
            <a:endParaRPr lang="ru-RU" sz="1450" dirty="0" smtClean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8731" y="843558"/>
            <a:ext cx="2671355" cy="5386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rgbClr val="000066"/>
                </a:solidFill>
              </a:rPr>
              <a:t>Неблагоприятный прогноз</a:t>
            </a:r>
          </a:p>
          <a:p>
            <a:pPr algn="ctr"/>
            <a:r>
              <a:rPr lang="ru-RU" sz="1450" dirty="0" smtClean="0">
                <a:solidFill>
                  <a:srgbClr val="000066"/>
                </a:solidFill>
              </a:rPr>
              <a:t>ВПХ-П</a:t>
            </a:r>
            <a:r>
              <a:rPr lang="en-US" sz="1450" dirty="0" smtClean="0">
                <a:solidFill>
                  <a:srgbClr val="000066"/>
                </a:solidFill>
              </a:rPr>
              <a:t> </a:t>
            </a:r>
            <a:r>
              <a:rPr lang="en-US" sz="1450" dirty="0" smtClean="0">
                <a:solidFill>
                  <a:srgbClr val="000066"/>
                </a:solidFill>
                <a:latin typeface="Calibri"/>
                <a:cs typeface="Calibri"/>
              </a:rPr>
              <a:t>≥</a:t>
            </a:r>
            <a:r>
              <a:rPr lang="en-US" sz="1450" dirty="0" smtClean="0">
                <a:solidFill>
                  <a:srgbClr val="000066"/>
                </a:solidFill>
              </a:rPr>
              <a:t> </a:t>
            </a:r>
            <a:r>
              <a:rPr lang="ru-RU" sz="1450" dirty="0" smtClean="0">
                <a:solidFill>
                  <a:srgbClr val="000066"/>
                </a:solidFill>
              </a:rPr>
              <a:t>1</a:t>
            </a:r>
            <a:r>
              <a:rPr lang="en-US" sz="1450" dirty="0" smtClean="0">
                <a:solidFill>
                  <a:srgbClr val="000066"/>
                </a:solidFill>
              </a:rPr>
              <a:t>9 </a:t>
            </a:r>
            <a:r>
              <a:rPr lang="ru-RU" sz="1450" dirty="0" smtClean="0">
                <a:solidFill>
                  <a:srgbClr val="000066"/>
                </a:solidFill>
              </a:rPr>
              <a:t>   </a:t>
            </a:r>
            <a:r>
              <a:rPr lang="en-US" sz="1450" dirty="0" smtClean="0">
                <a:solidFill>
                  <a:srgbClr val="000066"/>
                </a:solidFill>
              </a:rPr>
              <a:t>RTS ≤ 2,0</a:t>
            </a:r>
            <a:r>
              <a:rPr lang="ru-RU" sz="1450" dirty="0" smtClean="0">
                <a:solidFill>
                  <a:srgbClr val="000066"/>
                </a:solidFill>
              </a:rPr>
              <a:t> </a:t>
            </a:r>
            <a:endParaRPr lang="en-US" sz="1450" dirty="0" smtClean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2614" y="845989"/>
            <a:ext cx="3167743" cy="5386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 smtClean="0">
                <a:solidFill>
                  <a:srgbClr val="000066"/>
                </a:solidFill>
              </a:rPr>
              <a:t>Сомнительный прогноз</a:t>
            </a:r>
          </a:p>
          <a:p>
            <a:pPr algn="ctr"/>
            <a:r>
              <a:rPr lang="ru-RU" sz="1450" b="1" dirty="0" smtClean="0">
                <a:solidFill>
                  <a:srgbClr val="000066"/>
                </a:solidFill>
              </a:rPr>
              <a:t> </a:t>
            </a:r>
            <a:r>
              <a:rPr lang="ru-RU" sz="1450" dirty="0" smtClean="0">
                <a:solidFill>
                  <a:srgbClr val="000066"/>
                </a:solidFill>
              </a:rPr>
              <a:t>15 ≤ ВПХ</a:t>
            </a:r>
            <a:r>
              <a:rPr lang="en-US" sz="1450" dirty="0" smtClean="0">
                <a:solidFill>
                  <a:srgbClr val="000066"/>
                </a:solidFill>
              </a:rPr>
              <a:t>-</a:t>
            </a:r>
            <a:r>
              <a:rPr lang="ru-RU" sz="1450" dirty="0" smtClean="0">
                <a:solidFill>
                  <a:srgbClr val="000066"/>
                </a:solidFill>
              </a:rPr>
              <a:t>П</a:t>
            </a:r>
            <a:r>
              <a:rPr lang="en-US" sz="1450" dirty="0" smtClean="0">
                <a:solidFill>
                  <a:srgbClr val="000066"/>
                </a:solidFill>
              </a:rPr>
              <a:t> &lt; 19</a:t>
            </a:r>
            <a:r>
              <a:rPr lang="ru-RU" sz="1450" dirty="0" smtClean="0">
                <a:solidFill>
                  <a:srgbClr val="000066"/>
                </a:solidFill>
              </a:rPr>
              <a:t>    2,0 </a:t>
            </a:r>
            <a:r>
              <a:rPr lang="en-US" sz="1450" dirty="0" smtClean="0">
                <a:solidFill>
                  <a:srgbClr val="000066"/>
                </a:solidFill>
              </a:rPr>
              <a:t>&lt;</a:t>
            </a:r>
            <a:r>
              <a:rPr lang="ru-RU" sz="1450" dirty="0" smtClean="0">
                <a:solidFill>
                  <a:srgbClr val="000066"/>
                </a:solidFill>
              </a:rPr>
              <a:t> </a:t>
            </a:r>
            <a:r>
              <a:rPr lang="en-US" sz="1450" dirty="0" smtClean="0">
                <a:solidFill>
                  <a:srgbClr val="000066"/>
                </a:solidFill>
              </a:rPr>
              <a:t>RTS </a:t>
            </a:r>
            <a:r>
              <a:rPr lang="ru-RU" sz="1450" dirty="0" smtClean="0">
                <a:solidFill>
                  <a:srgbClr val="000066"/>
                </a:solidFill>
              </a:rPr>
              <a:t>≤</a:t>
            </a:r>
            <a:r>
              <a:rPr lang="en-US" sz="1450" dirty="0" smtClean="0">
                <a:solidFill>
                  <a:srgbClr val="000066"/>
                </a:solidFill>
              </a:rPr>
              <a:t> 4,1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4357251"/>
            <a:ext cx="4237839" cy="4837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50" dirty="0" smtClean="0">
                <a:solidFill>
                  <a:srgbClr val="000066"/>
                </a:solidFill>
              </a:rPr>
              <a:t>пациент транспортабельный</a:t>
            </a:r>
            <a:br>
              <a:rPr lang="ru-RU" sz="1450" dirty="0" smtClean="0">
                <a:solidFill>
                  <a:srgbClr val="000066"/>
                </a:solidFill>
              </a:rPr>
            </a:br>
            <a:r>
              <a:rPr lang="ru-RU" sz="1450" b="1" dirty="0" smtClean="0">
                <a:solidFill>
                  <a:srgbClr val="000066"/>
                </a:solidFill>
              </a:rPr>
              <a:t>эвакуация в травмоцентр </a:t>
            </a:r>
            <a:r>
              <a:rPr lang="en-US" sz="1450" b="1" dirty="0" smtClean="0">
                <a:solidFill>
                  <a:srgbClr val="000066"/>
                </a:solidFill>
              </a:rPr>
              <a:t>I </a:t>
            </a:r>
            <a:r>
              <a:rPr lang="ru-RU" sz="1450" b="1" dirty="0" smtClean="0">
                <a:solidFill>
                  <a:srgbClr val="000066"/>
                </a:solidFill>
              </a:rPr>
              <a:t>уровня</a:t>
            </a:r>
          </a:p>
          <a:p>
            <a:pPr algn="ctr"/>
            <a:endParaRPr lang="ru-RU" sz="1450" dirty="0" smtClean="0">
              <a:solidFill>
                <a:srgbClr val="000066"/>
              </a:solidFill>
            </a:endParaRPr>
          </a:p>
          <a:p>
            <a:pPr algn="ctr"/>
            <a:endParaRPr lang="ru-RU" sz="1450" dirty="0" smtClean="0">
              <a:solidFill>
                <a:srgbClr val="000066"/>
              </a:solidFill>
            </a:endParaRPr>
          </a:p>
          <a:p>
            <a:pPr algn="ctr"/>
            <a:endParaRPr lang="ru-RU" sz="1450" dirty="0">
              <a:solidFill>
                <a:srgbClr val="00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7" y="1744638"/>
            <a:ext cx="8533089" cy="953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50" dirty="0" smtClean="0">
                <a:solidFill>
                  <a:srgbClr val="000066"/>
                </a:solidFill>
              </a:rPr>
              <a:t>устранение асфиксии; остановка наружного кровотечения; устранение пневмоторакса, гемоторакса, тампонады сердца; остановка продолжающегося внутриплеврального, внутрибрюшного, внутритазового кровотечения; фиксация нестабильных переломов таза и длинных трубчатых костей; декомпрессивная трепанация черепа при сдавлении головного мозга с риском развития вклинения</a:t>
            </a:r>
            <a:endParaRPr lang="ru-RU" sz="1450" dirty="0">
              <a:solidFill>
                <a:srgbClr val="00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7" y="3040782"/>
            <a:ext cx="4227207" cy="9356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1450" dirty="0" smtClean="0">
              <a:solidFill>
                <a:srgbClr val="000066"/>
              </a:solidFill>
            </a:endParaRPr>
          </a:p>
          <a:p>
            <a:pPr algn="ctr"/>
            <a:r>
              <a:rPr lang="ru-RU" sz="1450" dirty="0" smtClean="0">
                <a:solidFill>
                  <a:srgbClr val="000066"/>
                </a:solidFill>
              </a:rPr>
              <a:t>стабилизация состояния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57059" y="3040782"/>
            <a:ext cx="4206089" cy="9462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50" dirty="0" smtClean="0">
                <a:solidFill>
                  <a:srgbClr val="000066"/>
                </a:solidFill>
              </a:rPr>
              <a:t>запредельная кома (ШКГ</a:t>
            </a:r>
            <a:r>
              <a:rPr lang="en-US" sz="1450" dirty="0" smtClean="0">
                <a:solidFill>
                  <a:srgbClr val="000066"/>
                </a:solidFill>
              </a:rPr>
              <a:t> </a:t>
            </a:r>
            <a:r>
              <a:rPr lang="ru-RU" sz="1450" dirty="0" smtClean="0">
                <a:solidFill>
                  <a:srgbClr val="000066"/>
                </a:solidFill>
              </a:rPr>
              <a:t>≤ </a:t>
            </a:r>
            <a:r>
              <a:rPr lang="en-US" sz="1450" dirty="0" smtClean="0">
                <a:solidFill>
                  <a:srgbClr val="000066"/>
                </a:solidFill>
              </a:rPr>
              <a:t>5</a:t>
            </a:r>
            <a:r>
              <a:rPr lang="ru-RU" sz="1450" dirty="0" smtClean="0">
                <a:solidFill>
                  <a:srgbClr val="000066"/>
                </a:solidFill>
              </a:rPr>
              <a:t> баллов) </a:t>
            </a:r>
          </a:p>
          <a:p>
            <a:pPr algn="ctr"/>
            <a:r>
              <a:rPr lang="ru-RU" sz="1450" dirty="0" smtClean="0">
                <a:solidFill>
                  <a:srgbClr val="000066"/>
                </a:solidFill>
              </a:rPr>
              <a:t>с риском развития вклинения головного мозга</a:t>
            </a:r>
          </a:p>
          <a:p>
            <a:pPr algn="ctr"/>
            <a:r>
              <a:rPr lang="ru-RU" sz="1450" dirty="0" smtClean="0">
                <a:solidFill>
                  <a:srgbClr val="000066"/>
                </a:solidFill>
              </a:rPr>
              <a:t>нестабильная гемодинамика </a:t>
            </a:r>
            <a:r>
              <a:rPr lang="en-US" sz="1450" dirty="0" smtClean="0">
                <a:solidFill>
                  <a:srgbClr val="000066"/>
                </a:solidFill>
              </a:rPr>
              <a:t>VIS</a:t>
            </a:r>
            <a:r>
              <a:rPr lang="ru-RU" sz="1450" dirty="0" smtClean="0">
                <a:solidFill>
                  <a:srgbClr val="000066"/>
                </a:solidFill>
              </a:rPr>
              <a:t> ≥ 15 </a:t>
            </a:r>
            <a:r>
              <a:rPr lang="ru-RU" sz="1200" dirty="0" smtClean="0">
                <a:solidFill>
                  <a:srgbClr val="000066"/>
                </a:solidFill>
              </a:rPr>
              <a:t>мкг/кг/мин </a:t>
            </a:r>
          </a:p>
          <a:p>
            <a:pPr algn="ctr"/>
            <a:r>
              <a:rPr lang="en-US" sz="1450" dirty="0" smtClean="0">
                <a:solidFill>
                  <a:srgbClr val="000066"/>
                </a:solidFill>
              </a:rPr>
              <a:t>PEEP </a:t>
            </a:r>
            <a:r>
              <a:rPr lang="ru-RU" sz="1450" dirty="0" smtClean="0">
                <a:solidFill>
                  <a:srgbClr val="000066"/>
                </a:solidFill>
              </a:rPr>
              <a:t>≥ 15 см. вод.ст. </a:t>
            </a:r>
            <a:r>
              <a:rPr lang="en-US" sz="1450" dirty="0" smtClean="0">
                <a:solidFill>
                  <a:srgbClr val="000066"/>
                </a:solidFill>
              </a:rPr>
              <a:t>PaO</a:t>
            </a:r>
            <a:r>
              <a:rPr lang="ru-RU" sz="1450" baseline="-25000" dirty="0" smtClean="0">
                <a:solidFill>
                  <a:srgbClr val="000066"/>
                </a:solidFill>
              </a:rPr>
              <a:t>2</a:t>
            </a:r>
            <a:r>
              <a:rPr lang="ru-RU" sz="1450" dirty="0" smtClean="0">
                <a:solidFill>
                  <a:srgbClr val="000066"/>
                </a:solidFill>
              </a:rPr>
              <a:t>/</a:t>
            </a:r>
            <a:r>
              <a:rPr lang="en-US" sz="1450" dirty="0" smtClean="0">
                <a:solidFill>
                  <a:srgbClr val="000066"/>
                </a:solidFill>
              </a:rPr>
              <a:t>FiO</a:t>
            </a:r>
            <a:r>
              <a:rPr lang="ru-RU" sz="1450" baseline="-25000" dirty="0" smtClean="0">
                <a:solidFill>
                  <a:srgbClr val="000066"/>
                </a:solidFill>
              </a:rPr>
              <a:t>2 </a:t>
            </a:r>
            <a:r>
              <a:rPr lang="ru-RU" sz="1450" dirty="0" smtClean="0">
                <a:solidFill>
                  <a:srgbClr val="000066"/>
                </a:solidFill>
              </a:rPr>
              <a:t>≤ 100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57059" y="4357251"/>
            <a:ext cx="4199557" cy="4837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450" dirty="0" smtClean="0">
                <a:solidFill>
                  <a:srgbClr val="000066"/>
                </a:solidFill>
              </a:rPr>
              <a:t>пациент не транспортабельный</a:t>
            </a:r>
          </a:p>
          <a:p>
            <a:pPr algn="ctr"/>
            <a:r>
              <a:rPr lang="ru-RU" sz="1450" b="1" dirty="0" smtClean="0">
                <a:solidFill>
                  <a:srgbClr val="000066"/>
                </a:solidFill>
              </a:rPr>
              <a:t>вызов специалиста «на себя»</a:t>
            </a:r>
          </a:p>
          <a:p>
            <a:pPr algn="ctr"/>
            <a:endParaRPr lang="ru-RU" sz="1450" dirty="0" smtClean="0">
              <a:solidFill>
                <a:srgbClr val="000066"/>
              </a:solidFill>
            </a:endParaRPr>
          </a:p>
          <a:p>
            <a:pPr algn="ctr"/>
            <a:endParaRPr lang="ru-RU" sz="1450" dirty="0" smtClean="0">
              <a:solidFill>
                <a:srgbClr val="000066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1050697" y="2752750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2915816" y="2752750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5076056" y="2752750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7020272" y="2752750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1050697" y="4048894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2915816" y="4048894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59" name="Стрелка вниз 58"/>
          <p:cNvSpPr/>
          <p:nvPr/>
        </p:nvSpPr>
        <p:spPr>
          <a:xfrm>
            <a:off x="5076056" y="4048894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7020272" y="4048894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61" name="Стрелка вниз 60"/>
          <p:cNvSpPr/>
          <p:nvPr/>
        </p:nvSpPr>
        <p:spPr>
          <a:xfrm>
            <a:off x="1050697" y="1456606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62" name="Стрелка вниз 61"/>
          <p:cNvSpPr/>
          <p:nvPr/>
        </p:nvSpPr>
        <p:spPr>
          <a:xfrm>
            <a:off x="2915816" y="1456606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5076056" y="1456606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7020272" y="1456606"/>
            <a:ext cx="936104" cy="28803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50">
              <a:solidFill>
                <a:srgbClr val="000066"/>
              </a:solidFill>
            </a:endParaRPr>
          </a:p>
        </p:txBody>
      </p:sp>
      <p:sp>
        <p:nvSpPr>
          <p:cNvPr id="65" name="Заголовок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568952" cy="792088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АЛГОРИТМ ДЛЯ ОБОСНОВАНИЯ ХИРУРГИЧЕСКОЙ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И ЭВАКУАЦИОННОЙ ТАКТИКИ У ПАЦИЕНТОВ С ПОЛИТРАВМОЙ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4215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АКТУАЛЬНОСТЬ</a:t>
            </a:r>
            <a:endParaRPr lang="ru-RU" sz="2800" b="1" dirty="0">
              <a:solidFill>
                <a:srgbClr val="000066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99542"/>
          <a:ext cx="8712969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1368152"/>
                <a:gridCol w="1296145"/>
              </a:tblGrid>
              <a:tr h="753664"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2798"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 smtClean="0">
                          <a:solidFill>
                            <a:srgbClr val="000066"/>
                          </a:solidFill>
                        </a:rPr>
                        <a:t>Смертность от травм и других внешних причин</a:t>
                      </a:r>
                    </a:p>
                    <a:p>
                      <a:pPr algn="l"/>
                      <a:r>
                        <a:rPr lang="ru-RU" sz="2000" b="0" dirty="0" smtClean="0">
                          <a:solidFill>
                            <a:srgbClr val="000066"/>
                          </a:solidFill>
                        </a:rPr>
                        <a:t>(на 100 тыс.</a:t>
                      </a:r>
                      <a:r>
                        <a:rPr lang="ru-RU" sz="2000" b="0" baseline="0" dirty="0" smtClean="0">
                          <a:solidFill>
                            <a:srgbClr val="000066"/>
                          </a:solidFill>
                        </a:rPr>
                        <a:t> человек)</a:t>
                      </a:r>
                      <a:r>
                        <a:rPr lang="ru-RU" sz="2000" b="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endParaRPr lang="ru-RU" sz="20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89,0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49,0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7835">
                <a:tc>
                  <a:txBody>
                    <a:bodyPr/>
                    <a:lstStyle/>
                    <a:p>
                      <a:pPr algn="l"/>
                      <a:r>
                        <a:rPr lang="ru-RU" sz="2200" b="0" dirty="0" smtClean="0">
                          <a:solidFill>
                            <a:srgbClr val="000066"/>
                          </a:solidFill>
                        </a:rPr>
                        <a:t>Смертность от ДТП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0066"/>
                          </a:solidFill>
                        </a:rPr>
                        <a:t>(на 100 тыс.</a:t>
                      </a:r>
                      <a:r>
                        <a:rPr lang="ru-RU" sz="2000" b="0" baseline="0" dirty="0" smtClean="0">
                          <a:solidFill>
                            <a:srgbClr val="000066"/>
                          </a:solidFill>
                        </a:rPr>
                        <a:t>человек)</a:t>
                      </a:r>
                      <a:r>
                        <a:rPr lang="ru-RU" sz="2000" b="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13,0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9,3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79512" y="4443958"/>
            <a:ext cx="871296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449680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Алексанин С.С., 2016; Багненко С.Ф., 2013; Барсукова И.М., 2014; Миронов С.П., 2019; Россия в цифрах 2019; </a:t>
            </a:r>
            <a:r>
              <a:rPr lang="en-US" sz="1400" dirty="0" smtClean="0">
                <a:solidFill>
                  <a:srgbClr val="002060"/>
                </a:solidFill>
              </a:rPr>
              <a:t>Injuries and violence</a:t>
            </a:r>
            <a:r>
              <a:rPr lang="ru-RU" sz="1400" dirty="0" smtClean="0">
                <a:solidFill>
                  <a:srgbClr val="002060"/>
                </a:solidFill>
              </a:rPr>
              <a:t>: </a:t>
            </a:r>
            <a:r>
              <a:rPr lang="en-US" sz="1400" dirty="0" smtClean="0">
                <a:solidFill>
                  <a:srgbClr val="002060"/>
                </a:solidFill>
              </a:rPr>
              <a:t>the facts </a:t>
            </a:r>
            <a:r>
              <a:rPr lang="ru-RU" sz="1400" dirty="0" smtClean="0">
                <a:solidFill>
                  <a:srgbClr val="002060"/>
                </a:solidFill>
              </a:rPr>
              <a:t>2014; </a:t>
            </a:r>
            <a:r>
              <a:rPr lang="en-US" sz="1400" dirty="0" smtClean="0">
                <a:solidFill>
                  <a:srgbClr val="002060"/>
                </a:solidFill>
              </a:rPr>
              <a:t>Krug E</a:t>
            </a:r>
            <a:r>
              <a:rPr lang="ru-RU" sz="1400" dirty="0" smtClean="0">
                <a:solidFill>
                  <a:srgbClr val="002060"/>
                </a:solidFill>
              </a:rPr>
              <a:t>., 2009, </a:t>
            </a:r>
            <a:r>
              <a:rPr lang="en-US" sz="1400" dirty="0" smtClean="0">
                <a:solidFill>
                  <a:srgbClr val="002060"/>
                </a:solidFill>
              </a:rPr>
              <a:t>Mock C</a:t>
            </a:r>
            <a:r>
              <a:rPr lang="ru-RU" sz="1400" dirty="0" smtClean="0">
                <a:solidFill>
                  <a:srgbClr val="002060"/>
                </a:solidFill>
              </a:rPr>
              <a:t>., 2004; </a:t>
            </a:r>
            <a:r>
              <a:rPr lang="en-US" sz="1400" dirty="0" smtClean="0">
                <a:solidFill>
                  <a:srgbClr val="002060"/>
                </a:solidFill>
              </a:rPr>
              <a:t>World health statistics</a:t>
            </a:r>
            <a:r>
              <a:rPr lang="ru-RU" sz="1400" dirty="0" smtClean="0">
                <a:solidFill>
                  <a:srgbClr val="002060"/>
                </a:solidFill>
              </a:rPr>
              <a:t> 2018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3499723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Проблема смертности от травм в Российской Федерации 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продолжает оставаться актуальной</a:t>
            </a:r>
            <a:endParaRPr lang="ru-RU" sz="23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71550"/>
            <a:ext cx="1080120" cy="57606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771551"/>
            <a:ext cx="1008112" cy="5760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80998" y="1657694"/>
            <a:ext cx="8496944" cy="41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160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пациентов с политравмой в травмоцентре </a:t>
            </a:r>
            <a:r>
              <a:rPr lang="en-US" sz="2000" b="1" dirty="0" smtClean="0">
                <a:solidFill>
                  <a:srgbClr val="000066"/>
                </a:solidFill>
              </a:rPr>
              <a:t>II </a:t>
            </a:r>
            <a:r>
              <a:rPr lang="ru-RU" sz="2000" b="1" dirty="0" smtClean="0">
                <a:solidFill>
                  <a:srgbClr val="000066"/>
                </a:solidFill>
              </a:rPr>
              <a:t>уровня </a:t>
            </a:r>
            <a:endParaRPr lang="ru-RU" sz="2000" dirty="0" smtClean="0">
              <a:solidFill>
                <a:srgbClr val="000066"/>
              </a:solidFill>
            </a:endParaRP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1902426" y="2155973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713" y="2446109"/>
            <a:ext cx="3987208" cy="7017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основная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группа (</a:t>
            </a:r>
            <a:r>
              <a:rPr lang="en-US" sz="2000" b="1" dirty="0" smtClean="0">
                <a:solidFill>
                  <a:srgbClr val="000066"/>
                </a:solidFill>
              </a:rPr>
              <a:t>n</a:t>
            </a:r>
            <a:r>
              <a:rPr lang="en-US" sz="1400" b="1" dirty="0" smtClean="0">
                <a:solidFill>
                  <a:srgbClr val="000066"/>
                </a:solidFill>
              </a:rPr>
              <a:t>1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=</a:t>
            </a:r>
            <a:r>
              <a:rPr lang="ru-RU" sz="2000" b="1" dirty="0" smtClean="0">
                <a:solidFill>
                  <a:srgbClr val="000066"/>
                </a:solidFill>
              </a:rPr>
              <a:t> 82</a:t>
            </a:r>
            <a:r>
              <a:rPr lang="en-US" sz="2000" b="1" dirty="0" smtClean="0">
                <a:solidFill>
                  <a:srgbClr val="000066"/>
                </a:solidFill>
              </a:rPr>
              <a:t>)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алгоритм использовался</a:t>
            </a:r>
          </a:p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 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6116463" y="3219822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9980" y="4225849"/>
            <a:ext cx="8496944" cy="5061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сравнительный анализ летальности</a:t>
            </a:r>
          </a:p>
        </p:txBody>
      </p:sp>
      <p:sp>
        <p:nvSpPr>
          <p:cNvPr id="70" name="Стрелка вниз 69"/>
          <p:cNvSpPr/>
          <p:nvPr/>
        </p:nvSpPr>
        <p:spPr>
          <a:xfrm>
            <a:off x="4068481" y="1381204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2311" y="627534"/>
            <a:ext cx="8496944" cy="6497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Алгоритм для обоснования хирургической и эвакуационной тактики</a:t>
            </a:r>
          </a:p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у пациентов с политравмой в травмоцентрах </a:t>
            </a:r>
            <a:r>
              <a:rPr lang="en-US" sz="2000" dirty="0" smtClean="0">
                <a:solidFill>
                  <a:srgbClr val="000066"/>
                </a:solidFill>
              </a:rPr>
              <a:t>II </a:t>
            </a:r>
            <a:r>
              <a:rPr lang="ru-RU" sz="2000" dirty="0" smtClean="0">
                <a:solidFill>
                  <a:srgbClr val="000066"/>
                </a:solidFill>
              </a:rPr>
              <a:t>и </a:t>
            </a:r>
            <a:r>
              <a:rPr lang="en-US" sz="2000" dirty="0" smtClean="0">
                <a:solidFill>
                  <a:srgbClr val="000066"/>
                </a:solidFill>
              </a:rPr>
              <a:t>III </a:t>
            </a:r>
            <a:r>
              <a:rPr lang="ru-RU" sz="2000" dirty="0" smtClean="0">
                <a:solidFill>
                  <a:srgbClr val="000066"/>
                </a:solidFill>
              </a:rPr>
              <a:t>уровня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937866" y="3250805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226333" y="2152421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3637" y="2439021"/>
            <a:ext cx="3962399" cy="7087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контрольная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группа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(</a:t>
            </a:r>
            <a:r>
              <a:rPr lang="en-US" sz="2000" b="1" dirty="0" smtClean="0">
                <a:solidFill>
                  <a:srgbClr val="000066"/>
                </a:solidFill>
              </a:rPr>
              <a:t>n</a:t>
            </a:r>
            <a:r>
              <a:rPr lang="en-US" sz="1400" b="1" dirty="0" smtClean="0">
                <a:solidFill>
                  <a:srgbClr val="000066"/>
                </a:solidFill>
              </a:rPr>
              <a:t>2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=</a:t>
            </a:r>
            <a:r>
              <a:rPr lang="ru-RU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78)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алгоритм не использовался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175" y="3507854"/>
            <a:ext cx="3968481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эвакуация в травмоцентр </a:t>
            </a:r>
            <a:r>
              <a:rPr lang="en-US" sz="2000" dirty="0" smtClean="0">
                <a:solidFill>
                  <a:srgbClr val="000066"/>
                </a:solidFill>
              </a:rPr>
              <a:t>I </a:t>
            </a:r>
            <a:r>
              <a:rPr lang="ru-RU" sz="2000" dirty="0" smtClean="0">
                <a:solidFill>
                  <a:srgbClr val="000066"/>
                </a:solidFill>
              </a:rPr>
              <a:t>уровня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6924" y="3507854"/>
            <a:ext cx="3968481" cy="3600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лечение в травмоцентре </a:t>
            </a:r>
            <a:r>
              <a:rPr lang="en-US" sz="2000" dirty="0" smtClean="0">
                <a:solidFill>
                  <a:srgbClr val="000066"/>
                </a:solidFill>
              </a:rPr>
              <a:t>II </a:t>
            </a:r>
            <a:r>
              <a:rPr lang="ru-RU" sz="2000" dirty="0" smtClean="0">
                <a:solidFill>
                  <a:srgbClr val="000066"/>
                </a:solidFill>
              </a:rPr>
              <a:t>уровня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151905" y="3934833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973308" y="3945466"/>
            <a:ext cx="936104" cy="203771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421555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2 ЭТАП ИССЛЕДОВАНИЯ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792088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СРАВНИТЕЛЬНАЯ ХАРАКТЕРИСТИКА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ОСНОВНОЙ И КОНТРОЛЬНОЙ ГРУПП ПАЦИЕНТОВ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915566"/>
          <a:ext cx="8496945" cy="3240363"/>
        </p:xfrm>
        <a:graphic>
          <a:graphicData uri="http://schemas.openxmlformats.org/drawingml/2006/table">
            <a:tbl>
              <a:tblPr/>
              <a:tblGrid>
                <a:gridCol w="4802621"/>
                <a:gridCol w="1403843"/>
                <a:gridCol w="1403843"/>
                <a:gridCol w="886638"/>
              </a:tblGrid>
              <a:tr h="46290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Критерии сравнения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группы пациентов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i="1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endParaRPr lang="ru-RU" sz="17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основная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контрольная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Количество пациентов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Средний возраст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46,2 ± 16,5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45,7 ± 16,7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 &gt; 0,05</a:t>
                      </a:r>
                      <a:endParaRPr lang="ru-RU" sz="1800" i="1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Соотношение мужчин и женщин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2,90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4,20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 &gt; 0,05</a:t>
                      </a: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Тяжесть повреждений по шкале ВПХ-П, медиана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12,1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12,4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 &gt; 0,05</a:t>
                      </a: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Тяжесть состояния по шкале </a:t>
                      </a:r>
                      <a:r>
                        <a:rPr lang="en-US" sz="17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RTS</a:t>
                      </a:r>
                      <a:r>
                        <a:rPr lang="ru-RU" sz="17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, медиана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4,8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4,2</a:t>
                      </a:r>
                    </a:p>
                  </a:txBody>
                  <a:tcPr marL="64947" marR="64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 &gt; 0,05</a:t>
                      </a: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47" marR="64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22793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0066"/>
                </a:solidFill>
              </a:rPr>
              <a:t>Основная и контрольная группы были сопоставимы по половому и возрастному составу, тяжести повреждений и тяжести состояния при поступлении</a:t>
            </a:r>
            <a:endParaRPr lang="ru-RU" i="1" dirty="0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568952" cy="792088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ПРОГНОЗ ТЕЧЕНИЯ ОСТРОГО ПЕРИОДА ТРАВМАТИЧЕСКОЙ БОЛЕЗНИ У ПАЦИЕНТОВ ОСНОВНОЙ И КОНТРОЛЬНОЙ ГРУПП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915566"/>
          <a:ext cx="8424935" cy="3168354"/>
        </p:xfrm>
        <a:graphic>
          <a:graphicData uri="http://schemas.openxmlformats.org/drawingml/2006/table">
            <a:tbl>
              <a:tblPr/>
              <a:tblGrid>
                <a:gridCol w="4104456"/>
                <a:gridCol w="864096"/>
                <a:gridCol w="864096"/>
                <a:gridCol w="792088"/>
                <a:gridCol w="864096"/>
                <a:gridCol w="936103"/>
              </a:tblGrid>
              <a:tr h="52805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Прогноз течения острого периода травматической болезни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группы пациентов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endParaRPr lang="ru-RU" sz="1800" b="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основная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контрольная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абс.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абс.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Благоприятный: ВПХ-П &lt; 15, </a:t>
                      </a:r>
                      <a:r>
                        <a:rPr lang="en-US" sz="18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RTS &gt; </a:t>
                      </a: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8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53,7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42,3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 &gt; 0,05</a:t>
                      </a:r>
                      <a:endParaRPr lang="ru-RU" sz="1800" b="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Сомнительный: ВПХ-П ≥ 15, </a:t>
                      </a:r>
                      <a:r>
                        <a:rPr lang="en-US" sz="18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RTS ≤ </a:t>
                      </a: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8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46,3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57,7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 &gt; 0,05</a:t>
                      </a:r>
                      <a:endParaRPr lang="ru-RU" sz="1800" b="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82</a:t>
                      </a:r>
                      <a:endParaRPr lang="ru-RU" sz="18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ru-RU" sz="18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78</a:t>
                      </a:r>
                      <a:endParaRPr lang="ru-RU" sz="180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100,0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4909" marR="649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15592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0066"/>
                </a:solidFill>
              </a:rPr>
              <a:t>Структура основной и контрольной групп пациентов была сопоставима </a:t>
            </a:r>
            <a:br>
              <a:rPr lang="ru-RU" i="1" dirty="0" smtClean="0">
                <a:solidFill>
                  <a:srgbClr val="000066"/>
                </a:solidFill>
              </a:rPr>
            </a:br>
            <a:r>
              <a:rPr lang="ru-RU" i="1" dirty="0" smtClean="0">
                <a:solidFill>
                  <a:srgbClr val="000066"/>
                </a:solidFill>
              </a:rPr>
              <a:t>по прогнозу течения острого периода травматической болезни</a:t>
            </a:r>
            <a:endParaRPr lang="ru-RU" i="1" dirty="0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568952" cy="792088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СРАВНИТЕЛЬНЫЙ АНАЛИЗ ЛЕТАЛЬНОСТИ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У ПАЦИЕНТОВ ОСНОВНОЙ И КОНТРОЛЬНОЙ ГРУПП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987574"/>
          <a:ext cx="8352927" cy="3671274"/>
        </p:xfrm>
        <a:graphic>
          <a:graphicData uri="http://schemas.openxmlformats.org/drawingml/2006/table">
            <a:tbl>
              <a:tblPr/>
              <a:tblGrid>
                <a:gridCol w="4363991"/>
                <a:gridCol w="1104808"/>
                <a:gridCol w="961376"/>
                <a:gridCol w="961376"/>
                <a:gridCol w="961376"/>
              </a:tblGrid>
              <a:tr h="452622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Прогноз течения острого периода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травматической болезни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группы пациентов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основная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контрольная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абс.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абс.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Благоприятный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ВПХ-П &lt; 15, </a:t>
                      </a:r>
                      <a:r>
                        <a:rPr lang="en-US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RTS &gt; 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6,1%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Сомнительный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ВПХ-П ≥ 15, </a:t>
                      </a:r>
                      <a:r>
                        <a:rPr lang="en-US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RTS ≤ 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21,1%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33,3%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800" b="0" dirty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умерло</a:t>
                      </a:r>
                      <a:endParaRPr lang="ru-RU" sz="1800" b="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9,8%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21,8%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Летальность</a:t>
                      </a: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9,8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21,8</a:t>
                      </a:r>
                      <a:r>
                        <a:rPr lang="en-US" sz="2200" b="1" dirty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2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6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 p</a:t>
                      </a: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rgbClr val="000066"/>
                          </a:solidFill>
                          <a:latin typeface="+mn-lt"/>
                          <a:ea typeface="Calibri"/>
                          <a:cs typeface="Times New Roman"/>
                        </a:rPr>
                        <a:t>p &lt; 0,05</a:t>
                      </a:r>
                      <a:endParaRPr lang="ru-RU" sz="1800" i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483518"/>
            <a:ext cx="8496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Использование разработанного алгоритма в травмоцентре </a:t>
            </a:r>
            <a:r>
              <a:rPr lang="en-US" sz="3600" dirty="0" smtClean="0">
                <a:solidFill>
                  <a:srgbClr val="000066"/>
                </a:solidFill>
              </a:rPr>
              <a:t>II</a:t>
            </a:r>
            <a:r>
              <a:rPr lang="ru-RU" sz="3600" dirty="0" smtClean="0">
                <a:solidFill>
                  <a:srgbClr val="000066"/>
                </a:solidFill>
              </a:rPr>
              <a:t> уровня </a:t>
            </a:r>
            <a:br>
              <a:rPr lang="ru-RU" sz="3600" dirty="0" smtClean="0">
                <a:solidFill>
                  <a:srgbClr val="000066"/>
                </a:solidFill>
              </a:rPr>
            </a:br>
            <a:r>
              <a:rPr lang="ru-RU" sz="3600" dirty="0" smtClean="0">
                <a:solidFill>
                  <a:srgbClr val="000066"/>
                </a:solidFill>
              </a:rPr>
              <a:t>при обосновании хирургической </a:t>
            </a:r>
            <a:br>
              <a:rPr lang="ru-RU" sz="3600" dirty="0" smtClean="0">
                <a:solidFill>
                  <a:srgbClr val="000066"/>
                </a:solidFill>
              </a:rPr>
            </a:br>
            <a:r>
              <a:rPr lang="ru-RU" sz="3600" dirty="0" smtClean="0">
                <a:solidFill>
                  <a:srgbClr val="000066"/>
                </a:solidFill>
              </a:rPr>
              <a:t>и эвакуационной тактики у пациентов </a:t>
            </a:r>
            <a:br>
              <a:rPr lang="ru-RU" sz="3600" dirty="0" smtClean="0">
                <a:solidFill>
                  <a:srgbClr val="000066"/>
                </a:solidFill>
              </a:rPr>
            </a:br>
            <a:r>
              <a:rPr lang="ru-RU" sz="3600" dirty="0" smtClean="0">
                <a:solidFill>
                  <a:srgbClr val="000066"/>
                </a:solidFill>
              </a:rPr>
              <a:t>с политравмой способствовало </a:t>
            </a:r>
          </a:p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снижению летальности </a:t>
            </a:r>
            <a:r>
              <a:rPr lang="ru-RU" sz="3600" b="1" i="1" dirty="0" smtClean="0">
                <a:solidFill>
                  <a:srgbClr val="000066"/>
                </a:solidFill>
              </a:rPr>
              <a:t>на 12% (</a:t>
            </a:r>
            <a:r>
              <a:rPr lang="en-US" sz="3600" b="1" i="1" dirty="0" smtClean="0">
                <a:solidFill>
                  <a:srgbClr val="000066"/>
                </a:solidFill>
              </a:rPr>
              <a:t>p</a:t>
            </a:r>
            <a:r>
              <a:rPr lang="ru-RU" sz="3600" b="1" i="1" dirty="0" smtClean="0">
                <a:solidFill>
                  <a:srgbClr val="000066"/>
                </a:solidFill>
              </a:rPr>
              <a:t> &lt; 0,05)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568952" cy="504056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ПЕРСПЕКТИВЫ ДАЛЬНЕЙШЕЙ РАЗРАБОТКИ ТЕМЫ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7700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0066"/>
                </a:solidFill>
              </a:rPr>
              <a:t>       </a:t>
            </a:r>
            <a:r>
              <a:rPr lang="ru-RU" sz="2200" i="1" dirty="0" smtClean="0">
                <a:solidFill>
                  <a:srgbClr val="000066"/>
                </a:solidFill>
              </a:rPr>
              <a:t>Результаты исследования могут быть использованы: </a:t>
            </a:r>
            <a:endParaRPr lang="ru-RU" sz="1000" i="1" dirty="0" smtClean="0">
              <a:solidFill>
                <a:srgbClr val="000066"/>
              </a:solidFill>
            </a:endParaRPr>
          </a:p>
          <a:p>
            <a:pPr algn="just"/>
            <a:r>
              <a:rPr lang="ru-RU" sz="1000" i="1" dirty="0" smtClean="0">
                <a:solidFill>
                  <a:srgbClr val="000066"/>
                </a:solidFill>
              </a:rPr>
              <a:t> </a:t>
            </a:r>
          </a:p>
          <a:p>
            <a:pPr algn="just"/>
            <a:r>
              <a:rPr lang="ru-RU" sz="2200" dirty="0" smtClean="0">
                <a:solidFill>
                  <a:srgbClr val="000066"/>
                </a:solidFill>
              </a:rPr>
              <a:t>       при разработке клинических рекомендаций по оказанию специализированной медицинской помощи пациентам</a:t>
            </a:r>
            <a:r>
              <a:rPr lang="en-US" sz="2200" dirty="0" smtClean="0">
                <a:solidFill>
                  <a:srgbClr val="000066"/>
                </a:solidFill>
              </a:rPr>
              <a:t> </a:t>
            </a:r>
            <a:br>
              <a:rPr lang="en-US" sz="2200" dirty="0" smtClean="0">
                <a:solidFill>
                  <a:srgbClr val="000066"/>
                </a:solidFill>
              </a:rPr>
            </a:br>
            <a:r>
              <a:rPr lang="ru-RU" sz="2200" dirty="0" smtClean="0">
                <a:solidFill>
                  <a:srgbClr val="000066"/>
                </a:solidFill>
              </a:rPr>
              <a:t>с политравмой;</a:t>
            </a:r>
          </a:p>
          <a:p>
            <a:pPr algn="just"/>
            <a:r>
              <a:rPr lang="ru-RU" sz="2200" dirty="0" smtClean="0">
                <a:solidFill>
                  <a:srgbClr val="000066"/>
                </a:solidFill>
              </a:rPr>
              <a:t>       при разработке критериев качества медицинской помощи пациентам с политравмой;</a:t>
            </a:r>
          </a:p>
          <a:p>
            <a:pPr algn="just"/>
            <a:r>
              <a:rPr lang="ru-RU" sz="2200" dirty="0" smtClean="0">
                <a:solidFill>
                  <a:srgbClr val="000066"/>
                </a:solidFill>
              </a:rPr>
              <a:t>       при разработке клинико-статистических групп и медико-экономических стандартов в системе обязательного медицинского страхования;</a:t>
            </a:r>
          </a:p>
          <a:p>
            <a:pPr algn="just"/>
            <a:r>
              <a:rPr lang="ru-RU" sz="2200" dirty="0" smtClean="0">
                <a:solidFill>
                  <a:srgbClr val="000066"/>
                </a:solidFill>
              </a:rPr>
              <a:t>       при разработке схем маршрутизации пациентов с политравмой в медицинских округах субъектов Российской Федерации.</a:t>
            </a:r>
            <a:endParaRPr lang="ru-RU" sz="2200" dirty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568952" cy="432048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ПУБЛИКАЦИИ</a:t>
            </a: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30016"/>
            <a:ext cx="2100429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018" y="627534"/>
            <a:ext cx="2138470" cy="302681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1927" y="630017"/>
            <a:ext cx="2136057" cy="30088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r="4214"/>
          <a:stretch>
            <a:fillRect/>
          </a:stretch>
        </p:blipFill>
        <p:spPr bwMode="auto">
          <a:xfrm>
            <a:off x="4518783" y="630017"/>
            <a:ext cx="2213457" cy="29910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7544" y="372387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Материалы исследования опубликованы:</a:t>
            </a:r>
            <a:endParaRPr lang="ru-RU" sz="20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1 монографии,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 методических пособиях,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 16 научных публикациях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</a:rPr>
              <a:t>(из них 8 – в рецензируемых изданиях, рекомендованных ВАК)</a:t>
            </a:r>
            <a:endParaRPr lang="ru-RU" sz="20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44609"/>
            <a:ext cx="7691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</a:rPr>
              <a:t>БЛАГОДАРЮ ЗА ВНИМАНИЕ</a:t>
            </a:r>
            <a:endParaRPr lang="ru-RU" sz="4800" b="1" dirty="0">
              <a:solidFill>
                <a:srgbClr val="0000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911279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7614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4290650"/>
            <a:ext cx="442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QR</a:t>
            </a:r>
            <a:r>
              <a:rPr lang="ru-RU" b="1" dirty="0" smtClean="0"/>
              <a:t>-код для ознакомления с материалами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4215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АКТУАЛЬНОСТЬ</a:t>
            </a:r>
            <a:endParaRPr lang="ru-RU" sz="2800" b="1" dirty="0">
              <a:solidFill>
                <a:srgbClr val="00006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4278857"/>
            <a:ext cx="856895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4332281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Багненко С.Ф., 2009;  Блаженко А.Н., 2011; Гончаров С.Ф., 2016; Гончаров А.В., 2017; Горяинов М.И., 2009; Губайдуллин М.И., 2010; Закарян А.А., 2012; Иноземцев Е.О., 2017; Королев В.М., 2012; Матвеев Р.П., 2015;  Найденов А.А., 2019; Тулупов А.Н., 2018; Шишкин Е.В., 2014</a:t>
            </a:r>
            <a:endParaRPr lang="ru-RU" sz="1400" dirty="0">
              <a:solidFill>
                <a:srgbClr val="000066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771550"/>
          <a:ext cx="8712969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232248"/>
                <a:gridCol w="2304256"/>
                <a:gridCol w="2016225"/>
              </a:tblGrid>
              <a:tr h="74528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Уровни травмоцентров</a:t>
                      </a:r>
                      <a:endParaRPr lang="ru-RU" sz="20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в РФ</a:t>
                      </a:r>
                      <a:endParaRPr lang="ru-RU" sz="20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Доля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Летальность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при</a:t>
                      </a:r>
                      <a:r>
                        <a:rPr lang="ru-RU" sz="2000" b="0" baseline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политравме</a:t>
                      </a:r>
                      <a:endParaRPr lang="ru-RU" sz="20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6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66"/>
                          </a:solidFill>
                        </a:rPr>
                        <a:t>I </a:t>
                      </a:r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уровня</a:t>
                      </a:r>
                      <a:endParaRPr lang="ru-RU" sz="24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169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11%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7 – 17%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6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66"/>
                          </a:solidFill>
                        </a:rPr>
                        <a:t>II </a:t>
                      </a:r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уровня</a:t>
                      </a:r>
                      <a:endParaRPr lang="ru-RU" sz="24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462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30%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22 – 27%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56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66"/>
                          </a:solidFill>
                        </a:rPr>
                        <a:t>III </a:t>
                      </a:r>
                      <a:r>
                        <a:rPr lang="ru-RU" sz="2400" b="0" dirty="0" smtClean="0">
                          <a:solidFill>
                            <a:srgbClr val="000066"/>
                          </a:solidFill>
                        </a:rPr>
                        <a:t>уровня</a:t>
                      </a:r>
                      <a:endParaRPr lang="ru-RU" sz="24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893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000066"/>
                          </a:solidFill>
                        </a:rPr>
                        <a:t>59%</a:t>
                      </a:r>
                      <a:endParaRPr lang="ru-RU" sz="2800" b="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 smtClean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396937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Минимальный уровень госпитальной летальности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 политравме – только в травмоцентрах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 уровня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4818186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71550"/>
            <a:ext cx="8424936" cy="12003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НЕ РАЗРАБОТАН АЛГОРИТМ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для обоснования хирургической и эвакуационной тактики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у пациентов с политравмой в травмоцентрах </a:t>
            </a:r>
            <a:r>
              <a:rPr lang="en-US" sz="2400" b="1" dirty="0" smtClean="0">
                <a:solidFill>
                  <a:srgbClr val="000066"/>
                </a:solidFill>
              </a:rPr>
              <a:t>II </a:t>
            </a:r>
            <a:r>
              <a:rPr lang="ru-RU" sz="2400" b="1" dirty="0" smtClean="0">
                <a:solidFill>
                  <a:srgbClr val="000066"/>
                </a:solidFill>
              </a:rPr>
              <a:t>и </a:t>
            </a:r>
            <a:r>
              <a:rPr lang="en-US" sz="2400" b="1" dirty="0" smtClean="0">
                <a:solidFill>
                  <a:srgbClr val="000066"/>
                </a:solidFill>
              </a:rPr>
              <a:t>III </a:t>
            </a:r>
            <a:r>
              <a:rPr lang="ru-RU" sz="2400" b="1" dirty="0" smtClean="0">
                <a:solidFill>
                  <a:srgbClr val="000066"/>
                </a:solidFill>
              </a:rPr>
              <a:t>уровня 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34338"/>
            <a:ext cx="259228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Концепция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травматической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болезни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234338"/>
            <a:ext cx="259228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Прогностические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критерии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</a:rPr>
              <a:t>шкалы)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234338"/>
            <a:ext cx="259228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Тактика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многоэтапного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хирургического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лечения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03648" y="2931790"/>
            <a:ext cx="7200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3968" y="2931790"/>
            <a:ext cx="7200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92280" y="2931790"/>
            <a:ext cx="7200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331919"/>
            <a:ext cx="84249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ОПЕРАЦИЯ ИЛИ ЭВАКУАЦИЯ 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83968" y="2043887"/>
            <a:ext cx="72008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4215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АКТУАЛЬНОСТЬ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203598"/>
            <a:ext cx="8640960" cy="421555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0066"/>
                </a:solidFill>
              </a:rPr>
              <a:t>ЦЕЛЬ ИССЛЕДОВАНИЯ</a:t>
            </a:r>
            <a:r>
              <a:rPr lang="ru-RU" sz="3200" b="1" dirty="0" smtClean="0">
                <a:solidFill>
                  <a:srgbClr val="000066"/>
                </a:solidFill>
              </a:rPr>
              <a:t>: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66186"/>
            <a:ext cx="86409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</a:rPr>
              <a:t>улучшение результатов 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</a:rPr>
              <a:t>л</a:t>
            </a:r>
            <a:r>
              <a:rPr lang="ru-RU" sz="3600" b="1" dirty="0" smtClean="0">
                <a:solidFill>
                  <a:srgbClr val="000066"/>
                </a:solidFill>
              </a:rPr>
              <a:t>ечения</a:t>
            </a:r>
            <a:r>
              <a:rPr lang="ru-RU" sz="3600" b="1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</a:rPr>
              <a:t>пациентов </a:t>
            </a:r>
            <a:r>
              <a:rPr lang="ru-RU" sz="3600" b="1" dirty="0" smtClean="0">
                <a:solidFill>
                  <a:srgbClr val="000066"/>
                </a:solidFill>
              </a:rPr>
              <a:t>с политравмой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421555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МАТЕРИАЛЫ И МЕТОДЫ ИССЛЕДОВАНИЯ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76" y="555526"/>
            <a:ext cx="8495415" cy="22322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000066"/>
                </a:solidFill>
              </a:rPr>
              <a:t>1 этап </a:t>
            </a:r>
            <a:r>
              <a:rPr lang="ru-RU" sz="2400" b="1" dirty="0" smtClean="0">
                <a:solidFill>
                  <a:srgbClr val="000066"/>
                </a:solidFill>
              </a:rPr>
              <a:t>: </a:t>
            </a:r>
            <a:r>
              <a:rPr lang="en-US" sz="2400" b="1" dirty="0" smtClean="0">
                <a:solidFill>
                  <a:srgbClr val="000066"/>
                </a:solidFill>
              </a:rPr>
              <a:t>2</a:t>
            </a:r>
            <a:r>
              <a:rPr lang="ru-RU" sz="2400" b="1" dirty="0" smtClean="0">
                <a:solidFill>
                  <a:srgbClr val="000066"/>
                </a:solidFill>
              </a:rPr>
              <a:t>07</a:t>
            </a:r>
            <a:r>
              <a:rPr lang="en-US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</a:rPr>
              <a:t>пациентов с политравмой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консультированные в травмоцентрах </a:t>
            </a:r>
            <a:r>
              <a:rPr lang="en-US" sz="2200" dirty="0" smtClean="0">
                <a:solidFill>
                  <a:srgbClr val="000066"/>
                </a:solidFill>
              </a:rPr>
              <a:t>II </a:t>
            </a:r>
            <a:r>
              <a:rPr lang="ru-RU" sz="2200" dirty="0" smtClean="0">
                <a:solidFill>
                  <a:srgbClr val="000066"/>
                </a:solidFill>
              </a:rPr>
              <a:t>и </a:t>
            </a:r>
            <a:r>
              <a:rPr lang="en-US" sz="2200" dirty="0" smtClean="0">
                <a:solidFill>
                  <a:srgbClr val="000066"/>
                </a:solidFill>
              </a:rPr>
              <a:t>III </a:t>
            </a:r>
            <a:r>
              <a:rPr lang="ru-RU" sz="2200" dirty="0" smtClean="0">
                <a:solidFill>
                  <a:srgbClr val="000066"/>
                </a:solidFill>
              </a:rPr>
              <a:t>уровня выездными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бригадами ФГКУ «442 Военный клинический госпиталь» МО РФ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в период 2007 – 2017 гг.:</a:t>
            </a:r>
          </a:p>
          <a:p>
            <a:pPr algn="just"/>
            <a:r>
              <a:rPr lang="ru-RU" sz="2200" i="1" dirty="0" smtClean="0">
                <a:solidFill>
                  <a:srgbClr val="000066"/>
                </a:solidFill>
              </a:rPr>
              <a:t>           мужчин – 172 (83,1%)  средний возраст 34,8 ± 11,3</a:t>
            </a:r>
          </a:p>
          <a:p>
            <a:pPr algn="just"/>
            <a:r>
              <a:rPr lang="ru-RU" sz="2200" i="1" dirty="0" smtClean="0">
                <a:solidFill>
                  <a:srgbClr val="000066"/>
                </a:solidFill>
              </a:rPr>
              <a:t>           женщин – 35 (16,9%)   средний возраст 36,3 ± 8,3</a:t>
            </a:r>
          </a:p>
          <a:p>
            <a:pPr algn="just"/>
            <a:endParaRPr lang="ru-RU" sz="2400" dirty="0" smtClean="0">
              <a:solidFill>
                <a:srgbClr val="000066"/>
              </a:solidFill>
            </a:endParaRPr>
          </a:p>
          <a:p>
            <a:pPr algn="ctr"/>
            <a:r>
              <a:rPr lang="ru-RU" sz="2400" b="1" u="sng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931790"/>
            <a:ext cx="8495415" cy="18722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000066"/>
                </a:solidFill>
              </a:rPr>
              <a:t>2 этап </a:t>
            </a:r>
            <a:r>
              <a:rPr lang="ru-RU" sz="2400" b="1" dirty="0" smtClean="0">
                <a:solidFill>
                  <a:srgbClr val="000066"/>
                </a:solidFill>
              </a:rPr>
              <a:t>: 160</a:t>
            </a:r>
            <a:r>
              <a:rPr lang="en-US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</a:rPr>
              <a:t>пациентов с политравмой 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в ГБУЗ ЛО «Гатчинская клиническая межрайонная больница» 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</a:rPr>
              <a:t>за период 2018 – 2020 гг.:</a:t>
            </a:r>
          </a:p>
          <a:p>
            <a:pPr algn="just"/>
            <a:r>
              <a:rPr lang="ru-RU" sz="2200" dirty="0" smtClean="0">
                <a:solidFill>
                  <a:srgbClr val="000066"/>
                </a:solidFill>
              </a:rPr>
              <a:t>          </a:t>
            </a:r>
            <a:r>
              <a:rPr lang="ru-RU" sz="2200" i="1" dirty="0" smtClean="0">
                <a:solidFill>
                  <a:srgbClr val="000066"/>
                </a:solidFill>
              </a:rPr>
              <a:t>мужчин – 124 (77,5%) средний возраст 44,7 ± 15,8 </a:t>
            </a:r>
          </a:p>
          <a:p>
            <a:pPr algn="just"/>
            <a:r>
              <a:rPr lang="ru-RU" sz="2200" i="1" dirty="0" smtClean="0">
                <a:solidFill>
                  <a:srgbClr val="000066"/>
                </a:solidFill>
              </a:rPr>
              <a:t>          женщин – 36 (22,5%)  средний возраст 50,7 ± 17,3</a:t>
            </a:r>
            <a:r>
              <a:rPr lang="ru-RU" sz="2200" b="1" i="1" u="sng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33971"/>
            <a:ext cx="8229600" cy="421555"/>
          </a:xfrm>
        </p:spPr>
        <p:txBody>
          <a:bodyPr lIns="36000" tIns="36000" rIns="36000" bIns="36000">
            <a:noAutofit/>
          </a:bodyPr>
          <a:lstStyle/>
          <a:p>
            <a:r>
              <a:rPr lang="ru-RU" sz="2600" b="1" u="sng" dirty="0" smtClean="0">
                <a:solidFill>
                  <a:srgbClr val="000066"/>
                </a:solidFill>
              </a:rPr>
              <a:t>КРИТЕРИИ ВКЛЮЧЕНИЯ ПАЦИЕНТОВ В ИССЛЕДОВАНИЕ</a:t>
            </a:r>
            <a:endParaRPr lang="ru-RU" sz="2600" b="1" u="sng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57145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Возраст: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ru-RU" sz="2400" i="1" dirty="0" smtClean="0">
                <a:solidFill>
                  <a:srgbClr val="000066"/>
                </a:solidFill>
              </a:rPr>
              <a:t>18 лет и старше</a:t>
            </a:r>
            <a:endParaRPr lang="ru-RU" sz="1000" i="1" dirty="0" smtClean="0">
              <a:solidFill>
                <a:srgbClr val="000066"/>
              </a:solidFill>
            </a:endParaRPr>
          </a:p>
          <a:p>
            <a:r>
              <a:rPr lang="ru-RU" sz="1000" dirty="0" smtClean="0">
                <a:solidFill>
                  <a:srgbClr val="000066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Общая тяжесть повреждений по шкале </a:t>
            </a:r>
            <a:r>
              <a:rPr lang="en-US" sz="2400" b="1" dirty="0" smtClean="0">
                <a:solidFill>
                  <a:srgbClr val="000066"/>
                </a:solidFill>
              </a:rPr>
              <a:t>ISS </a:t>
            </a:r>
            <a:r>
              <a:rPr lang="ru-RU" sz="2400" i="1" dirty="0" smtClean="0">
                <a:solidFill>
                  <a:srgbClr val="000066"/>
                </a:solidFill>
              </a:rPr>
              <a:t>18 баллов и более</a:t>
            </a:r>
            <a:endParaRPr lang="ru-RU" sz="1000" i="1" dirty="0" smtClean="0">
              <a:solidFill>
                <a:srgbClr val="000066"/>
              </a:solidFill>
            </a:endParaRPr>
          </a:p>
          <a:p>
            <a:r>
              <a:rPr lang="ru-RU" sz="1000" dirty="0" smtClean="0">
                <a:solidFill>
                  <a:srgbClr val="000066"/>
                </a:solidFill>
              </a:rPr>
              <a:t> </a:t>
            </a:r>
            <a:r>
              <a:rPr lang="ru-RU" sz="2400" dirty="0" smtClean="0">
                <a:solidFill>
                  <a:srgbClr val="000066"/>
                </a:solidFill>
              </a:rPr>
              <a:t/>
            </a:r>
            <a:br>
              <a:rPr lang="ru-RU" sz="2400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Тяжесть состояния при поступлении</a:t>
            </a:r>
          </a:p>
          <a:p>
            <a:r>
              <a:rPr lang="ru-RU" sz="2400" dirty="0" smtClean="0">
                <a:solidFill>
                  <a:srgbClr val="000066"/>
                </a:solidFill>
              </a:rPr>
              <a:t>наличие одного из критериев:</a:t>
            </a:r>
          </a:p>
          <a:p>
            <a:r>
              <a:rPr lang="en-US" sz="2400" i="1" dirty="0" smtClean="0">
                <a:solidFill>
                  <a:srgbClr val="000066"/>
                </a:solidFill>
              </a:rPr>
              <a:t>C</a:t>
            </a:r>
            <a:r>
              <a:rPr lang="ru-RU" sz="2400" i="1" dirty="0" smtClean="0">
                <a:solidFill>
                  <a:srgbClr val="000066"/>
                </a:solidFill>
              </a:rPr>
              <a:t>АД ≤ 90 мм.рт.ст</a:t>
            </a:r>
          </a:p>
          <a:p>
            <a:r>
              <a:rPr lang="en-US" sz="2400" i="1" dirty="0" smtClean="0">
                <a:solidFill>
                  <a:srgbClr val="000066"/>
                </a:solidFill>
              </a:rPr>
              <a:t>SpO</a:t>
            </a:r>
            <a:r>
              <a:rPr lang="ru-RU" sz="2400" i="1" baseline="-25000" dirty="0" smtClean="0">
                <a:solidFill>
                  <a:srgbClr val="000066"/>
                </a:solidFill>
              </a:rPr>
              <a:t>2</a:t>
            </a:r>
            <a:r>
              <a:rPr lang="ru-RU" sz="2400" i="1" dirty="0" smtClean="0">
                <a:solidFill>
                  <a:srgbClr val="000066"/>
                </a:solidFill>
              </a:rPr>
              <a:t> &lt; 94%</a:t>
            </a:r>
          </a:p>
          <a:p>
            <a:r>
              <a:rPr lang="en-US" sz="2400" i="1" dirty="0" smtClean="0">
                <a:solidFill>
                  <a:srgbClr val="000066"/>
                </a:solidFill>
              </a:rPr>
              <a:t>PaO</a:t>
            </a:r>
            <a:r>
              <a:rPr lang="ru-RU" sz="2400" i="1" baseline="-25000" dirty="0" smtClean="0">
                <a:solidFill>
                  <a:srgbClr val="000066"/>
                </a:solidFill>
              </a:rPr>
              <a:t>2</a:t>
            </a:r>
            <a:r>
              <a:rPr lang="ru-RU" sz="2400" i="1" dirty="0" smtClean="0">
                <a:solidFill>
                  <a:srgbClr val="000066"/>
                </a:solidFill>
              </a:rPr>
              <a:t> &lt; 60 мм.рт.ст.</a:t>
            </a:r>
          </a:p>
          <a:p>
            <a:r>
              <a:rPr lang="ru-RU" sz="2400" i="1" dirty="0" smtClean="0">
                <a:solidFill>
                  <a:srgbClr val="000066"/>
                </a:solidFill>
              </a:rPr>
              <a:t>ШКГ ≤ 8 баллов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4298781"/>
            <a:ext cx="856895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435220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</a:rPr>
              <a:t>Butcher N</a:t>
            </a:r>
            <a:r>
              <a:rPr lang="ru-RU" dirty="0" smtClean="0">
                <a:solidFill>
                  <a:srgbClr val="000066"/>
                </a:solidFill>
              </a:rPr>
              <a:t>., 2014, </a:t>
            </a:r>
            <a:r>
              <a:rPr lang="en-US" dirty="0" smtClean="0">
                <a:solidFill>
                  <a:srgbClr val="000066"/>
                </a:solidFill>
              </a:rPr>
              <a:t>Jeong J</a:t>
            </a:r>
            <a:r>
              <a:rPr lang="ru-RU" dirty="0" smtClean="0">
                <a:solidFill>
                  <a:srgbClr val="000066"/>
                </a:solidFill>
              </a:rPr>
              <a:t>., 2017, </a:t>
            </a:r>
            <a:r>
              <a:rPr lang="en-US" dirty="0" smtClean="0">
                <a:solidFill>
                  <a:srgbClr val="000066"/>
                </a:solidFill>
              </a:rPr>
              <a:t>Pape H</a:t>
            </a:r>
            <a:r>
              <a:rPr lang="ru-RU" dirty="0" smtClean="0">
                <a:solidFill>
                  <a:srgbClr val="000066"/>
                </a:solidFill>
              </a:rPr>
              <a:t>., 2014; </a:t>
            </a:r>
            <a:r>
              <a:rPr lang="en-US" dirty="0" smtClean="0">
                <a:solidFill>
                  <a:srgbClr val="000066"/>
                </a:solidFill>
              </a:rPr>
              <a:t>Rau C</a:t>
            </a:r>
            <a:r>
              <a:rPr lang="ru-RU" dirty="0" smtClean="0">
                <a:solidFill>
                  <a:srgbClr val="000066"/>
                </a:solidFill>
              </a:rPr>
              <a:t>., 2017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936104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ИСПОЛЬЗОВАННЫЕ ШКАЛЫ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прогностической оценки тяжести травмы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987574"/>
          <a:ext cx="8640961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176465"/>
              </a:tblGrid>
              <a:tr h="492055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Шкала ВПХ-П</a:t>
                      </a:r>
                      <a:endParaRPr lang="ru-RU" sz="2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1" dirty="0" smtClean="0">
                          <a:solidFill>
                            <a:srgbClr val="000066"/>
                          </a:solidFill>
                          <a:latin typeface="+mn-lt"/>
                        </a:rPr>
                        <a:t>Е.К. Гуманенко, 1999</a:t>
                      </a:r>
                      <a:endParaRPr lang="ru-RU" sz="2000" b="0" i="1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Шкалы </a:t>
                      </a:r>
                      <a:r>
                        <a:rPr lang="en-US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AIS </a:t>
                      </a:r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и </a:t>
                      </a:r>
                      <a:r>
                        <a:rPr lang="en-US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ISS</a:t>
                      </a:r>
                      <a:endParaRPr lang="ru-RU" sz="2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J. States, 1969</a:t>
                      </a:r>
                      <a:r>
                        <a:rPr lang="ru-RU" sz="2000" i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S. Baker</a:t>
                      </a:r>
                      <a:r>
                        <a:rPr lang="ru-RU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000" i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1974 </a:t>
                      </a:r>
                      <a:endParaRPr lang="ru-RU" sz="2000" b="0" i="1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Шкала</a:t>
                      </a:r>
                      <a:r>
                        <a:rPr lang="ru-RU" sz="2400" b="0" baseline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 ВПХ-СП</a:t>
                      </a:r>
                      <a:endParaRPr lang="ru-RU" sz="2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rgbClr val="000066"/>
                          </a:solidFill>
                          <a:latin typeface="+mn-lt"/>
                        </a:rPr>
                        <a:t>Е.К. Гуманенко, 1999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Шкала </a:t>
                      </a:r>
                      <a:r>
                        <a:rPr lang="en-US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RTS</a:t>
                      </a:r>
                      <a:endParaRPr lang="ru-RU" sz="2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H. Champion, 1989 </a:t>
                      </a:r>
                      <a:endParaRPr lang="ru-RU" sz="2000" b="0" i="1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Шкала</a:t>
                      </a:r>
                      <a:r>
                        <a:rPr lang="ru-RU" sz="2400" b="0" baseline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 Цибина Назаренко (ШЦН)</a:t>
                      </a:r>
                      <a:endParaRPr lang="ru-RU" sz="2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Ю.Н. Цибин, 1976; Ю.Б.Шапот, 2011</a:t>
                      </a:r>
                      <a:endParaRPr lang="ru-RU" sz="2000" b="0" i="1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Шкала </a:t>
                      </a:r>
                      <a:r>
                        <a:rPr lang="en-US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TRISS</a:t>
                      </a:r>
                      <a:endParaRPr lang="ru-RU" sz="2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C. Boyd, 1987</a:t>
                      </a:r>
                      <a:endParaRPr lang="ru-RU" sz="2000" b="0" i="1" dirty="0" smtClean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51520" y="4155926"/>
            <a:ext cx="856895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4137923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66"/>
                </a:solidFill>
              </a:rPr>
              <a:t>Прогностические критерии для обоснования хирургической и эвакуационной тактики у пациентов </a:t>
            </a:r>
            <a:r>
              <a:rPr lang="en-US" sz="1400" b="1" dirty="0" smtClean="0">
                <a:solidFill>
                  <a:srgbClr val="000066"/>
                </a:solidFill>
              </a:rPr>
              <a:t/>
            </a:r>
            <a:br>
              <a:rPr lang="en-US" sz="1400" b="1" dirty="0" smtClean="0">
                <a:solidFill>
                  <a:srgbClr val="000066"/>
                </a:solidFill>
              </a:rPr>
            </a:br>
            <a:r>
              <a:rPr lang="ru-RU" sz="1400" b="1" dirty="0" smtClean="0">
                <a:solidFill>
                  <a:srgbClr val="000066"/>
                </a:solidFill>
              </a:rPr>
              <a:t>с политравмой в травмоцентрах </a:t>
            </a:r>
            <a:r>
              <a:rPr lang="en-US" sz="1400" b="1" dirty="0" smtClean="0">
                <a:solidFill>
                  <a:srgbClr val="000066"/>
                </a:solidFill>
              </a:rPr>
              <a:t>II</a:t>
            </a:r>
            <a:r>
              <a:rPr lang="ru-RU" sz="1400" b="1" dirty="0" smtClean="0">
                <a:solidFill>
                  <a:srgbClr val="000066"/>
                </a:solidFill>
              </a:rPr>
              <a:t> и </a:t>
            </a:r>
            <a:r>
              <a:rPr lang="en-US" sz="1400" b="1" dirty="0" smtClean="0">
                <a:solidFill>
                  <a:srgbClr val="000066"/>
                </a:solidFill>
              </a:rPr>
              <a:t>III</a:t>
            </a:r>
            <a:r>
              <a:rPr lang="ru-RU" sz="1400" b="1" dirty="0" smtClean="0">
                <a:solidFill>
                  <a:srgbClr val="000066"/>
                </a:solidFill>
              </a:rPr>
              <a:t> уровня: пособие для врачей</a:t>
            </a:r>
            <a:r>
              <a:rPr lang="ru-RU" sz="1400" dirty="0" smtClean="0">
                <a:solidFill>
                  <a:srgbClr val="000066"/>
                </a:solidFill>
              </a:rPr>
              <a:t> / под ред. профессора В.Е. Парфенова // </a:t>
            </a:r>
            <a:r>
              <a:rPr lang="en-US" sz="1400" dirty="0" smtClean="0">
                <a:solidFill>
                  <a:srgbClr val="000066"/>
                </a:solidFill>
              </a:rPr>
              <a:t/>
            </a:r>
            <a:br>
              <a:rPr lang="en-US" sz="1400" dirty="0" smtClean="0">
                <a:solidFill>
                  <a:srgbClr val="000066"/>
                </a:solidFill>
              </a:rPr>
            </a:br>
            <a:r>
              <a:rPr lang="ru-RU" sz="1400" dirty="0" smtClean="0">
                <a:solidFill>
                  <a:srgbClr val="000066"/>
                </a:solidFill>
              </a:rPr>
              <a:t>ГБУ «Санкт-Петербургский НИИ скорой помощи им И.И. Джанелидзе. – СПб.: СПб НИИ скорой помощи </a:t>
            </a:r>
            <a:r>
              <a:rPr lang="en-US" sz="1400" dirty="0" smtClean="0">
                <a:solidFill>
                  <a:srgbClr val="000066"/>
                </a:solidFill>
              </a:rPr>
              <a:t/>
            </a:r>
            <a:br>
              <a:rPr lang="en-US" sz="1400" dirty="0" smtClean="0">
                <a:solidFill>
                  <a:srgbClr val="000066"/>
                </a:solidFill>
              </a:rPr>
            </a:br>
            <a:r>
              <a:rPr lang="ru-RU" sz="1400" dirty="0" smtClean="0">
                <a:solidFill>
                  <a:srgbClr val="000066"/>
                </a:solidFill>
              </a:rPr>
              <a:t>им. И.И. Джанелидзе, 2020. – 42 с.</a:t>
            </a:r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936104"/>
          </a:xfrm>
        </p:spPr>
        <p:txBody>
          <a:bodyPr lIns="36000" tIns="36000" rIns="36000" bIns="36000" anchor="t" anchorCtr="0">
            <a:no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ДОПОЛНИТЕЛЬНЫЕ КРИТЕРИИ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для оценки тяжести состояния пациента с политравмой</a:t>
            </a:r>
            <a:endParaRPr lang="ru-RU" sz="2400" b="1" dirty="0">
              <a:solidFill>
                <a:srgbClr val="00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987574"/>
          <a:ext cx="8640961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394"/>
                <a:gridCol w="4027567"/>
              </a:tblGrid>
              <a:tr h="590466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Шоковый индекс</a:t>
                      </a:r>
                      <a:endParaRPr lang="ru-RU" sz="2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M. Allgower, 1968;</a:t>
                      </a:r>
                      <a:r>
                        <a:rPr lang="ru-RU" sz="2000" b="0" i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K. </a:t>
                      </a:r>
                      <a:r>
                        <a:rPr lang="en-US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Montoya</a:t>
                      </a:r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2000" b="0" i="1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SpO</a:t>
                      </a:r>
                      <a:r>
                        <a:rPr lang="en-US" sz="1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2</a:t>
                      </a: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 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J. Jeong,</a:t>
                      </a:r>
                      <a:r>
                        <a:rPr lang="ru-RU" sz="2000" b="0" i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0" i="1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Vasopressor</a:t>
                      </a:r>
                      <a:r>
                        <a:rPr lang="en-US" sz="2400" b="0" baseline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 &amp; Inotropic Score </a:t>
                      </a:r>
                      <a:r>
                        <a:rPr lang="ru-RU" sz="2400" b="0" baseline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– </a:t>
                      </a:r>
                      <a:r>
                        <a:rPr lang="en-US" sz="2400" b="0" baseline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VIS</a:t>
                      </a:r>
                      <a:endParaRPr lang="ru-RU" sz="2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D. Cruz,</a:t>
                      </a:r>
                      <a:r>
                        <a:rPr lang="en-US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2009</a:t>
                      </a:r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;  </a:t>
                      </a:r>
                      <a:r>
                        <a:rPr lang="en-US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I.</a:t>
                      </a:r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Kara</a:t>
                      </a:r>
                      <a:r>
                        <a:rPr lang="ru-RU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, 2018</a:t>
                      </a:r>
                      <a:endParaRPr lang="ru-RU" sz="2000" b="0" i="1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PaO</a:t>
                      </a:r>
                      <a:r>
                        <a:rPr lang="en-US" sz="1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2 </a:t>
                      </a:r>
                      <a:r>
                        <a:rPr lang="ru-RU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/</a:t>
                      </a:r>
                      <a:r>
                        <a:rPr lang="ru-RU" sz="2400" b="0" baseline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FiO</a:t>
                      </a:r>
                      <a:r>
                        <a:rPr lang="en-US" sz="1400" b="0" baseline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2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J.</a:t>
                      </a:r>
                      <a:r>
                        <a:rPr lang="en-US" sz="2000" i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Horovitz </a:t>
                      </a:r>
                      <a:r>
                        <a:rPr lang="ru-RU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, 1974;</a:t>
                      </a:r>
                      <a:r>
                        <a:rPr lang="en-US" sz="200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J. Murray, 1988</a:t>
                      </a:r>
                      <a:endParaRPr lang="ru-RU" sz="2000" b="0" i="1" dirty="0" smtClean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rgbClr val="000066"/>
                          </a:solidFill>
                          <a:latin typeface="+mn-lt"/>
                        </a:rPr>
                        <a:t>PEEP</a:t>
                      </a:r>
                      <a:endParaRPr lang="ru-RU" sz="2400" b="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J. Murray,</a:t>
                      </a:r>
                      <a:r>
                        <a:rPr lang="ru-RU" sz="2000" b="0" i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1988</a:t>
                      </a:r>
                      <a:endParaRPr lang="ru-RU" sz="2000" b="0" i="1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51520" y="4155926"/>
            <a:ext cx="856895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4137923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66"/>
                </a:solidFill>
              </a:rPr>
              <a:t>Прогностические критерии для обоснования хирургической и эвакуационной тактики у пациентов </a:t>
            </a:r>
            <a:r>
              <a:rPr lang="en-US" sz="1400" b="1" dirty="0" smtClean="0">
                <a:solidFill>
                  <a:srgbClr val="000066"/>
                </a:solidFill>
              </a:rPr>
              <a:t/>
            </a:r>
            <a:br>
              <a:rPr lang="en-US" sz="1400" b="1" dirty="0" smtClean="0">
                <a:solidFill>
                  <a:srgbClr val="000066"/>
                </a:solidFill>
              </a:rPr>
            </a:br>
            <a:r>
              <a:rPr lang="ru-RU" sz="1400" b="1" dirty="0" smtClean="0">
                <a:solidFill>
                  <a:srgbClr val="000066"/>
                </a:solidFill>
              </a:rPr>
              <a:t>с политравмой в травмоцентрах </a:t>
            </a:r>
            <a:r>
              <a:rPr lang="en-US" sz="1400" b="1" dirty="0" smtClean="0">
                <a:solidFill>
                  <a:srgbClr val="000066"/>
                </a:solidFill>
              </a:rPr>
              <a:t>II</a:t>
            </a:r>
            <a:r>
              <a:rPr lang="ru-RU" sz="1400" b="1" dirty="0" smtClean="0">
                <a:solidFill>
                  <a:srgbClr val="000066"/>
                </a:solidFill>
              </a:rPr>
              <a:t> и </a:t>
            </a:r>
            <a:r>
              <a:rPr lang="en-US" sz="1400" b="1" dirty="0" smtClean="0">
                <a:solidFill>
                  <a:srgbClr val="000066"/>
                </a:solidFill>
              </a:rPr>
              <a:t>III</a:t>
            </a:r>
            <a:r>
              <a:rPr lang="ru-RU" sz="1400" b="1" dirty="0" smtClean="0">
                <a:solidFill>
                  <a:srgbClr val="000066"/>
                </a:solidFill>
              </a:rPr>
              <a:t> уровня: пособие для врачей</a:t>
            </a:r>
            <a:r>
              <a:rPr lang="ru-RU" sz="1400" dirty="0" smtClean="0">
                <a:solidFill>
                  <a:srgbClr val="000066"/>
                </a:solidFill>
              </a:rPr>
              <a:t> / под ред. профессора В.Е. Парфенова // </a:t>
            </a:r>
            <a:r>
              <a:rPr lang="en-US" sz="1400" dirty="0" smtClean="0">
                <a:solidFill>
                  <a:srgbClr val="000066"/>
                </a:solidFill>
              </a:rPr>
              <a:t/>
            </a:r>
            <a:br>
              <a:rPr lang="en-US" sz="1400" dirty="0" smtClean="0">
                <a:solidFill>
                  <a:srgbClr val="000066"/>
                </a:solidFill>
              </a:rPr>
            </a:br>
            <a:r>
              <a:rPr lang="ru-RU" sz="1400" dirty="0" smtClean="0">
                <a:solidFill>
                  <a:srgbClr val="000066"/>
                </a:solidFill>
              </a:rPr>
              <a:t>ГБУ «Санкт-Петербургский НИИ скорой помощи им И.И. Джанелидзе. – СПб.: СПб НИИ скорой помощи </a:t>
            </a:r>
            <a:r>
              <a:rPr lang="en-US" sz="1400" dirty="0" smtClean="0">
                <a:solidFill>
                  <a:srgbClr val="000066"/>
                </a:solidFill>
              </a:rPr>
              <a:t/>
            </a:r>
            <a:br>
              <a:rPr lang="en-US" sz="1400" dirty="0" smtClean="0">
                <a:solidFill>
                  <a:srgbClr val="000066"/>
                </a:solidFill>
              </a:rPr>
            </a:br>
            <a:r>
              <a:rPr lang="ru-RU" sz="1400" dirty="0" smtClean="0">
                <a:solidFill>
                  <a:srgbClr val="000066"/>
                </a:solidFill>
              </a:rPr>
              <a:t>им. И.И. Джанелидзе, 2020. – 42 с.</a:t>
            </a:r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1670</Words>
  <Application>Microsoft Office PowerPoint</Application>
  <PresentationFormat>Экран (16:9)</PresentationFormat>
  <Paragraphs>451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Махновский А.И., Эргашев О.Н., Барсукова И.М., Касимов Р.Р., Исаев М.В.   ПРОГНОСТИЧЕСКИЕ КРИТЕРИИ ДЛЯ ОБОСНОВАНИЯ ХИРУРГИЧЕСКОЙ И ЭВАКУАЦИОННОЙ  ТАКТИКИ У ПАЦИЕНТОВ  С ПОЛИТРАВМОЙ В ТРАВМОЦЕНТРАХ II и III УРОВНЯ</vt:lpstr>
      <vt:lpstr>АКТУАЛЬНОСТЬ</vt:lpstr>
      <vt:lpstr>АКТУАЛЬНОСТЬ</vt:lpstr>
      <vt:lpstr>АКТУАЛЬНОСТЬ</vt:lpstr>
      <vt:lpstr>ЦЕЛЬ ИССЛЕДОВАНИЯ:</vt:lpstr>
      <vt:lpstr>МАТЕРИАЛЫ И МЕТОДЫ ИССЛЕДОВАНИЯ</vt:lpstr>
      <vt:lpstr>КРИТЕРИИ ВКЛЮЧЕНИЯ ПАЦИЕНТОВ В ИССЛЕДОВАНИЕ</vt:lpstr>
      <vt:lpstr>ИСПОЛЬЗОВАННЫЕ ШКАЛЫ прогностической оценки тяжести травмы</vt:lpstr>
      <vt:lpstr>ДОПОЛНИТЕЛЬНЫЕ КРИТЕРИИ для оценки тяжести состояния пациента с политравмой</vt:lpstr>
      <vt:lpstr>ЭЛЕКТРОННЫЙ КАЛЬКУЛЯТОР ШКАЛ ОЦЕНКИ ТЯЖЕСТИ ТРАВМЫ</vt:lpstr>
      <vt:lpstr>ИСПОЛЬЗОВАННЫЕ СТАТИСТИЧЕСКИЕ МЕТОДЫ</vt:lpstr>
      <vt:lpstr>1 ЭТАП ИССЛЕДОВАНИЯ</vt:lpstr>
      <vt:lpstr>ВАРИАНТЫ ТЕЧЕНИЯ ТРАВМАТИЧЕСКОЙ БОЛЕЗНИ  У ПАЦИЕНТОВ С ПОЛИТРАВМОЙ</vt:lpstr>
      <vt:lpstr>ХИРУРГИЧЕСКАЯ ТАКТИКА У ПАЦИЕНТОВ С ПОЛИТРАВМОЙ В ТРАВМОЦЕНТРАХ II и III УРОВНЯ</vt:lpstr>
      <vt:lpstr>ХИРУРГИЧЕСКАЯ ТАКТИКА У ПАЦИЕНТОВ С ПОЛИТРАВМОЙ В ТРАВМОЦЕНТРАХ II и III УРОВНЯ</vt:lpstr>
      <vt:lpstr>ЭВАКУАЦИОННАЯ ТАКТИКА У ПАЦИЕНТОВ С ПОЛИТРАВМОЙ В ТРАВМОЦЕНТРАХ II и III УРОВНЯ</vt:lpstr>
      <vt:lpstr>ПРОГНОСТИЧЕСКИЕ ДИАПАЗОНЫ И ПРОГНОСТИЧЕСКАЯ ЦЕННОСТЬ ШКАЛ ОЦЕНКИ ТЯЖЕСТИ ТРАВМЫ</vt:lpstr>
      <vt:lpstr>КРИТЕРИИ ДЛЯ ПРОГНОЗИРОВАНИЯ ТЕЧЕНИЯ ОСТРОГО ПЕРИОДА ТРАВМАТИЧЕСКОЙ БОЛЕЗНИ У ПАЦИЕНТОВ С ПОЛИТРАВМОЙ</vt:lpstr>
      <vt:lpstr>АЛГОРИТМ ДЛЯ ОБОСНОВАНИЯ ХИРУРГИЧЕСКОЙ  И ЭВАКУАЦИОННОЙ ТАКТИКИ У ПАЦИЕНТОВ С ПОЛИТРАВМОЙ</vt:lpstr>
      <vt:lpstr>2 ЭТАП ИССЛЕДОВАНИЯ</vt:lpstr>
      <vt:lpstr>СРАВНИТЕЛЬНАЯ ХАРАКТЕРИСТИКА  ОСНОВНОЙ И КОНТРОЛЬНОЙ ГРУПП ПАЦИЕНТОВ</vt:lpstr>
      <vt:lpstr>ПРОГНОЗ ТЕЧЕНИЯ ОСТРОГО ПЕРИОДА ТРАВМАТИЧЕСКОЙ БОЛЕЗНИ У ПАЦИЕНТОВ ОСНОВНОЙ И КОНТРОЛЬНОЙ ГРУПП</vt:lpstr>
      <vt:lpstr>СРАВНИТЕЛЬНЫЙ АНАЛИЗ ЛЕТАЛЬНОСТИ  У ПАЦИЕНТОВ ОСНОВНОЙ И КОНТРОЛЬНОЙ ГРУПП</vt:lpstr>
      <vt:lpstr>Слайд 24</vt:lpstr>
      <vt:lpstr>ПЕРСПЕКТИВЫ ДАЛЬНЕЙШЕЙ РАЗРАБОТКИ ТЕМЫ</vt:lpstr>
      <vt:lpstr>ПУБЛИКАЦИИ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ОБОСНОВАНИЕ ХИРУРГИЧЕСКОЙ И ЭВАКУАЦИОННОЙ  ТАКТИКИ У ПАЦИЕНТОВ С ПОЛИТРАВМОЙ НА ОСНОВЕ  ПРОГНОСТИЧЕСКИХ КРИТЕРИЕВ</dc:title>
  <dc:creator>andre</dc:creator>
  <cp:lastModifiedBy>andreimakhnovskii@outlook.com</cp:lastModifiedBy>
  <cp:revision>153</cp:revision>
  <dcterms:created xsi:type="dcterms:W3CDTF">2020-07-06T07:20:51Z</dcterms:created>
  <dcterms:modified xsi:type="dcterms:W3CDTF">2020-10-17T07:39:42Z</dcterms:modified>
</cp:coreProperties>
</file>