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4120" r:id="rId2"/>
  </p:sldMasterIdLst>
  <p:notesMasterIdLst>
    <p:notesMasterId r:id="rId23"/>
  </p:notesMasterIdLst>
  <p:sldIdLst>
    <p:sldId id="256" r:id="rId3"/>
    <p:sldId id="450" r:id="rId4"/>
    <p:sldId id="482" r:id="rId5"/>
    <p:sldId id="497" r:id="rId6"/>
    <p:sldId id="499" r:id="rId7"/>
    <p:sldId id="484" r:id="rId8"/>
    <p:sldId id="501" r:id="rId9"/>
    <p:sldId id="502" r:id="rId10"/>
    <p:sldId id="512" r:id="rId11"/>
    <p:sldId id="511" r:id="rId12"/>
    <p:sldId id="509" r:id="rId13"/>
    <p:sldId id="474" r:id="rId14"/>
    <p:sldId id="503" r:id="rId15"/>
    <p:sldId id="504" r:id="rId16"/>
    <p:sldId id="505" r:id="rId17"/>
    <p:sldId id="506" r:id="rId18"/>
    <p:sldId id="510" r:id="rId19"/>
    <p:sldId id="507" r:id="rId20"/>
    <p:sldId id="508" r:id="rId21"/>
    <p:sldId id="481" r:id="rId22"/>
  </p:sldIdLst>
  <p:sldSz cx="9144000" cy="6858000" type="screen4x3"/>
  <p:notesSz cx="6761163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FFCC"/>
    <a:srgbClr val="FF3300"/>
    <a:srgbClr val="214365"/>
    <a:srgbClr val="29537D"/>
    <a:srgbClr val="C6D8EC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24" autoAdjust="0"/>
    <p:restoredTop sz="86460" autoAdjust="0"/>
  </p:normalViewPr>
  <p:slideViewPr>
    <p:cSldViewPr>
      <p:cViewPr varScale="1">
        <p:scale>
          <a:sx n="73" d="100"/>
          <a:sy n="73" d="100"/>
        </p:scale>
        <p:origin x="-16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2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CRRT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ОРИТ</c:v>
                </c:pt>
                <c:pt idx="1">
                  <c:v>Госпитальная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60800</c:v>
                </c:pt>
                <c:pt idx="1">
                  <c:v>140700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IHD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Лист1!$A$2:$A$3</c:f>
              <c:strCache>
                <c:ptCount val="2"/>
                <c:pt idx="0">
                  <c:v>ОРИТ</c:v>
                </c:pt>
                <c:pt idx="1">
                  <c:v>Госпитальная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56000</c:v>
                </c:pt>
                <c:pt idx="1">
                  <c:v>93600</c:v>
                </c:pt>
              </c:numCache>
            </c:numRef>
          </c:val>
        </c:ser>
        <c:dLbls>
          <c:showVal val="1"/>
        </c:dLbls>
        <c:gapWidth val="75"/>
        <c:shape val="box"/>
        <c:axId val="77510528"/>
        <c:axId val="77512064"/>
        <c:axId val="0"/>
      </c:bar3DChart>
      <c:catAx>
        <c:axId val="77510528"/>
        <c:scaling>
          <c:orientation val="minMax"/>
        </c:scaling>
        <c:axPos val="b"/>
        <c:majorTickMark val="none"/>
        <c:tickLblPos val="nextTo"/>
        <c:crossAx val="77512064"/>
        <c:crosses val="autoZero"/>
        <c:auto val="1"/>
        <c:lblAlgn val="ctr"/>
        <c:lblOffset val="100"/>
      </c:catAx>
      <c:valAx>
        <c:axId val="77512064"/>
        <c:scaling>
          <c:orientation val="minMax"/>
        </c:scaling>
        <c:axPos val="l"/>
        <c:numFmt formatCode="General" sourceLinked="1"/>
        <c:majorTickMark val="none"/>
        <c:tickLblPos val="nextTo"/>
        <c:crossAx val="775105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780271216097994"/>
          <c:y val="0.14601703856785453"/>
          <c:w val="0.53185990813648332"/>
          <c:h val="0.79482925974514063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Диурез</c:v>
                </c:pt>
                <c:pt idx="1">
                  <c:v>Мочевина</c:v>
                </c:pt>
                <c:pt idx="2">
                  <c:v>ИЛ-6</c:v>
                </c:pt>
                <c:pt idx="3">
                  <c:v>Прокальциотонин</c:v>
                </c:pt>
                <c:pt idx="4">
                  <c:v>ЛИИ</c:v>
                </c:pt>
                <c:pt idx="5">
                  <c:v>L-цитоз</c:v>
                </c:pt>
                <c:pt idx="6">
                  <c:v>СКФ</c:v>
                </c:pt>
                <c:pt idx="7">
                  <c:v>Кретинин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операции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Диурез</c:v>
                </c:pt>
                <c:pt idx="1">
                  <c:v>Мочевина</c:v>
                </c:pt>
                <c:pt idx="2">
                  <c:v>ИЛ-6</c:v>
                </c:pt>
                <c:pt idx="3">
                  <c:v>Прокальциотонин</c:v>
                </c:pt>
                <c:pt idx="4">
                  <c:v>ЛИИ</c:v>
                </c:pt>
                <c:pt idx="5">
                  <c:v>L-цитоз</c:v>
                </c:pt>
                <c:pt idx="6">
                  <c:v>СКФ</c:v>
                </c:pt>
                <c:pt idx="7">
                  <c:v>Кретинин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  <c:pt idx="4">
                  <c:v>13</c:v>
                </c:pt>
                <c:pt idx="5">
                  <c:v>13</c:v>
                </c:pt>
                <c:pt idx="6">
                  <c:v>7</c:v>
                </c:pt>
                <c:pt idx="7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После плазмафереза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Диурез</c:v>
                </c:pt>
                <c:pt idx="1">
                  <c:v>Мочевина</c:v>
                </c:pt>
                <c:pt idx="2">
                  <c:v>ИЛ-6</c:v>
                </c:pt>
                <c:pt idx="3">
                  <c:v>Прокальциотонин</c:v>
                </c:pt>
                <c:pt idx="4">
                  <c:v>ЛИИ</c:v>
                </c:pt>
                <c:pt idx="5">
                  <c:v>L-цитоз</c:v>
                </c:pt>
                <c:pt idx="6">
                  <c:v>СКФ</c:v>
                </c:pt>
                <c:pt idx="7">
                  <c:v>Кретинин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</c:v>
                </c:pt>
                <c:pt idx="1">
                  <c:v>11.5</c:v>
                </c:pt>
                <c:pt idx="2">
                  <c:v>15</c:v>
                </c:pt>
                <c:pt idx="3">
                  <c:v>15</c:v>
                </c:pt>
                <c:pt idx="4">
                  <c:v>11.5</c:v>
                </c:pt>
                <c:pt idx="5">
                  <c:v>12</c:v>
                </c:pt>
                <c:pt idx="6">
                  <c:v>9</c:v>
                </c:pt>
                <c:pt idx="7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Без плазмафереза</c:v>
                </c:pt>
              </c:strCache>
            </c:strRef>
          </c:tx>
          <c:spPr>
            <a:ln w="76200">
              <a:solidFill>
                <a:srgbClr val="00B050"/>
              </a:solidFill>
            </a:ln>
          </c:spPr>
          <c:marker>
            <c:symbol val="none"/>
          </c:marker>
          <c:dPt>
            <c:idx val="3"/>
            <c:spPr>
              <a:ln w="76200">
                <a:solidFill>
                  <a:srgbClr val="00B050"/>
                </a:solidFill>
              </a:ln>
              <a:effectLst>
                <a:outerShdw blurRad="50800" dist="50800" dir="5400000" algn="ctr" rotWithShape="0">
                  <a:schemeClr val="accent6"/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Диурез</c:v>
                </c:pt>
                <c:pt idx="1">
                  <c:v>Мочевина</c:v>
                </c:pt>
                <c:pt idx="2">
                  <c:v>ИЛ-6</c:v>
                </c:pt>
                <c:pt idx="3">
                  <c:v>Прокальциотонин</c:v>
                </c:pt>
                <c:pt idx="4">
                  <c:v>ЛИИ</c:v>
                </c:pt>
                <c:pt idx="5">
                  <c:v>L-цитоз</c:v>
                </c:pt>
                <c:pt idx="6">
                  <c:v>СКФ</c:v>
                </c:pt>
                <c:pt idx="7">
                  <c:v>Кретинин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5</c:v>
                </c:pt>
                <c:pt idx="1">
                  <c:v>15</c:v>
                </c:pt>
                <c:pt idx="2">
                  <c:v>20</c:v>
                </c:pt>
                <c:pt idx="3">
                  <c:v>19</c:v>
                </c:pt>
                <c:pt idx="4">
                  <c:v>15</c:v>
                </c:pt>
                <c:pt idx="5">
                  <c:v>15</c:v>
                </c:pt>
                <c:pt idx="6">
                  <c:v>5</c:v>
                </c:pt>
                <c:pt idx="7">
                  <c:v>17</c:v>
                </c:pt>
              </c:numCache>
            </c:numRef>
          </c:val>
        </c:ser>
        <c:axId val="87327104"/>
        <c:axId val="87328640"/>
      </c:radarChart>
      <c:catAx>
        <c:axId val="87327104"/>
        <c:scaling>
          <c:orientation val="minMax"/>
        </c:scaling>
        <c:axPos val="b"/>
        <c:majorGridlines/>
        <c:numFmt formatCode="dd/mm/yyyy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87328640"/>
        <c:crosses val="autoZero"/>
        <c:auto val="1"/>
        <c:lblAlgn val="ctr"/>
        <c:lblOffset val="100"/>
      </c:catAx>
      <c:valAx>
        <c:axId val="87328640"/>
        <c:scaling>
          <c:orientation val="minMax"/>
        </c:scaling>
        <c:axPos val="l"/>
        <c:numFmt formatCode="General" sourceLinked="1"/>
        <c:majorTickMark val="none"/>
        <c:tickLblPos val="nextTo"/>
        <c:spPr>
          <a:solidFill>
            <a:schemeClr val="bg1"/>
          </a:solidFill>
          <a:ln>
            <a:solidFill>
              <a:schemeClr val="bg2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7327104"/>
        <c:crosses val="autoZero"/>
        <c:crossBetween val="between"/>
      </c:valAx>
      <c:spPr>
        <a:ln cmpd="sng"/>
      </c:spPr>
    </c:plotArea>
    <c:legend>
      <c:legendPos val="r"/>
      <c:layout>
        <c:manualLayout>
          <c:xMode val="edge"/>
          <c:yMode val="edge"/>
          <c:x val="0.72461111111111154"/>
          <c:y val="0.28375503070877373"/>
          <c:w val="0.27538888888888946"/>
          <c:h val="0.19824228624654719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18050"/>
            <a:ext cx="5408613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03DE0ACA-4432-4132-81ED-C3C534065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4ACD7A5-6826-49F2-9D19-19035DB28B9A}" type="slidenum">
              <a:rPr lang="ru-RU" smtClean="0">
                <a:latin typeface="Arial" pitchFamily="34" charset="0"/>
              </a:rPr>
              <a:pPr defTabSz="912813"/>
              <a:t>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C0A4-0F17-4891-8C48-EA105A60A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4FF9F-0526-49DD-B23B-24FDDCB45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8093A-4F56-4698-ADDA-A962CB57F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3647-40AF-4752-9E23-435B63625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25E4-61C6-473E-BF5D-A1231E8DF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47CAA-0CD1-4754-A15B-220E9C9C1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AB45A-20EC-412C-AB70-A1140B25C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3ED82-F439-4907-8EF9-C276AB634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7C768-C497-4FEF-A6F5-F71DEF084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2B9F5-F490-40DA-B652-212D23086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00DFA-5865-4810-B720-B477301DD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2E51-A8BB-4C84-8C27-3274F21C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2401-A320-4B3A-862E-604A2FD9F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ACFA-BD14-44D5-BFAF-8A8F04278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CAE09-4CDA-4708-AD5B-349D913EF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DA9A3-E78F-4314-9F7D-8288FF376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FF21-0EAA-417A-ABBE-7FDA06644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36657-D7A1-4F31-AD84-B053D8D71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40BE-C681-4FE1-AA4C-1EA753BFF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002D-22C5-46C8-A703-BB64630D1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7D740-31D5-4A7C-9C1C-CE2E7087E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A4A35-9623-4772-8E45-1DA2E796E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458D2-8207-40E2-BDB2-CD84B3142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8BE70A99-4796-4366-B455-D39D567BA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79" r:id="rId1"/>
    <p:sldLayoutId id="2147484348" r:id="rId2"/>
    <p:sldLayoutId id="2147484347" r:id="rId3"/>
    <p:sldLayoutId id="2147484346" r:id="rId4"/>
    <p:sldLayoutId id="2147484345" r:id="rId5"/>
    <p:sldLayoutId id="2147484344" r:id="rId6"/>
    <p:sldLayoutId id="2147484343" r:id="rId7"/>
    <p:sldLayoutId id="2147484342" r:id="rId8"/>
    <p:sldLayoutId id="2147484341" r:id="rId9"/>
    <p:sldLayoutId id="2147484340" r:id="rId10"/>
    <p:sldLayoutId id="2147484339" r:id="rId11"/>
    <p:sldLayoutId id="2147484335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DD03E76-7737-4FA6-8BD0-5C2D7DAD1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2" r:id="rId1"/>
    <p:sldLayoutId id="2147484378" r:id="rId2"/>
    <p:sldLayoutId id="2147484377" r:id="rId3"/>
    <p:sldLayoutId id="2147484376" r:id="rId4"/>
    <p:sldLayoutId id="2147484375" r:id="rId5"/>
    <p:sldLayoutId id="2147484374" r:id="rId6"/>
    <p:sldLayoutId id="2147484373" r:id="rId7"/>
    <p:sldLayoutId id="2147484372" r:id="rId8"/>
    <p:sldLayoutId id="2147484371" r:id="rId9"/>
    <p:sldLayoutId id="2147484370" r:id="rId10"/>
    <p:sldLayoutId id="214748436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42875" y="2428868"/>
            <a:ext cx="9001125" cy="1261796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Упреждающая </a:t>
            </a:r>
            <a:r>
              <a:rPr lang="ru-RU" sz="3200" b="1" dirty="0" err="1" smtClean="0">
                <a:solidFill>
                  <a:schemeClr val="tx1"/>
                </a:solidFill>
              </a:rPr>
              <a:t>детоксикация</a:t>
            </a:r>
            <a:r>
              <a:rPr lang="ru-RU" sz="3200" b="1" dirty="0" smtClean="0">
                <a:solidFill>
                  <a:schemeClr val="tx1"/>
                </a:solidFill>
              </a:rPr>
              <a:t> при остром послеоперационном повреждении у больных сепсисом на фоне </a:t>
            </a:r>
            <a:r>
              <a:rPr lang="ru-RU" sz="3200" b="1" dirty="0" err="1" smtClean="0">
                <a:solidFill>
                  <a:schemeClr val="tx1"/>
                </a:solidFill>
              </a:rPr>
              <a:t>панкреонекроза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0" y="4429132"/>
            <a:ext cx="87630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4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Шано</a:t>
            </a: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В.П.,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д.мед.н</a:t>
            </a: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., профессор</a:t>
            </a:r>
          </a:p>
          <a:p>
            <a:pPr algn="ctr" eaLnBrk="1" hangingPunct="1">
              <a:defRPr/>
            </a:pPr>
            <a:r>
              <a:rPr lang="ru-RU" sz="24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Демчук</a:t>
            </a:r>
            <a:r>
              <a:rPr lang="ru-RU" sz="2400" b="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О.В., </a:t>
            </a:r>
            <a:r>
              <a:rPr lang="ru-RU" sz="24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к.мед.н</a:t>
            </a:r>
            <a:r>
              <a:rPr lang="ru-RU" sz="2400" b="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., </a:t>
            </a:r>
            <a:r>
              <a:rPr lang="ru-RU" sz="24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Гуменюк</a:t>
            </a:r>
            <a:r>
              <a:rPr lang="ru-RU" sz="2400" b="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И.В., </a:t>
            </a:r>
            <a:r>
              <a:rPr lang="ru-RU" sz="24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к.мед.н</a:t>
            </a:r>
            <a:r>
              <a:rPr lang="ru-RU" sz="2400" b="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0" y="214313"/>
            <a:ext cx="9109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Институт </a:t>
            </a:r>
            <a:r>
              <a:rPr lang="ru-RU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неотложной и восстановительной хирургии им. В.К. Гусака </a:t>
            </a:r>
          </a:p>
        </p:txBody>
      </p:sp>
      <p:sp>
        <p:nvSpPr>
          <p:cNvPr id="9224" name="Прямоугольник 10"/>
          <p:cNvSpPr>
            <a:spLocks noChangeArrowheads="1"/>
          </p:cNvSpPr>
          <p:nvPr/>
        </p:nvSpPr>
        <p:spPr bwMode="auto">
          <a:xfrm>
            <a:off x="3571868" y="5857892"/>
            <a:ext cx="2382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ru-RU" sz="2400" dirty="0"/>
              <a:t>Донецк - </a:t>
            </a:r>
            <a:r>
              <a:rPr lang="ru-RU" sz="2400" dirty="0" smtClean="0"/>
              <a:t>2018г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player.myshared.ru/4/158517/slides/slide_4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player.myshared.ru/4/158517/slides/slide_4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F:\2018 год\slide_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08769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Общепринятая заместительная почечная терапия оказалась малоэффективной не только включая гемодиализ, но и при комбинированной </a:t>
            </a:r>
            <a:r>
              <a:rPr lang="ru-RU" dirty="0" err="1" smtClean="0"/>
              <a:t>детоксикации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При этом следует указать на то, что это лечение поглощает не менее 60% бюджета отделения, что делает малодоступным, когда возникает необходимость приобретения диализаторов, колонок и других приспособлений оценивающихся в сотни, а то и тысячи </a:t>
            </a:r>
            <a:r>
              <a:rPr lang="ru-RU" dirty="0" err="1" smtClean="0"/>
              <a:t>УЕ-нотов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s://im0-tub-ua.yandex.net/i?id=248754de58255885e1189d0ee90cb65d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190" y="0"/>
            <a:ext cx="915819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заместительной почечной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Диагностика.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«Слепой </a:t>
            </a:r>
            <a:r>
              <a:rPr lang="ru-RU" sz="2800" b="1" dirty="0" err="1" smtClean="0">
                <a:solidFill>
                  <a:srgbClr val="FF0000"/>
                </a:solidFill>
              </a:rPr>
              <a:t>креатинин</a:t>
            </a:r>
            <a:r>
              <a:rPr lang="ru-RU" sz="2800" b="1" dirty="0" smtClean="0">
                <a:solidFill>
                  <a:srgbClr val="FF0000"/>
                </a:solidFill>
              </a:rPr>
              <a:t>» </a:t>
            </a:r>
            <a:r>
              <a:rPr lang="ru-RU" sz="2800" dirty="0" smtClean="0"/>
              <a:t>– нет линейной зависимости между содержанием в крови, выведением и скоростью клубочковой фильтрации;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Почечные </a:t>
            </a:r>
            <a:r>
              <a:rPr lang="ru-RU" sz="2800" b="1" dirty="0" err="1" smtClean="0">
                <a:solidFill>
                  <a:srgbClr val="FF0000"/>
                </a:solidFill>
              </a:rPr>
              <a:t>тропонины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альтернатива: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dirty="0" err="1" smtClean="0"/>
              <a:t>цистатин</a:t>
            </a:r>
            <a:r>
              <a:rPr lang="ru-RU" sz="2800" dirty="0" smtClean="0"/>
              <a:t> С, </a:t>
            </a:r>
            <a:r>
              <a:rPr lang="en-US" sz="2800" dirty="0" smtClean="0"/>
              <a:t>NGLA</a:t>
            </a:r>
            <a:r>
              <a:rPr lang="ru-RU" sz="2800" dirty="0" smtClean="0"/>
              <a:t>, КИМ – 1, ИЛ – 18 отражают функцию проксимальных канальцев за 24-48 часов до повышения уровня </a:t>
            </a:r>
            <a:r>
              <a:rPr lang="ru-RU" sz="2800" dirty="0" err="1" smtClean="0"/>
              <a:t>креатинина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Альтернатива биохимическим маркерам оценки функции </a:t>
            </a:r>
            <a:r>
              <a:rPr lang="ru-RU" sz="3600" dirty="0" err="1" smtClean="0"/>
              <a:t>почек-кровоток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 rot="2889673">
            <a:off x="2426894" y="20178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8609329">
            <a:off x="6288603" y="17259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8934"/>
            <a:ext cx="3643338" cy="3571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Допплерография- показатели почечного кровотока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</a:t>
            </a:r>
            <a:r>
              <a:rPr lang="ru-RU" sz="1600" dirty="0" smtClean="0"/>
              <a:t>Пиковая систолическая скорость кровотока (</a:t>
            </a:r>
            <a:r>
              <a:rPr lang="en-US" sz="1600" dirty="0" err="1" smtClean="0"/>
              <a:t>Vps</a:t>
            </a:r>
            <a:r>
              <a:rPr lang="ru-RU" sz="1600" dirty="0" smtClean="0"/>
              <a:t>)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Пиковая </a:t>
            </a:r>
            <a:r>
              <a:rPr lang="ru-RU" sz="1600" dirty="0" err="1" smtClean="0"/>
              <a:t>диастолическая</a:t>
            </a:r>
            <a:r>
              <a:rPr lang="ru-RU" sz="1600" dirty="0" smtClean="0"/>
              <a:t> скорость кровотока (</a:t>
            </a:r>
            <a:r>
              <a:rPr lang="en-US" sz="1600" dirty="0" err="1" smtClean="0"/>
              <a:t>Ved</a:t>
            </a:r>
            <a:r>
              <a:rPr lang="ru-RU" sz="1600" dirty="0" smtClean="0"/>
              <a:t>)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Индекс </a:t>
            </a:r>
            <a:r>
              <a:rPr lang="ru-RU" sz="1600" dirty="0" err="1" smtClean="0"/>
              <a:t>резистентности</a:t>
            </a:r>
            <a:r>
              <a:rPr lang="ru-RU" sz="1600" dirty="0" smtClean="0"/>
              <a:t> (</a:t>
            </a:r>
            <a:r>
              <a:rPr lang="en-US" sz="1600" dirty="0" smtClean="0"/>
              <a:t>RI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857496"/>
            <a:ext cx="2210544" cy="2592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Почечные </a:t>
            </a:r>
            <a:r>
              <a:rPr lang="ru-RU" sz="2000" b="1" dirty="0" err="1" smtClean="0"/>
              <a:t>тропонины</a:t>
            </a:r>
            <a:r>
              <a:rPr lang="ru-RU" sz="2000" b="1" dirty="0" smtClean="0"/>
              <a:t>:</a:t>
            </a:r>
          </a:p>
          <a:p>
            <a:pPr algn="ctr"/>
            <a:r>
              <a:rPr lang="en-US" sz="1600" dirty="0" smtClean="0"/>
              <a:t>NGAL</a:t>
            </a:r>
          </a:p>
          <a:p>
            <a:pPr algn="ctr"/>
            <a:r>
              <a:rPr lang="ru-RU" sz="1600" dirty="0" smtClean="0"/>
              <a:t>Интерлейкин-18</a:t>
            </a:r>
          </a:p>
          <a:p>
            <a:pPr algn="ctr"/>
            <a:r>
              <a:rPr lang="ru-RU" sz="1600" dirty="0" err="1" smtClean="0"/>
              <a:t>Цистатин</a:t>
            </a:r>
            <a:r>
              <a:rPr lang="ru-RU" sz="1600" dirty="0" smtClean="0"/>
              <a:t> С</a:t>
            </a:r>
          </a:p>
          <a:p>
            <a:pPr algn="ctr"/>
            <a:r>
              <a:rPr lang="ru-RU" sz="1600" dirty="0" smtClean="0"/>
              <a:t>КИМ-1</a:t>
            </a:r>
            <a:endParaRPr lang="en-US" sz="16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000" dirty="0" smtClean="0"/>
              <a:t>Некоторые показатели почечной функции с </a:t>
            </a:r>
            <a:r>
              <a:rPr lang="ru-RU" sz="3000" dirty="0" err="1" smtClean="0"/>
              <a:t>плазмаферезом</a:t>
            </a:r>
            <a:r>
              <a:rPr lang="ru-RU" sz="3000" dirty="0" smtClean="0"/>
              <a:t> и без </a:t>
            </a:r>
            <a:r>
              <a:rPr lang="ru-RU" sz="3000" dirty="0" err="1" smtClean="0"/>
              <a:t>плазмафереза</a:t>
            </a:r>
            <a:r>
              <a:rPr lang="ru-RU" sz="3000" dirty="0" smtClean="0"/>
              <a:t> в сравнении с контролем 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86724" cy="857232"/>
          </a:xfrm>
        </p:spPr>
        <p:txBody>
          <a:bodyPr/>
          <a:lstStyle/>
          <a:p>
            <a:r>
              <a:rPr lang="ru-RU" dirty="0" smtClean="0"/>
              <a:t>Идеология профилактики ОППП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4530725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До операции.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   Определение степени риска ОППП с учётом сопутствующих заболеваний и биохимических маркеров сепсиса и </a:t>
            </a:r>
            <a:r>
              <a:rPr lang="ru-RU" sz="2800" dirty="0" err="1" smtClean="0"/>
              <a:t>панкреонекроза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Идеология профилактики ОППП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Во время операции.</a:t>
            </a:r>
          </a:p>
          <a:p>
            <a:pPr>
              <a:buNone/>
            </a:pPr>
            <a:r>
              <a:rPr lang="ru-RU" sz="2800" dirty="0" smtClean="0"/>
              <a:t>   Выбор способа обезболивания с учётом </a:t>
            </a:r>
            <a:r>
              <a:rPr lang="ru-RU" sz="2800" dirty="0" err="1" smtClean="0"/>
              <a:t>ренопротекции</a:t>
            </a:r>
            <a:r>
              <a:rPr lang="ru-RU" sz="2800" dirty="0" smtClean="0"/>
              <a:t>: комбинированное обезболивание – внутривенная анестезия с ИВЛ + </a:t>
            </a:r>
            <a:r>
              <a:rPr lang="ru-RU" sz="2800" dirty="0" err="1" smtClean="0">
                <a:solidFill>
                  <a:srgbClr val="FF0000"/>
                </a:solidFill>
              </a:rPr>
              <a:t>эпидуральная</a:t>
            </a:r>
            <a:r>
              <a:rPr lang="ru-RU" sz="2800" dirty="0" smtClean="0">
                <a:solidFill>
                  <a:srgbClr val="FF0000"/>
                </a:solidFill>
              </a:rPr>
              <a:t> анестезия</a:t>
            </a:r>
            <a:r>
              <a:rPr lang="ru-RU" sz="2800" dirty="0" smtClean="0"/>
              <a:t>, обеспечивающая по показателям </a:t>
            </a:r>
            <a:r>
              <a:rPr lang="en-US" sz="2800" dirty="0" err="1" smtClean="0"/>
              <a:t>Vps</a:t>
            </a:r>
            <a:r>
              <a:rPr lang="en-US" sz="2800" dirty="0" smtClean="0"/>
              <a:t> </a:t>
            </a:r>
            <a:r>
              <a:rPr lang="ru-RU" sz="2800" dirty="0" smtClean="0"/>
              <a:t>и</a:t>
            </a:r>
            <a:r>
              <a:rPr lang="uk-UA" sz="2800" dirty="0" smtClean="0"/>
              <a:t> </a:t>
            </a:r>
            <a:r>
              <a:rPr lang="en-US" sz="2800" dirty="0" err="1" smtClean="0"/>
              <a:t>Ved</a:t>
            </a:r>
            <a:r>
              <a:rPr lang="ru-RU" sz="2800" dirty="0" smtClean="0"/>
              <a:t>- систолической и </a:t>
            </a:r>
            <a:r>
              <a:rPr lang="ru-RU" sz="2800" dirty="0" err="1" smtClean="0"/>
              <a:t>диастолической</a:t>
            </a:r>
            <a:r>
              <a:rPr lang="ru-RU" sz="2800" dirty="0" smtClean="0"/>
              <a:t>  скоростям кровотока основной артерии и её сегментов и индекса </a:t>
            </a:r>
            <a:r>
              <a:rPr lang="ru-RU" sz="2800" dirty="0" err="1" smtClean="0"/>
              <a:t>резистентности</a:t>
            </a:r>
            <a:r>
              <a:rPr lang="ru-RU" sz="2800" dirty="0" smtClean="0"/>
              <a:t> в пределах 35, в сравнении с обезболиванием без блокады </a:t>
            </a:r>
            <a:r>
              <a:rPr lang="en-US" sz="2800" dirty="0" smtClean="0"/>
              <a:t>IR±54</a:t>
            </a:r>
            <a:r>
              <a:rPr lang="ru-RU" sz="2800" dirty="0" smtClean="0"/>
              <a:t> 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Идеология профилактики ОППП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3072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После операции </a:t>
            </a:r>
            <a:r>
              <a:rPr lang="ru-RU" sz="2800" dirty="0" smtClean="0"/>
              <a:t>– проведение раннего, в течении первых 6 часов, а в </a:t>
            </a:r>
            <a:r>
              <a:rPr lang="ru-RU" sz="2800" dirty="0" err="1" smtClean="0"/>
              <a:t>последущем</a:t>
            </a:r>
            <a:r>
              <a:rPr lang="ru-RU" sz="2800" dirty="0" smtClean="0"/>
              <a:t> через 1 сутки, 3 сутки дискретного </a:t>
            </a:r>
            <a:r>
              <a:rPr lang="ru-RU" sz="2800" dirty="0" err="1" smtClean="0"/>
              <a:t>плазмафереза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Показания к </a:t>
            </a:r>
            <a:r>
              <a:rPr lang="ru-RU" sz="2800" dirty="0" err="1" smtClean="0">
                <a:solidFill>
                  <a:srgbClr val="FF0000"/>
                </a:solidFill>
              </a:rPr>
              <a:t>плазмаферезу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основываются на современных представлениях о </a:t>
            </a:r>
            <a:r>
              <a:rPr lang="ru-RU" sz="2800" dirty="0" err="1" smtClean="0"/>
              <a:t>ренопротекции</a:t>
            </a:r>
            <a:r>
              <a:rPr lang="ru-RU" sz="2800" dirty="0" smtClean="0"/>
              <a:t> при удалении или устранении критической концентрации патологических для этого вида ОППП высокомолекулярных </a:t>
            </a:r>
            <a:r>
              <a:rPr lang="ru-RU" sz="2800" dirty="0" err="1" smtClean="0"/>
              <a:t>соеденений</a:t>
            </a:r>
            <a:r>
              <a:rPr lang="ru-RU" sz="2800" dirty="0" smtClean="0"/>
              <a:t>  включая </a:t>
            </a:r>
            <a:r>
              <a:rPr lang="ru-RU" sz="2800" dirty="0" err="1" smtClean="0"/>
              <a:t>цитокины</a:t>
            </a:r>
            <a:r>
              <a:rPr lang="ru-RU" sz="2800" dirty="0" smtClean="0"/>
              <a:t>, молекулы клеточной и внеклеточной  адгезии, продукты окислительного стресса и </a:t>
            </a:r>
            <a:r>
              <a:rPr lang="en-US" sz="2800" dirty="0" smtClean="0"/>
              <a:t>LPS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Показания к проведению </a:t>
            </a:r>
            <a:r>
              <a:rPr lang="ru-RU" sz="4000" dirty="0" err="1" smtClean="0"/>
              <a:t>плазмафереза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530725"/>
          </a:xfrm>
        </p:spPr>
        <p:txBody>
          <a:bodyPr/>
          <a:lstStyle/>
          <a:p>
            <a:r>
              <a:rPr lang="ru-RU" sz="2000" dirty="0" smtClean="0"/>
              <a:t>Диурез </a:t>
            </a:r>
            <a:r>
              <a:rPr lang="en-US" sz="2000" dirty="0" smtClean="0"/>
              <a:t>&lt;</a:t>
            </a:r>
            <a:r>
              <a:rPr lang="ru-RU" sz="2000" dirty="0" smtClean="0"/>
              <a:t> 400 мл/6 часов</a:t>
            </a:r>
          </a:p>
          <a:p>
            <a:r>
              <a:rPr lang="ru-RU" sz="2000" dirty="0" smtClean="0"/>
              <a:t>СКФ</a:t>
            </a:r>
            <a:r>
              <a:rPr lang="en-US" sz="2000" dirty="0" smtClean="0"/>
              <a:t> &lt;</a:t>
            </a:r>
            <a:r>
              <a:rPr lang="ru-RU" sz="2000" dirty="0" smtClean="0"/>
              <a:t> 60 мл/мин</a:t>
            </a:r>
          </a:p>
          <a:p>
            <a:r>
              <a:rPr lang="ru-RU" sz="2000" dirty="0" smtClean="0"/>
              <a:t>Мочевина </a:t>
            </a:r>
            <a:r>
              <a:rPr lang="en-US" sz="2000" dirty="0" smtClean="0"/>
              <a:t>&gt;</a:t>
            </a:r>
            <a:r>
              <a:rPr lang="ru-RU" sz="2000" dirty="0" smtClean="0"/>
              <a:t> 12 </a:t>
            </a:r>
            <a:r>
              <a:rPr lang="ru-RU" sz="2000" dirty="0" err="1" smtClean="0"/>
              <a:t>ммоль</a:t>
            </a:r>
            <a:r>
              <a:rPr lang="ru-RU" sz="2000" dirty="0" smtClean="0"/>
              <a:t>/л</a:t>
            </a:r>
          </a:p>
          <a:p>
            <a:r>
              <a:rPr lang="ru-RU" sz="2000" dirty="0" err="1" smtClean="0"/>
              <a:t>Креатинин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en-US" sz="2000" dirty="0" smtClean="0"/>
              <a:t>120</a:t>
            </a:r>
            <a:r>
              <a:rPr lang="ru-RU" sz="2000" dirty="0" smtClean="0"/>
              <a:t> </a:t>
            </a:r>
            <a:r>
              <a:rPr lang="ru-RU" sz="2000" dirty="0" err="1" smtClean="0"/>
              <a:t>мкмоль</a:t>
            </a:r>
            <a:r>
              <a:rPr lang="ru-RU" sz="2000" dirty="0" smtClean="0"/>
              <a:t>/л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Клиренс </a:t>
            </a:r>
            <a:r>
              <a:rPr lang="ru-RU" sz="2000" dirty="0" err="1" smtClean="0"/>
              <a:t>креатинина</a:t>
            </a:r>
            <a:r>
              <a:rPr lang="ru-RU" sz="2000" dirty="0" smtClean="0"/>
              <a:t> </a:t>
            </a:r>
            <a:r>
              <a:rPr lang="en-US" sz="2000" dirty="0" smtClean="0"/>
              <a:t>&lt;</a:t>
            </a:r>
            <a:r>
              <a:rPr lang="ru-RU" sz="2000" dirty="0" smtClean="0"/>
              <a:t> 20 мл/мин</a:t>
            </a:r>
          </a:p>
          <a:p>
            <a:r>
              <a:rPr lang="ru-RU" sz="2000" dirty="0" smtClean="0"/>
              <a:t>ВЕ </a:t>
            </a:r>
            <a:r>
              <a:rPr lang="en-US" sz="2000" dirty="0" smtClean="0"/>
              <a:t>&lt;</a:t>
            </a:r>
            <a:r>
              <a:rPr lang="ru-RU" sz="2000" dirty="0" smtClean="0"/>
              <a:t> -5,5 </a:t>
            </a:r>
            <a:r>
              <a:rPr lang="ru-RU" sz="2000" dirty="0" err="1" smtClean="0"/>
              <a:t>ммоль</a:t>
            </a:r>
            <a:r>
              <a:rPr lang="ru-RU" sz="2000" dirty="0" smtClean="0"/>
              <a:t>/л</a:t>
            </a:r>
          </a:p>
          <a:p>
            <a:r>
              <a:rPr lang="ru-RU" sz="2000" dirty="0" smtClean="0"/>
              <a:t>Тест с </a:t>
            </a:r>
            <a:r>
              <a:rPr lang="ru-RU" sz="2000" dirty="0" err="1" smtClean="0"/>
              <a:t>фуросемидом</a:t>
            </a:r>
            <a:r>
              <a:rPr lang="ru-RU" sz="2000" dirty="0" smtClean="0"/>
              <a:t> – диурез </a:t>
            </a:r>
            <a:r>
              <a:rPr lang="en-US" sz="2000" dirty="0" smtClean="0"/>
              <a:t>&lt;</a:t>
            </a:r>
            <a:r>
              <a:rPr lang="ru-RU" sz="2000" dirty="0" smtClean="0"/>
              <a:t> 40 мл/ч</a:t>
            </a:r>
          </a:p>
          <a:p>
            <a:r>
              <a:rPr lang="ru-RU" sz="2000" dirty="0" smtClean="0"/>
              <a:t>Тест с </a:t>
            </a:r>
            <a:r>
              <a:rPr lang="ru-RU" sz="2000" dirty="0" err="1" smtClean="0"/>
              <a:t>манитолом</a:t>
            </a:r>
            <a:r>
              <a:rPr lang="ru-RU" sz="2000" dirty="0" smtClean="0"/>
              <a:t> – диурез </a:t>
            </a:r>
            <a:r>
              <a:rPr lang="en-US" sz="2000" dirty="0" smtClean="0"/>
              <a:t>&lt;</a:t>
            </a:r>
            <a:r>
              <a:rPr lang="ru-RU" sz="2000" dirty="0" smtClean="0"/>
              <a:t> 40 мл/ч</a:t>
            </a:r>
          </a:p>
          <a:p>
            <a:r>
              <a:rPr lang="ru-RU" sz="2000" dirty="0" err="1" smtClean="0"/>
              <a:t>рН</a:t>
            </a:r>
            <a:r>
              <a:rPr lang="ru-RU" sz="2000" dirty="0" smtClean="0"/>
              <a:t> </a:t>
            </a:r>
            <a:r>
              <a:rPr lang="en-US" sz="2000" dirty="0" smtClean="0"/>
              <a:t>&lt;</a:t>
            </a:r>
            <a:r>
              <a:rPr lang="ru-RU" sz="2000" dirty="0" smtClean="0"/>
              <a:t> 7,3</a:t>
            </a:r>
          </a:p>
          <a:p>
            <a:r>
              <a:rPr lang="ru-RU" sz="2000" dirty="0" smtClean="0"/>
              <a:t>Лейкоциты</a:t>
            </a:r>
            <a:r>
              <a:rPr lang="en-US" sz="2000" dirty="0" smtClean="0"/>
              <a:t> &gt;</a:t>
            </a:r>
            <a:r>
              <a:rPr lang="ru-RU" sz="2000" dirty="0" smtClean="0"/>
              <a:t> 12 г/л</a:t>
            </a:r>
          </a:p>
          <a:p>
            <a:r>
              <a:rPr lang="ru-RU" sz="2000" dirty="0" smtClean="0"/>
              <a:t>ЛИИ </a:t>
            </a:r>
            <a:r>
              <a:rPr lang="en-US" sz="2000" dirty="0" smtClean="0"/>
              <a:t>&gt;</a:t>
            </a:r>
            <a:r>
              <a:rPr lang="ru-RU" sz="2000" dirty="0" smtClean="0"/>
              <a:t> 10</a:t>
            </a:r>
          </a:p>
          <a:p>
            <a:r>
              <a:rPr lang="ru-RU" sz="2000" dirty="0" err="1" smtClean="0"/>
              <a:t>Прокальциотонин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2 </a:t>
            </a:r>
            <a:r>
              <a:rPr lang="ru-RU" sz="2000" dirty="0" err="1" smtClean="0"/>
              <a:t>нг</a:t>
            </a:r>
            <a:r>
              <a:rPr lang="ru-RU" sz="2000" dirty="0" smtClean="0"/>
              <a:t>/л</a:t>
            </a:r>
            <a:endParaRPr lang="en-US" sz="2000" dirty="0" smtClean="0"/>
          </a:p>
          <a:p>
            <a:r>
              <a:rPr lang="ru-RU" sz="2000" dirty="0" smtClean="0"/>
              <a:t>Шкала </a:t>
            </a:r>
            <a:r>
              <a:rPr lang="en-US" sz="2000" dirty="0" err="1" smtClean="0"/>
              <a:t>Ranson</a:t>
            </a:r>
            <a:r>
              <a:rPr lang="en-US" sz="2000" dirty="0" smtClean="0"/>
              <a:t> &gt; </a:t>
            </a:r>
            <a:r>
              <a:rPr lang="ru-RU" sz="2000" dirty="0" smtClean="0"/>
              <a:t>6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000" dirty="0" smtClean="0"/>
              <a:t>Шкала </a:t>
            </a:r>
            <a:r>
              <a:rPr lang="en-US" sz="2000" dirty="0" err="1" smtClean="0"/>
              <a:t>Baltazar</a:t>
            </a:r>
            <a:r>
              <a:rPr lang="en-US" sz="2000" dirty="0" smtClean="0"/>
              <a:t> &gt;</a:t>
            </a:r>
            <a:r>
              <a:rPr lang="ru-RU" sz="2000" dirty="0" smtClean="0"/>
              <a:t> 6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r>
              <a:rPr lang="ru-RU" sz="3600" dirty="0" smtClean="0"/>
              <a:t>Частота острого послеоперационного почечного повреждения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b="1" u="sng" dirty="0" smtClean="0">
                <a:solidFill>
                  <a:srgbClr val="FF0000"/>
                </a:solidFill>
              </a:rPr>
              <a:t>Абдоминальная хирургия – 23%</a:t>
            </a:r>
            <a:r>
              <a:rPr lang="en-US" sz="3600" b="1" u="sng" dirty="0" smtClean="0">
                <a:solidFill>
                  <a:srgbClr val="FF0000"/>
                </a:solidFill>
              </a:rPr>
              <a:t>  </a:t>
            </a:r>
            <a:endParaRPr lang="ru-RU" sz="36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Кардиохирургия – 52%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Ангиохирургия</a:t>
            </a:r>
            <a:r>
              <a:rPr lang="ru-RU" dirty="0" smtClean="0"/>
              <a:t> – 47,3%</a:t>
            </a:r>
          </a:p>
          <a:p>
            <a:pPr>
              <a:buNone/>
            </a:pPr>
            <a:r>
              <a:rPr lang="ru-RU" dirty="0" smtClean="0"/>
              <a:t>  Торакальная хирургия – 27%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ru-RU" dirty="0" smtClean="0"/>
              <a:t>Летальность при ОППП в 2-10 раз выше, чем без неё.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en-US" sz="2000" dirty="0" smtClean="0"/>
              <a:t>G. </a:t>
            </a:r>
            <a:r>
              <a:rPr lang="en-US" sz="2000" dirty="0" err="1" smtClean="0"/>
              <a:t>Waganer</a:t>
            </a:r>
            <a:r>
              <a:rPr lang="en-US" sz="2000" dirty="0" smtClean="0"/>
              <a:t>, 2010; </a:t>
            </a:r>
            <a:r>
              <a:rPr lang="en-US" sz="2000" dirty="0" err="1" smtClean="0"/>
              <a:t>Bellomo</a:t>
            </a:r>
            <a:r>
              <a:rPr lang="en-US" sz="2000" dirty="0" smtClean="0"/>
              <a:t> 2007; Marshall M., 2007; </a:t>
            </a:r>
            <a:r>
              <a:rPr lang="ru-RU" sz="2000" dirty="0" smtClean="0"/>
              <a:t>Ермоленко Р.М., Николаев А.Ю., 2010; Колесник М.О., 2009; Клинические рекомендации 2014.  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50989"/>
          </a:xfrm>
        </p:spPr>
        <p:txBody>
          <a:bodyPr/>
          <a:lstStyle/>
          <a:p>
            <a:r>
              <a:rPr lang="ru-RU" sz="3200" b="1" dirty="0" smtClean="0"/>
              <a:t>Современная парадигма острого послеоперационного почечного повреждения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453072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Этиологический фактор ОППП.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Ответ на «хирургический» и «нейроэндокринный»  стресс на клеточно-микроциркуляторном уровне в рамках </a:t>
            </a:r>
            <a:r>
              <a:rPr lang="ru-RU" dirty="0" err="1" smtClean="0"/>
              <a:t>теоррии</a:t>
            </a:r>
            <a:r>
              <a:rPr lang="ru-RU" dirty="0" smtClean="0"/>
              <a:t> «параллельного ущерба».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5929330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Jonson B., 2016; </a:t>
            </a:r>
            <a:r>
              <a:rPr lang="en-US" sz="2000" dirty="0" err="1" smtClean="0"/>
              <a:t>Mainicio</a:t>
            </a:r>
            <a:r>
              <a:rPr lang="en-US" sz="2000" dirty="0" smtClean="0"/>
              <a:t> D., 2017; </a:t>
            </a:r>
            <a:r>
              <a:rPr lang="en-US" sz="2000" dirty="0" err="1" smtClean="0"/>
              <a:t>Joandis</a:t>
            </a:r>
            <a:r>
              <a:rPr lang="en-US" sz="2000" dirty="0" smtClean="0"/>
              <a:t> D., 2017; </a:t>
            </a:r>
            <a:r>
              <a:rPr lang="en-US" sz="2000" dirty="0" err="1" smtClean="0"/>
              <a:t>Conword</a:t>
            </a:r>
            <a:r>
              <a:rPr lang="en-US" sz="2000" dirty="0" smtClean="0"/>
              <a:t> S., 2010; </a:t>
            </a:r>
            <a:r>
              <a:rPr lang="ru-RU" sz="2000" dirty="0" smtClean="0"/>
              <a:t>В.К. Козлов, 2016; В.Ф. Саенко, 2005</a:t>
            </a:r>
            <a:r>
              <a:rPr lang="en-US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Современная парадигма острого послеоперационного почечного повреждения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Пусковой механизм ОППП </a:t>
            </a:r>
            <a:r>
              <a:rPr lang="ru-RU" dirty="0" smtClean="0"/>
              <a:t>–</a:t>
            </a:r>
          </a:p>
          <a:p>
            <a:pPr>
              <a:buNone/>
            </a:pPr>
            <a:r>
              <a:rPr lang="ru-RU" dirty="0" smtClean="0"/>
              <a:t> деструкция ткани поджелудочной железы под влиянием ферментов (трипсин, </a:t>
            </a:r>
            <a:r>
              <a:rPr lang="ru-RU" dirty="0" err="1" smtClean="0"/>
              <a:t>фосфолипаза</a:t>
            </a:r>
            <a:r>
              <a:rPr lang="ru-RU" dirty="0" smtClean="0"/>
              <a:t> Н2, </a:t>
            </a:r>
            <a:r>
              <a:rPr lang="ru-RU" dirty="0" err="1" smtClean="0"/>
              <a:t>катапсин</a:t>
            </a:r>
            <a:r>
              <a:rPr lang="ru-RU" dirty="0" smtClean="0"/>
              <a:t>, низкомолекулярные ферменты).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LPS- </a:t>
            </a:r>
            <a:r>
              <a:rPr lang="ru-RU" dirty="0" smtClean="0">
                <a:solidFill>
                  <a:srgbClr val="FF0000"/>
                </a:solidFill>
              </a:rPr>
              <a:t>индуцированный </a:t>
            </a:r>
            <a:r>
              <a:rPr lang="ru-RU" dirty="0" smtClean="0"/>
              <a:t>- синдром системного воспалительного ответа с </a:t>
            </a:r>
            <a:r>
              <a:rPr lang="ru-RU" dirty="0" err="1" smtClean="0"/>
              <a:t>репрограмированием</a:t>
            </a:r>
            <a:r>
              <a:rPr lang="ru-RU" dirty="0" smtClean="0"/>
              <a:t> лейкоцитов, лимфоцитов, моноцитов.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7813"/>
            <a:ext cx="8929718" cy="1143000"/>
          </a:xfrm>
        </p:spPr>
        <p:txBody>
          <a:bodyPr/>
          <a:lstStyle/>
          <a:p>
            <a:r>
              <a:rPr lang="ru-RU" sz="3600" dirty="0" smtClean="0"/>
              <a:t>Морфологический эквивалент ОППП при </a:t>
            </a:r>
            <a:r>
              <a:rPr lang="ru-RU" sz="3600" dirty="0" err="1" smtClean="0"/>
              <a:t>панкретогенном</a:t>
            </a:r>
            <a:r>
              <a:rPr lang="ru-RU" sz="3600" dirty="0" smtClean="0"/>
              <a:t> сепсисе</a:t>
            </a:r>
            <a:endParaRPr lang="ru-RU" sz="3600" dirty="0"/>
          </a:p>
        </p:txBody>
      </p:sp>
      <p:pic>
        <p:nvPicPr>
          <p:cNvPr id="1026" name="Picture 2" descr="C:\Users\User\Desktop\Шамилева\IMG_20171205_1123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3071834" cy="5214974"/>
          </a:xfrm>
          <a:prstGeom prst="rect">
            <a:avLst/>
          </a:prstGeom>
          <a:noFill/>
        </p:spPr>
      </p:pic>
      <p:pic>
        <p:nvPicPr>
          <p:cNvPr id="1027" name="Picture 3" descr="F:\МИКРОСКОПИЯ ПОЧКА\9259(100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428736"/>
            <a:ext cx="5786446" cy="52149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0430" y="5715016"/>
            <a:ext cx="85725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Типовой морфологический эквивалент ОППП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Тубулярный</a:t>
            </a:r>
            <a:r>
              <a:rPr lang="ru-RU" dirty="0" smtClean="0"/>
              <a:t> некроз</a:t>
            </a:r>
          </a:p>
          <a:p>
            <a:r>
              <a:rPr lang="ru-RU" dirty="0" smtClean="0"/>
              <a:t>Расширение проксимальных и дистальных канальцев</a:t>
            </a:r>
          </a:p>
          <a:p>
            <a:r>
              <a:rPr lang="ru-RU" dirty="0" smtClean="0"/>
              <a:t>Интерстициальный отёк</a:t>
            </a:r>
          </a:p>
          <a:p>
            <a:r>
              <a:rPr lang="ru-RU" dirty="0" smtClean="0"/>
              <a:t>Воспалительная инфильтрация</a:t>
            </a:r>
          </a:p>
          <a:p>
            <a:r>
              <a:rPr lang="ru-RU" dirty="0" smtClean="0"/>
              <a:t>Венозное полнокровие, </a:t>
            </a:r>
            <a:r>
              <a:rPr lang="ru-RU" dirty="0" err="1" smtClean="0"/>
              <a:t>гемосидероз</a:t>
            </a:r>
            <a:r>
              <a:rPr lang="ru-RU" dirty="0" smtClean="0"/>
              <a:t>, эритроциты в просвете канальцев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Число </a:t>
            </a:r>
            <a:r>
              <a:rPr lang="ru-RU" sz="3200" b="1" dirty="0" err="1" smtClean="0"/>
              <a:t>нефротоких</a:t>
            </a:r>
            <a:r>
              <a:rPr lang="ru-RU" sz="3200" b="1" dirty="0" smtClean="0"/>
              <a:t> продуктов достигает </a:t>
            </a:r>
            <a:r>
              <a:rPr lang="ru-RU" sz="3200" b="1" dirty="0" smtClean="0">
                <a:solidFill>
                  <a:srgbClr val="FF0000"/>
                </a:solidFill>
              </a:rPr>
              <a:t>80-100 наименований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530725"/>
          </a:xfrm>
        </p:spPr>
        <p:txBody>
          <a:bodyPr/>
          <a:lstStyle/>
          <a:p>
            <a:r>
              <a:rPr lang="ru-RU" dirty="0" err="1" smtClean="0"/>
              <a:t>Лактат</a:t>
            </a:r>
            <a:r>
              <a:rPr lang="ru-RU" dirty="0" smtClean="0"/>
              <a:t> и продукты его распада </a:t>
            </a:r>
            <a:r>
              <a:rPr lang="ru-RU" dirty="0" smtClean="0">
                <a:solidFill>
                  <a:srgbClr val="FF0000"/>
                </a:solidFill>
              </a:rPr>
              <a:t>171.000 Да</a:t>
            </a:r>
          </a:p>
          <a:p>
            <a:r>
              <a:rPr lang="ru-RU" dirty="0" err="1" smtClean="0"/>
              <a:t>Пируват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64.000 Да</a:t>
            </a:r>
          </a:p>
          <a:p>
            <a:r>
              <a:rPr lang="ru-RU" dirty="0" smtClean="0"/>
              <a:t>Молекулы </a:t>
            </a:r>
            <a:r>
              <a:rPr lang="en-US" dirty="0" err="1" smtClean="0"/>
              <a:t>sJCAM</a:t>
            </a:r>
            <a:r>
              <a:rPr lang="en-US" dirty="0" smtClean="0"/>
              <a:t>, </a:t>
            </a:r>
            <a:r>
              <a:rPr lang="en-US" dirty="0" err="1" smtClean="0"/>
              <a:t>sVCAM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55.000 </a:t>
            </a:r>
            <a:r>
              <a:rPr lang="ru-RU" dirty="0" smtClean="0">
                <a:solidFill>
                  <a:srgbClr val="FF0000"/>
                </a:solidFill>
              </a:rPr>
              <a:t>Да</a:t>
            </a:r>
          </a:p>
          <a:p>
            <a:r>
              <a:rPr lang="ru-RU" dirty="0" smtClean="0"/>
              <a:t>Про и </a:t>
            </a:r>
            <a:r>
              <a:rPr lang="ru-RU" dirty="0" err="1" smtClean="0"/>
              <a:t>антивоспалительные</a:t>
            </a:r>
            <a:r>
              <a:rPr lang="ru-RU" dirty="0" smtClean="0"/>
              <a:t> </a:t>
            </a:r>
            <a:r>
              <a:rPr lang="ru-RU" dirty="0" err="1" smtClean="0"/>
              <a:t>цитокины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17.000 – 45.000 Да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Проблема заместительной почечной терапии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530725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59-80%        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ЛЕТАЛЬНОСТЬ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      57-80%</a:t>
            </a:r>
          </a:p>
          <a:p>
            <a:pPr>
              <a:buNone/>
            </a:pPr>
            <a:endParaRPr lang="ru-RU" sz="2400" b="1" i="1" u="sng" dirty="0" smtClean="0"/>
          </a:p>
          <a:p>
            <a:pPr>
              <a:buNone/>
            </a:pPr>
            <a:r>
              <a:rPr lang="ru-RU" sz="2400" b="1" i="1" dirty="0" smtClean="0"/>
              <a:t>          </a:t>
            </a:r>
            <a:r>
              <a:rPr lang="ru-RU" sz="2400" b="1" i="1" u="sng" dirty="0" smtClean="0"/>
              <a:t>ДИАЛИЗ  </a:t>
            </a:r>
            <a:r>
              <a:rPr lang="ru-RU" sz="2400" dirty="0" smtClean="0"/>
              <a:t>                                                   </a:t>
            </a:r>
            <a:r>
              <a:rPr lang="ru-RU" sz="2400" b="1" i="1" u="sng" dirty="0" smtClean="0"/>
              <a:t>БЕЗ ДИАЛИЗА</a:t>
            </a:r>
            <a:r>
              <a:rPr lang="ru-RU" sz="2400" dirty="0" smtClean="0"/>
              <a:t>                                                       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«Призма», «</a:t>
            </a:r>
            <a:r>
              <a:rPr lang="en-US" sz="2400" dirty="0" smtClean="0"/>
              <a:t>MARS</a:t>
            </a:r>
            <a:r>
              <a:rPr lang="ru-RU" sz="2400" dirty="0" smtClean="0"/>
              <a:t>»,</a:t>
            </a:r>
          </a:p>
          <a:p>
            <a:pPr>
              <a:buNone/>
            </a:pPr>
            <a:r>
              <a:rPr lang="ru-RU" sz="2400" dirty="0" smtClean="0"/>
              <a:t>«Прометей», </a:t>
            </a:r>
          </a:p>
          <a:p>
            <a:pPr>
              <a:buNone/>
            </a:pPr>
            <a:r>
              <a:rPr lang="ru-RU" sz="2400" dirty="0" smtClean="0"/>
              <a:t>«</a:t>
            </a:r>
            <a:r>
              <a:rPr lang="ru-RU" sz="2400" dirty="0" err="1" smtClean="0"/>
              <a:t>Аквариус</a:t>
            </a:r>
            <a:r>
              <a:rPr lang="ru-RU" sz="2400" dirty="0" smtClean="0"/>
              <a:t>», «</a:t>
            </a:r>
            <a:r>
              <a:rPr lang="en-US" sz="2400" dirty="0" smtClean="0"/>
              <a:t>Genius</a:t>
            </a:r>
            <a:r>
              <a:rPr lang="ru-RU" sz="2400" dirty="0" smtClean="0"/>
              <a:t>»</a:t>
            </a:r>
          </a:p>
          <a:p>
            <a:pPr>
              <a:buNone/>
            </a:pPr>
            <a:endParaRPr lang="ru-RU" sz="2400" b="1" i="1" u="sng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007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b="0" i="1" dirty="0" smtClean="0"/>
              <a:t>Колесников С.В., Борисов А.С.; 2013, 2014; Миронов П.И., 2009; Низовцев Н.В., 2014;  </a:t>
            </a:r>
            <a:r>
              <a:rPr lang="en-US" sz="1800" b="0" i="1" dirty="0" err="1" smtClean="0"/>
              <a:t>Chertow</a:t>
            </a:r>
            <a:r>
              <a:rPr lang="en-US" sz="1800" b="0" i="1" dirty="0" smtClean="0"/>
              <a:t> G.M., 2005; Coca S at al, 2009;</a:t>
            </a:r>
            <a:r>
              <a:rPr lang="ru-RU" sz="1800" b="0" i="1" dirty="0" smtClean="0"/>
              <a:t>  </a:t>
            </a:r>
            <a:r>
              <a:rPr lang="en-US" sz="1800" b="0" i="1" dirty="0" err="1" smtClean="0"/>
              <a:t>Kellum</a:t>
            </a:r>
            <a:r>
              <a:rPr lang="en-US" sz="1800" b="0" i="1" dirty="0" smtClean="0"/>
              <a:t> J., </a:t>
            </a:r>
            <a:r>
              <a:rPr lang="en-US" sz="1800" b="0" i="1" dirty="0" err="1" smtClean="0"/>
              <a:t>Roncol</a:t>
            </a:r>
            <a:r>
              <a:rPr lang="en-US" sz="1800" b="0" i="1" dirty="0" smtClean="0"/>
              <a:t> C, 2010.</a:t>
            </a:r>
            <a:endParaRPr lang="ru-RU" sz="1800" b="0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Стоимость заместительной почечной терапии у больных в критическом состоянии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14678" y="642918"/>
          <a:ext cx="5929323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1000108"/>
            <a:ext cx="30718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2 </a:t>
            </a:r>
            <a:r>
              <a:rPr lang="uk-UA" sz="2400" dirty="0" smtClean="0"/>
              <a:t>ОРИТ в США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2000-2001 </a:t>
            </a:r>
            <a:r>
              <a:rPr lang="uk-UA" sz="2400" dirty="0" err="1" smtClean="0"/>
              <a:t>г.г</a:t>
            </a:r>
            <a:r>
              <a:rPr lang="uk-UA" sz="2400" dirty="0" smtClean="0"/>
              <a:t>. ретроспективно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161 </a:t>
            </a:r>
            <a:r>
              <a:rPr lang="uk-UA" sz="2400" dirty="0" err="1" smtClean="0"/>
              <a:t>пациента</a:t>
            </a:r>
            <a:r>
              <a:rPr lang="uk-UA" sz="2400" dirty="0" smtClean="0"/>
              <a:t> ОПН ЗПТ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84-</a:t>
            </a:r>
            <a:r>
              <a:rPr lang="en-US" sz="2400" dirty="0" smtClean="0"/>
              <a:t>CRRT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77-IHD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6215082"/>
            <a:ext cx="742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Rauf</a:t>
            </a:r>
            <a:r>
              <a:rPr lang="en-US" dirty="0" smtClean="0"/>
              <a:t> AA, et al. Intensive Care Med. 2008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78579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Стоимость </a:t>
            </a:r>
            <a:r>
              <a:rPr lang="uk-UA" dirty="0" smtClean="0">
                <a:solidFill>
                  <a:srgbClr val="FF0000"/>
                </a:solidFill>
              </a:rPr>
              <a:t>$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17162</TotalTime>
  <Words>766</Words>
  <Application>Microsoft Office PowerPoint</Application>
  <PresentationFormat>Экран (4:3)</PresentationFormat>
  <Paragraphs>96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Balance</vt:lpstr>
      <vt:lpstr>3_Balance</vt:lpstr>
      <vt:lpstr>Упреждающая детоксикация при остром послеоперационном повреждении у больных сепсисом на фоне панкреонекроза. </vt:lpstr>
      <vt:lpstr>Частота острого послеоперационного почечного повреждения</vt:lpstr>
      <vt:lpstr>Современная парадигма острого послеоперационного почечного повреждения</vt:lpstr>
      <vt:lpstr>Современная парадигма острого послеоперационного почечного повреждения</vt:lpstr>
      <vt:lpstr>Морфологический эквивалент ОППП при панкретогенном сепсисе</vt:lpstr>
      <vt:lpstr>Типовой морфологический эквивалент ОППП</vt:lpstr>
      <vt:lpstr>Число нефротоких продуктов достигает 80-100 наименований</vt:lpstr>
      <vt:lpstr>Проблема заместительной почечной терапии</vt:lpstr>
      <vt:lpstr>Стоимость заместительной почечной терапии у больных в критическом состоянии</vt:lpstr>
      <vt:lpstr>Слайд 10</vt:lpstr>
      <vt:lpstr>Слайд 11</vt:lpstr>
      <vt:lpstr>Слайд 12</vt:lpstr>
      <vt:lpstr>Проблема заместительной почечной терапии</vt:lpstr>
      <vt:lpstr>Альтернатива биохимическим маркерам оценки функции почек-кровоток</vt:lpstr>
      <vt:lpstr>Некоторые показатели почечной функции с плазмаферезом и без плазмафереза в сравнении с контролем </vt:lpstr>
      <vt:lpstr>Идеология профилактики ОППП</vt:lpstr>
      <vt:lpstr>Идеология профилактики ОППП</vt:lpstr>
      <vt:lpstr>Идеология профилактики ОППП</vt:lpstr>
      <vt:lpstr>Показания к проведению плазмафереза</vt:lpstr>
      <vt:lpstr>Слайд 20</vt:lpstr>
    </vt:vector>
  </TitlesOfParts>
  <Company>ИНВХ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методов диагностики, профилактики и интенсивного лечения иммунной и эндотелиальной дисфункции при критических состояниях</dc:title>
  <dc:creator>User</dc:creator>
  <cp:lastModifiedBy>User</cp:lastModifiedBy>
  <cp:revision>914</cp:revision>
  <cp:lastPrinted>1601-01-01T00:00:00Z</cp:lastPrinted>
  <dcterms:created xsi:type="dcterms:W3CDTF">2005-10-20T01:55:39Z</dcterms:created>
  <dcterms:modified xsi:type="dcterms:W3CDTF">2018-09-05T07:51:19Z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