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4"/>
  </p:notesMasterIdLst>
  <p:sldIdLst>
    <p:sldId id="256" r:id="rId2"/>
    <p:sldId id="257" r:id="rId3"/>
    <p:sldId id="26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58" r:id="rId13"/>
    <p:sldId id="270" r:id="rId14"/>
    <p:sldId id="268" r:id="rId15"/>
    <p:sldId id="279" r:id="rId16"/>
    <p:sldId id="271" r:id="rId17"/>
    <p:sldId id="272" r:id="rId18"/>
    <p:sldId id="273" r:id="rId19"/>
    <p:sldId id="275" r:id="rId20"/>
    <p:sldId id="276" r:id="rId21"/>
    <p:sldId id="280" r:id="rId22"/>
    <p:sldId id="278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6;&#1072;&#1073;&#1086;&#1095;&#1080;&#1081;%20&#1089;&#1090;&#1086;&#1083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>
                <a:effectLst/>
              </a:rPr>
              <a:t>Показатели  уровня АМГ при разных видах гормономодулирующей терапии </a:t>
            </a:r>
            <a:endParaRPr lang="ru-RU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Лист1!$C$2:$F$2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Лист1!$A$24:$D$24</c:f>
              <c:strCache>
                <c:ptCount val="4"/>
                <c:pt idx="0">
                  <c:v>без лечения</c:v>
                </c:pt>
                <c:pt idx="1">
                  <c:v>трипторелин</c:v>
                </c:pt>
                <c:pt idx="2">
                  <c:v>визанна</c:v>
                </c:pt>
                <c:pt idx="3">
                  <c:v>кок</c:v>
                </c:pt>
              </c:strCache>
            </c:strRef>
          </c:cat>
          <c:val>
            <c:numRef>
              <c:f>Лист1!$C$3:$F$3</c:f>
              <c:numCache>
                <c:formatCode>General</c:formatCode>
                <c:ptCount val="4"/>
                <c:pt idx="0">
                  <c:v>3.11</c:v>
                </c:pt>
                <c:pt idx="1">
                  <c:v>3.9499999999999997</c:v>
                </c:pt>
                <c:pt idx="2">
                  <c:v>3.72</c:v>
                </c:pt>
                <c:pt idx="3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6-4016-B67C-42B4355AC59F}"/>
            </c:ext>
          </c:extLst>
        </c:ser>
        <c:ser>
          <c:idx val="1"/>
          <c:order val="1"/>
          <c:tx>
            <c:strRef>
              <c:f>Лист1!$H$2:$K$2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Лист1!$A$24:$D$24</c:f>
              <c:strCache>
                <c:ptCount val="4"/>
                <c:pt idx="0">
                  <c:v>без лечения</c:v>
                </c:pt>
                <c:pt idx="1">
                  <c:v>трипторелин</c:v>
                </c:pt>
                <c:pt idx="2">
                  <c:v>визанна</c:v>
                </c:pt>
                <c:pt idx="3">
                  <c:v>кок</c:v>
                </c:pt>
              </c:strCache>
            </c:strRef>
          </c:cat>
          <c:val>
            <c:numRef>
              <c:f>Лист1!$H$3:$K$3</c:f>
              <c:numCache>
                <c:formatCode>General</c:formatCode>
                <c:ptCount val="4"/>
                <c:pt idx="0">
                  <c:v>1.3</c:v>
                </c:pt>
                <c:pt idx="1">
                  <c:v>2.08</c:v>
                </c:pt>
                <c:pt idx="2">
                  <c:v>1.7100000000000004</c:v>
                </c:pt>
                <c:pt idx="3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6-4016-B67C-42B4355AC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43488"/>
        <c:axId val="40318080"/>
      </c:barChart>
      <c:catAx>
        <c:axId val="401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18080"/>
        <c:crosses val="autoZero"/>
        <c:auto val="1"/>
        <c:lblAlgn val="ctr"/>
        <c:lblOffset val="100"/>
        <c:noMultiLvlLbl val="0"/>
      </c:catAx>
      <c:valAx>
        <c:axId val="4031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4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0.87826</cdr:x>
      <cdr:y>0.51724</cdr:y>
    </cdr:from>
    <cdr:to>
      <cdr:x>0.96522</cdr:x>
      <cdr:y>0.60345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2808" y="21602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P&lt;0,05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482413-0BB8-4728-A8A4-279AD1DE470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170DB1-D5A0-4C8E-837F-E73D0C924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smtClean="0"/>
              <a:t>Какие еще аргументы ЗА необходимость медикаментозной терапии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ru-RU" smtClean="0"/>
              <a:t>Типа, сорняки – удалили кустик, а сорняки остались (Ярмолинская – грибы) – эмоциональный посыл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319D06-6EEE-40E0-8862-9758C6B083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>
              <a:latin typeface="Arial" charset="0"/>
            </a:endParaRPr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100" fontAlgn="base">
              <a:spcBef>
                <a:spcPct val="0"/>
              </a:spcBef>
              <a:spcAft>
                <a:spcPct val="0"/>
              </a:spcAft>
            </a:pPr>
            <a:fld id="{63F0E506-3EC4-48A1-89EE-F36DF171921C}" type="slidenum">
              <a:rPr lang="en-US" sz="1300">
                <a:latin typeface="Arial" charset="0"/>
                <a:ea typeface="MS PGothic"/>
                <a:cs typeface="MS PGothic"/>
              </a:rPr>
              <a:pPr defTabSz="9271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>
              <a:latin typeface="Arial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Причину не устраняем, все равно устраняем следствие. Проблема остается, что требует дальнейшей медикаментозной терапии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0E396-FA5B-474F-9817-47CFD1675E53}" type="slidenum">
              <a:rPr lang="ru-RU" altLang="ru-RU">
                <a:solidFill>
                  <a:srgbClr val="000000"/>
                </a:solidFill>
                <a:latin typeface="Gill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solidFill>
                <a:srgbClr val="000000"/>
              </a:solidFill>
              <a:latin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81AC-B5BC-4148-8CF1-3CB1124DA4DC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42A9-6AF5-4AFF-8D8C-1A840306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9C47-9901-46C7-8413-E9E3637BBA8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5402-1ACB-40BF-95CF-6B09F429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7F2B-C5DA-4A31-94CA-116A1B1D4B4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E275-6512-4CEC-8B9D-85352B130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14AB-651A-479C-9498-7005B18AC169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6535-1BF1-4471-85B5-E763EB93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2EEB-6896-4838-A545-4232435EE520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478B-CF78-45AD-817D-47BD66712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62F4-D2E0-4EE8-8AD2-BA17B668670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449B-98C7-485D-9934-88A76D760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F52B-4032-42C8-89AC-A3CF3A36044E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3CDD-56E8-4B96-8FE1-CBF42328A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3B33-1B88-494D-A71F-96C83B4DAFBF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6A0C-D987-4D58-94F2-70F6073A9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813" y="340277"/>
            <a:ext cx="10234467" cy="49384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813" y="1274762"/>
            <a:ext cx="10194587" cy="4851401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1pPr>
            <a:lvl3pPr>
              <a:buFont typeface="Arial" pitchFamily="34" charset="0"/>
              <a:buChar char="–"/>
              <a:defRPr/>
            </a:lvl3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A455-BBF2-4A44-B03D-B9BCF2BCF7F9}" type="datetime1">
              <a:rPr lang="en-US"/>
              <a:pPr>
                <a:defRPr/>
              </a:pPr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3231-E7E8-4872-AA86-A061D196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C505ECC-B851-4EAB-A7A4-4BF0D248C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6973-4195-49B1-ADD2-505D32F70467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1678-FD35-404D-992C-6666BDF54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6C2C-F5B0-4871-862B-D7BC85F425CC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B51-F71F-41A5-BA47-A438E78D5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DF8A-D8BB-48F7-B1F3-1F299C8E86E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F01D-09F0-4394-9EB8-EC2D05F85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2570-E21F-49F7-BA1B-D25C47F259F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50F6-259B-44AC-8060-AF73A3AC8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70A7-BB06-4826-8F96-71E59637388C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E979-373D-47DF-A488-C9407C225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B3A2-E5EE-4A26-86C3-3244D2980B4D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9D59-78E4-4B65-B203-5DFA67703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D521-DEFD-4E10-9EBC-84F94FFAC5A1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CA92-9D14-4441-8566-92FE764C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234E-396D-4032-9AFF-0939DD598603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6410-9726-42D8-9A65-B44AF9EA5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963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D31811-EF14-4494-9BA4-401CC4CC675D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8831116-1CC9-420C-8C3A-775C03ADD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3" r:id="rId11"/>
    <p:sldLayoutId id="2147483728" r:id="rId12"/>
    <p:sldLayoutId id="2147483734" r:id="rId13"/>
    <p:sldLayoutId id="2147483729" r:id="rId14"/>
    <p:sldLayoutId id="2147483730" r:id="rId15"/>
    <p:sldLayoutId id="2147483731" r:id="rId16"/>
    <p:sldLayoutId id="2147483735" r:id="rId17"/>
    <p:sldLayoutId id="2147483736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author/Arabipoor,+Arezoo" TargetMode="External"/><Relationship Id="rId2" Type="http://schemas.openxmlformats.org/officeDocument/2006/relationships/hyperlink" Target="https://www.tandfonline.com/author/Ashrafi,+Mahna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tandfonline.com/author/Salman-Yazdi,+Reza" TargetMode="External"/><Relationship Id="rId4" Type="http://schemas.openxmlformats.org/officeDocument/2006/relationships/hyperlink" Target="https://www.tandfonline.com/author/Hemat,+Mandan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538" y="1046163"/>
            <a:ext cx="7767637" cy="4305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Овариальный резерв при </a:t>
            </a:r>
            <a:r>
              <a:rPr lang="ru-RU" b="1" dirty="0" err="1"/>
              <a:t>эндометриоз</a:t>
            </a:r>
            <a:r>
              <a:rPr lang="ru-RU" b="1" dirty="0"/>
              <a:t> - ассоциированном бесплодии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2260" y="5351463"/>
            <a:ext cx="2305050" cy="1771650"/>
          </a:xfrm>
        </p:spPr>
        <p:txBody>
          <a:bodyPr rtlCol="0">
            <a:normAutofit/>
          </a:bodyPr>
          <a:lstStyle/>
          <a:p>
            <a:r>
              <a:rPr lang="ru-RU" b="1" i="1" dirty="0"/>
              <a:t>Рыков А.А</a:t>
            </a:r>
            <a:r>
              <a:rPr lang="ru-RU" b="1" i="1" dirty="0" smtClean="0"/>
              <a:t>. Петров А.Г. Попова </a:t>
            </a:r>
            <a:r>
              <a:rPr lang="ru-RU" b="1" i="1" dirty="0"/>
              <a:t>М.В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r>
              <a:rPr lang="ru-RU" b="1" i="1" dirty="0" smtClean="0"/>
              <a:t>Рыкова </a:t>
            </a:r>
            <a:r>
              <a:rPr lang="ru-RU" b="1" i="1" dirty="0"/>
              <a:t>Д.В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Вустенко</a:t>
            </a:r>
            <a:r>
              <a:rPr lang="ru-RU" b="1" i="1" dirty="0" smtClean="0"/>
              <a:t> </a:t>
            </a:r>
            <a:r>
              <a:rPr lang="ru-RU" b="1" i="1" dirty="0"/>
              <a:t>В.В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39700"/>
            <a:ext cx="5616575" cy="231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25" y="44450"/>
            <a:ext cx="2552700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5303838" y="2565400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rebuchet MS" pitchFamily="34" charset="0"/>
              </a:rPr>
              <a:t>Цистэктомия: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838" y="3429000"/>
            <a:ext cx="11982450" cy="2770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Ensure final </a:t>
            </a:r>
            <a:r>
              <a:rPr lang="en-US" dirty="0" err="1"/>
              <a:t>haemostasis</a:t>
            </a:r>
            <a:r>
              <a:rPr lang="en-US" dirty="0"/>
              <a:t> after complete removal of the cyst capsule. Bipolar coagulation, suturing, or intra-ovarian </a:t>
            </a:r>
            <a:r>
              <a:rPr lang="en-US" dirty="0" err="1"/>
              <a:t>haemostatic</a:t>
            </a:r>
            <a:r>
              <a:rPr lang="en-US" dirty="0"/>
              <a:t> sealant agents may also be used for this purpose. It is important to avoid damaging the major blood supply at the hilum coming in from the ovarian and </a:t>
            </a:r>
            <a:r>
              <a:rPr lang="en-US" dirty="0" err="1"/>
              <a:t>infundibulopelvic</a:t>
            </a:r>
            <a:r>
              <a:rPr lang="en-US" dirty="0"/>
              <a:t> ligaments at this stage.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Необходимо обеспечить окончательный гемостаз после полного удаления капсулы кисты. Коагуляция, </a:t>
            </a:r>
            <a:r>
              <a:rPr lang="ru-RU" sz="2400" b="1" dirty="0" err="1"/>
              <a:t>ушивание</a:t>
            </a:r>
            <a:r>
              <a:rPr lang="ru-RU" sz="2400" b="1" dirty="0"/>
              <a:t> или введение в ложе яичника </a:t>
            </a:r>
            <a:r>
              <a:rPr lang="ru-RU" sz="2400" b="1" dirty="0" err="1"/>
              <a:t>гемостатиков</a:t>
            </a:r>
            <a:r>
              <a:rPr lang="ru-RU" sz="2400" b="1" dirty="0"/>
              <a:t> может быть использовано для этой цели.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Важно! избежать повреждения основного кровоснабжения в воротах яичника, поступающего из собственной связки яичников и воронко-тазовых связок.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992313" y="476250"/>
            <a:ext cx="8424862" cy="396875"/>
          </a:xfrm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Необходимость медикаментозной </a:t>
            </a:r>
            <a:b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терапии после оперативного лечения</a:t>
            </a: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1919288" y="1773238"/>
            <a:ext cx="8297862" cy="4525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Все очаги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эндометриоза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порой удалить невозможно.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Всегда остаются микроскопические очаги, которые не видны глазу при лапароскопии.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Таким образом, даже радикально выполненная операция – не окончательный этап лечения. </a:t>
            </a:r>
          </a:p>
        </p:txBody>
      </p:sp>
      <p:pic>
        <p:nvPicPr>
          <p:cNvPr id="7172" name="Picture 4" descr="https://im0-tub-ru.yandex.net/i?id=21efa27d2ab045d4e27d053c397f1184&amp;n=33&amp;h=170"/>
          <p:cNvPicPr>
            <a:picLocks noChangeAspect="1" noChangeArrowheads="1"/>
          </p:cNvPicPr>
          <p:nvPr/>
        </p:nvPicPr>
        <p:blipFill rotWithShape="1">
          <a:blip r:embed="rId3"/>
          <a:srcRect b="9851"/>
          <a:stretch/>
        </p:blipFill>
        <p:spPr bwMode="auto">
          <a:xfrm>
            <a:off x="6672263" y="4003675"/>
            <a:ext cx="2868612" cy="19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1774825" y="6381750"/>
            <a:ext cx="813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Arial" charset="0"/>
              </a:rPr>
              <a:t>Эндометриоз: диагностика, лечение и реабилитация. Клинические рекомендации. Москва, 2013, 86 с.</a:t>
            </a:r>
          </a:p>
        </p:txBody>
      </p:sp>
      <p:pic>
        <p:nvPicPr>
          <p:cNvPr id="6" name="Picture 16" descr="C:\Users\EMHAH\Desktop\foto\186259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088" y="4008438"/>
            <a:ext cx="2911475" cy="194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Гормонотерапия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7938"/>
            <a:ext cx="10618788" cy="45291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послеоперационном периоде основная роль принадлежит гормонотерапии.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Агонисты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ГнРГ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недавнего времени считались препаратами первой линии при лечении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но для этой группы препаратов характерен ряд побочных эффектов.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последние годы в клинической практике для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адъювантной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терапии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широко применяется препарат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диеногест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рекомендованный в качестве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монотерапии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Японии, Европе и других странах.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Диеногест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относится к группе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прогестинов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обладает выраженным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прогестагенным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умеренным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антигонадотропным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эффектом, снижает синтез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эстрадиола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путем подавления секреции гонадотропинов, при этом не обладает андрогенной, глюкокортикоидной и минералокортикоидной активностью. При длительном применении приводит 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децидуализации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атрофии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эндометриоидных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очагов за счет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гипроэстрогенемии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гиперпрогестеронемии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[5, 6], происходит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апоптоз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гранулезных клеток яичников, подавляется пролиферация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ангиогенез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[7].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позиции сохранения ОР независимо от возрастного фактора пациенток методы терапии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яичников требуют дальнейшей оптимизации. Несмотря на применение различных методов лечения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в частности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яичников, частота наступления беременности при данной патологии остается невысокой, что требует дальнейшего усовершенствования алгоритмов ведения женщин с бесплодием, связанного с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[8].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88" y="5807075"/>
            <a:ext cx="11857037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</a:rPr>
              <a:t>5 Л.В. </a:t>
            </a:r>
            <a:r>
              <a:rPr lang="ru-RU" sz="1050" dirty="0" err="1">
                <a:latin typeface="+mn-lt"/>
              </a:rPr>
              <a:t>Адамян</a:t>
            </a:r>
            <a:r>
              <a:rPr lang="ru-RU" sz="1050" dirty="0">
                <a:latin typeface="+mn-lt"/>
              </a:rPr>
              <a:t>, Е.Н. Андреева, И.А. </a:t>
            </a:r>
            <a:r>
              <a:rPr lang="ru-RU" sz="1050" dirty="0" err="1">
                <a:latin typeface="+mn-lt"/>
              </a:rPr>
              <a:t>Аполихина</a:t>
            </a:r>
            <a:r>
              <a:rPr lang="ru-RU" sz="1050" dirty="0">
                <a:latin typeface="+mn-lt"/>
              </a:rPr>
              <a:t>, В.Ф. </a:t>
            </a:r>
            <a:r>
              <a:rPr lang="ru-RU" sz="1050" dirty="0" err="1">
                <a:latin typeface="+mn-lt"/>
              </a:rPr>
              <a:t>Беженарь</a:t>
            </a:r>
            <a:r>
              <a:rPr lang="ru-RU" sz="1050" dirty="0">
                <a:latin typeface="+mn-lt"/>
              </a:rPr>
              <a:t> Федеральные клинические рекомендации по ведению больных // Российское общество </a:t>
            </a:r>
            <a:r>
              <a:rPr lang="ru-RU" sz="1050" dirty="0" err="1">
                <a:latin typeface="+mn-lt"/>
              </a:rPr>
              <a:t>акушеровгинекологов</a:t>
            </a:r>
            <a:r>
              <a:rPr lang="ru-RU" sz="1050" dirty="0">
                <a:latin typeface="+mn-lt"/>
              </a:rPr>
              <a:t>. – М.: 2013. – 65 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</a:rPr>
              <a:t>6 </a:t>
            </a:r>
            <a:r>
              <a:rPr lang="en-US" sz="1050" dirty="0" err="1">
                <a:latin typeface="+mn-lt"/>
              </a:rPr>
              <a:t>Gasparov</a:t>
            </a:r>
            <a:r>
              <a:rPr lang="en-US" sz="1050" dirty="0">
                <a:latin typeface="+mn-lt"/>
              </a:rPr>
              <a:t> A.S. Oncological aspects of ovarian cysts // Herald of the Russian Academy of Medical Sciences. - 2013. - №8. - P. 9-13. </a:t>
            </a:r>
            <a:endParaRPr lang="ru-RU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7 </a:t>
            </a:r>
            <a:r>
              <a:rPr lang="en-US" sz="1050" dirty="0" err="1">
                <a:latin typeface="+mn-lt"/>
              </a:rPr>
              <a:t>Dumesic</a:t>
            </a:r>
            <a:r>
              <a:rPr lang="en-US" sz="1050" dirty="0">
                <a:latin typeface="+mn-lt"/>
              </a:rPr>
              <a:t> D.A. Oocyte environment: follicular fluid and cumulus cells are critical for oocyte health // </a:t>
            </a:r>
            <a:r>
              <a:rPr lang="en-US" sz="1050" dirty="0" err="1">
                <a:latin typeface="+mn-lt"/>
              </a:rPr>
              <a:t>Fertil</a:t>
            </a:r>
            <a:r>
              <a:rPr lang="en-US" sz="1050" dirty="0">
                <a:latin typeface="+mn-lt"/>
              </a:rPr>
              <a:t>. </a:t>
            </a:r>
            <a:r>
              <a:rPr lang="en-US" sz="1050" dirty="0" err="1">
                <a:latin typeface="+mn-lt"/>
              </a:rPr>
              <a:t>Steril</a:t>
            </a:r>
            <a:r>
              <a:rPr lang="en-US" sz="1050" dirty="0">
                <a:latin typeface="+mn-lt"/>
              </a:rPr>
              <a:t>. - 2015. - Vol. 103. - P. 303–316. </a:t>
            </a:r>
            <a:endParaRPr lang="ru-RU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</a:rPr>
              <a:t>8 Sanchez A.M. The WNT/</a:t>
            </a:r>
            <a:r>
              <a:rPr lang="el-GR" sz="1050" dirty="0">
                <a:latin typeface="+mn-lt"/>
              </a:rPr>
              <a:t>β-</a:t>
            </a:r>
            <a:r>
              <a:rPr lang="en-US" sz="1050" dirty="0">
                <a:latin typeface="+mn-lt"/>
              </a:rPr>
              <a:t>catenin signaling pathway and expression of survival promoting genes in luteinized granulosa cells: endometriosis as a paradigm for a dysregulated apoptosis pathway // </a:t>
            </a:r>
            <a:r>
              <a:rPr lang="en-US" sz="1050" dirty="0" err="1">
                <a:latin typeface="+mn-lt"/>
              </a:rPr>
              <a:t>Fertil</a:t>
            </a:r>
            <a:r>
              <a:rPr lang="en-US" sz="1050" dirty="0">
                <a:latin typeface="+mn-lt"/>
              </a:rPr>
              <a:t>. </a:t>
            </a:r>
            <a:r>
              <a:rPr lang="en-US" sz="1050" dirty="0" err="1">
                <a:latin typeface="+mn-lt"/>
              </a:rPr>
              <a:t>Steril</a:t>
            </a:r>
            <a:r>
              <a:rPr lang="en-US" sz="1050" dirty="0">
                <a:latin typeface="+mn-lt"/>
              </a:rPr>
              <a:t>. - 2014. - Vol. 101. - P. 1688-1696.</a:t>
            </a:r>
            <a:endParaRPr lang="ru-RU" sz="105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88" y="1773238"/>
            <a:ext cx="7485062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2066925" y="260350"/>
            <a:ext cx="7404100" cy="1016000"/>
          </a:xfrm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Процент рецидивов после оперативного и/или отмены</a:t>
            </a:r>
            <a:r>
              <a:rPr lang="de-DE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медикаментозного лечения в зависимости от стадии эндометриоза</a:t>
            </a:r>
            <a:r>
              <a:rPr lang="de-DE" sz="24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4819" name="Textfeld 3"/>
          <p:cNvSpPr txBox="1">
            <a:spLocks noChangeArrowheads="1"/>
          </p:cNvSpPr>
          <p:nvPr/>
        </p:nvSpPr>
        <p:spPr bwMode="auto">
          <a:xfrm>
            <a:off x="1847850" y="6381750"/>
            <a:ext cx="844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ea typeface="MS PGothic"/>
                <a:cs typeface="MS PGothic"/>
              </a:rPr>
              <a:t>Модификация по </a:t>
            </a:r>
            <a:r>
              <a:rPr lang="de-DE" sz="1200">
                <a:ea typeface="MS PGothic"/>
                <a:cs typeface="MS PGothic"/>
              </a:rPr>
              <a:t>Schweppe et al., Gynäkologie 2010, 43:233-340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346075"/>
            <a:ext cx="8351837" cy="830263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Рецидивы эндометриоза – необходимость повторного вмешательства</a:t>
            </a:r>
            <a:endParaRPr lang="ru-RU" altLang="ru-RU" sz="6600" smtClean="0">
              <a:solidFill>
                <a:srgbClr val="7030A0"/>
              </a:solidFill>
            </a:endParaRPr>
          </a:p>
        </p:txBody>
      </p:sp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992313" y="1881188"/>
            <a:ext cx="79200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>
              <a:spcBef>
                <a:spcPct val="50000"/>
              </a:spcBef>
              <a:tabLst>
                <a:tab pos="1438275" algn="l"/>
              </a:tabLst>
            </a:pPr>
            <a:r>
              <a:rPr lang="ru-RU" altLang="ru-RU" sz="2000" b="1">
                <a:solidFill>
                  <a:srgbClr val="333333"/>
                </a:solidFill>
                <a:ea typeface="ヒラギノ角ゴ ProN W3"/>
                <a:cs typeface="Arial" charset="0"/>
                <a:sym typeface="Gill Sans"/>
              </a:rPr>
              <a:t>Рецидивы эндометриоза после хирургического лечения </a:t>
            </a:r>
            <a:r>
              <a:rPr lang="ru-RU" altLang="ru-RU" sz="2000">
                <a:solidFill>
                  <a:srgbClr val="333333"/>
                </a:solidFill>
                <a:ea typeface="ヒラギノ角ゴ ProN W3"/>
                <a:cs typeface="Arial" charset="0"/>
                <a:sym typeface="Gill Sans"/>
              </a:rPr>
              <a:t>:</a:t>
            </a:r>
          </a:p>
          <a:p>
            <a:pPr marL="1588" lvl="1">
              <a:spcBef>
                <a:spcPct val="50000"/>
              </a:spcBef>
              <a:buFontTx/>
              <a:buBlip>
                <a:blip r:embed="rId3"/>
              </a:buBlip>
              <a:tabLst>
                <a:tab pos="1438275" algn="l"/>
              </a:tabLst>
            </a:pPr>
            <a:r>
              <a:rPr lang="ru-RU" altLang="ru-RU" sz="2000">
                <a:solidFill>
                  <a:srgbClr val="333333"/>
                </a:solidFill>
                <a:ea typeface="ヒラギノ角ゴ ProN W3"/>
                <a:cs typeface="Arial" charset="0"/>
                <a:sym typeface="Gill Sans"/>
              </a:rPr>
              <a:t> через 1–2 года - 15–21%</a:t>
            </a:r>
            <a:endParaRPr lang="en-GB" altLang="ru-RU" sz="2000">
              <a:solidFill>
                <a:srgbClr val="333333"/>
              </a:solidFill>
              <a:ea typeface="ヒラギノ角ゴ ProN W3"/>
              <a:cs typeface="Arial" charset="0"/>
              <a:sym typeface="Gill Sans"/>
            </a:endParaRPr>
          </a:p>
          <a:p>
            <a:pPr marL="533400" lvl="2" indent="-260350">
              <a:spcBef>
                <a:spcPct val="20000"/>
              </a:spcBef>
              <a:buFontTx/>
              <a:buBlip>
                <a:blip r:embed="rId4"/>
              </a:buBlip>
              <a:tabLst>
                <a:tab pos="1438275" algn="l"/>
              </a:tabLst>
            </a:pPr>
            <a:r>
              <a:rPr lang="ru-RU" altLang="ru-RU" sz="2000">
                <a:solidFill>
                  <a:srgbClr val="333333"/>
                </a:solidFill>
                <a:ea typeface="ヒラギノ角ゴ ProN W3"/>
                <a:cs typeface="Arial" charset="0"/>
                <a:sym typeface="Gill Sans"/>
              </a:rPr>
              <a:t>спустя 5 лет – 36–47%</a:t>
            </a:r>
            <a:endParaRPr lang="en-GB" altLang="ru-RU" sz="2000">
              <a:solidFill>
                <a:srgbClr val="333333"/>
              </a:solidFill>
              <a:ea typeface="ヒラギノ角ゴ ProN W3"/>
              <a:cs typeface="Arial" charset="0"/>
              <a:sym typeface="Gill Sans"/>
            </a:endParaRPr>
          </a:p>
          <a:p>
            <a:pPr marL="823913" lvl="3" indent="-265113">
              <a:spcBef>
                <a:spcPct val="20000"/>
              </a:spcBef>
              <a:buFontTx/>
              <a:buBlip>
                <a:blip r:embed="rId5"/>
              </a:buBlip>
              <a:tabLst>
                <a:tab pos="1438275" algn="l"/>
              </a:tabLst>
            </a:pPr>
            <a:r>
              <a:rPr lang="ru-RU" altLang="ru-RU" sz="2000">
                <a:solidFill>
                  <a:srgbClr val="333333"/>
                </a:solidFill>
                <a:ea typeface="ヒラギノ角ゴ ProN W3"/>
                <a:cs typeface="Arial" charset="0"/>
                <a:sym typeface="Gill Sans"/>
              </a:rPr>
              <a:t>через 5–7 лет – 50–55%</a:t>
            </a:r>
            <a:endParaRPr lang="en-GB" altLang="ru-RU" sz="2000">
              <a:solidFill>
                <a:srgbClr val="333333"/>
              </a:solidFill>
              <a:ea typeface="ヒラギノ角ゴ ProN W3"/>
              <a:cs typeface="Arial" charset="0"/>
              <a:sym typeface="Gill Sans"/>
            </a:endParaRPr>
          </a:p>
        </p:txBody>
      </p:sp>
      <p:sp>
        <p:nvSpPr>
          <p:cNvPr id="24583" name="Прямоугольник 6"/>
          <p:cNvSpPr>
            <a:spLocks noChangeArrowheads="1"/>
          </p:cNvSpPr>
          <p:nvPr/>
        </p:nvSpPr>
        <p:spPr bwMode="auto">
          <a:xfrm>
            <a:off x="1919288" y="4121150"/>
            <a:ext cx="8137525" cy="13239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Наиболее высока частота рецидивов при распространенном </a:t>
            </a:r>
            <a:r>
              <a:rPr lang="ru-RU" alt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эндометриозе</a:t>
            </a: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или в случае невозможности удалить инфильтративные очаги с сохранением органов репродуктивной системы </a:t>
            </a:r>
          </a:p>
        </p:txBody>
      </p:sp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1587500" y="6308725"/>
            <a:ext cx="8934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Эндометриоз: диагностика, лечение и реабилитация. Клинические рекомендации. Москва, 2013, 86 с.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201863" y="1425575"/>
            <a:ext cx="7286625" cy="522288"/>
          </a:xfrm>
        </p:spPr>
        <p:txBody>
          <a:bodyPr>
            <a:normAutofit fontScale="90000"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Jornal of Obstetrics and Gyncology</a:t>
            </a:r>
            <a:br>
              <a:rPr lang="en-US" sz="1800" smtClean="0">
                <a:solidFill>
                  <a:schemeClr val="tx1"/>
                </a:solidFill>
              </a:rPr>
            </a:br>
            <a:r>
              <a:rPr lang="en-US" sz="1600" smtClean="0">
                <a:solidFill>
                  <a:schemeClr val="tx1"/>
                </a:solidFill>
              </a:rPr>
              <a:t>Volume 39, 2019 – Issue 1</a:t>
            </a:r>
            <a:endParaRPr lang="ru-RU" sz="1600" smtClean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idx="1"/>
          </p:nvPr>
        </p:nvSpPr>
        <p:spPr>
          <a:xfrm>
            <a:off x="584200" y="2717800"/>
            <a:ext cx="8596313" cy="387985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Articles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impact of the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localisation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endometriosis lesions on ovarian reserve and assisted reproduction techniques outcomes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1600" dirty="0" err="1">
                <a:solidFill>
                  <a:schemeClr val="tx1"/>
                </a:solidFill>
                <a:hlinkClick r:id="rId2"/>
              </a:rPr>
              <a:t>Mahnaz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sz="1600" dirty="0" err="1">
                <a:solidFill>
                  <a:schemeClr val="tx1"/>
                </a:solidFill>
                <a:hlinkClick r:id="rId2"/>
              </a:rPr>
              <a:t>Ashrafi</a:t>
            </a:r>
            <a:r>
              <a:rPr lang="en-US" sz="1600" dirty="0" err="1">
                <a:solidFill>
                  <a:schemeClr val="tx1"/>
                </a:solidFill>
              </a:rPr>
              <a:t>,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Arezoo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Arabipoor</a:t>
            </a:r>
            <a:r>
              <a:rPr lang="en-US" sz="1600" dirty="0" err="1">
                <a:solidFill>
                  <a:schemeClr val="tx1"/>
                </a:solidFill>
              </a:rPr>
              <a:t>,</a:t>
            </a:r>
            <a:r>
              <a:rPr lang="en-US" sz="1600" b="1" dirty="0" err="1">
                <a:solidFill>
                  <a:schemeClr val="tx1"/>
                </a:solidFill>
                <a:hlinkClick r:id="rId4"/>
              </a:rPr>
              <a:t>Mandana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hlinkClick r:id="rId4"/>
              </a:rPr>
              <a:t>Hemat</a:t>
            </a:r>
            <a:r>
              <a:rPr lang="en-US" sz="1600" dirty="0">
                <a:solidFill>
                  <a:schemeClr val="tx1"/>
                </a:solidFill>
              </a:rPr>
              <a:t> &amp;</a:t>
            </a:r>
            <a:r>
              <a:rPr lang="en-US" sz="1600" dirty="0">
                <a:solidFill>
                  <a:schemeClr val="tx1"/>
                </a:solidFill>
                <a:hlinkClick r:id="rId5"/>
              </a:rPr>
              <a:t>Reza Salman-</a:t>
            </a:r>
            <a:r>
              <a:rPr lang="en-US" sz="1600" dirty="0" err="1">
                <a:solidFill>
                  <a:schemeClr val="tx1"/>
                </a:solidFill>
                <a:hlinkClick r:id="rId5"/>
              </a:rPr>
              <a:t>Yazdi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Глубокий инфильтративный эндометриоз в сочетании с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эндометриоидными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кистами, а также без них сопровождается значительным снижением АМГ, числа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антральных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фолликулов и индекса чувствительности яичников</a:t>
            </a:r>
          </a:p>
        </p:txBody>
      </p:sp>
      <p:pic>
        <p:nvPicPr>
          <p:cNvPr id="5126" name="Picture 6" descr="Journal of Obstetrics and Gynaecology: Vol 39, No 6">
            <a:extLst/>
          </p:cNvPr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43595" y="988032"/>
            <a:ext cx="1216853" cy="1624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8916" name="Заголовок 1"/>
          <p:cNvSpPr txBox="1">
            <a:spLocks/>
          </p:cNvSpPr>
          <p:nvPr/>
        </p:nvSpPr>
        <p:spPr bwMode="auto">
          <a:xfrm>
            <a:off x="2327275" y="76200"/>
            <a:ext cx="7286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>
                <a:solidFill>
                  <a:schemeClr val="accent1"/>
                </a:solidFill>
                <a:latin typeface="Trebuchet MS" pitchFamily="34" charset="0"/>
              </a:rPr>
              <a:t>Эндометриоз и овариальный резерв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8300" y="169863"/>
            <a:ext cx="9144000" cy="4937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 АМГ в сыворотке крови до и после оперативного и гормонального  лечения   при использовании  различных  видов </a:t>
            </a:r>
            <a:r>
              <a:rPr lang="ru-RU" sz="2000" b="1" dirty="0" err="1"/>
              <a:t>гормономодулирующей</a:t>
            </a:r>
            <a:r>
              <a:rPr lang="ru-RU" sz="2000" b="1" dirty="0"/>
              <a:t> терапии </a:t>
            </a:r>
            <a:r>
              <a:rPr lang="ru-RU" sz="2000" i="1" dirty="0"/>
              <a:t>( зеленый столбец    – до лечения,  синий –    через 4-6 месяцев после лечения)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660900" y="3319463"/>
          <a:ext cx="593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" r:id="rId3" imgW="5915160" imgH="264960" progId="">
                  <p:embed/>
                </p:oleObj>
              </mc:Choice>
              <mc:Fallback>
                <p:oleObj name="Документ" r:id="rId3" imgW="5915160" imgH="2649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319463"/>
                        <a:ext cx="593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Прямоугольник 6"/>
          <p:cNvSpPr>
            <a:spLocks noChangeArrowheads="1"/>
          </p:cNvSpPr>
          <p:nvPr/>
        </p:nvSpPr>
        <p:spPr bwMode="auto">
          <a:xfrm>
            <a:off x="368300" y="5907088"/>
            <a:ext cx="1022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rebuchet MS" pitchFamily="34" charset="0"/>
              </a:rPr>
              <a:t> </a:t>
            </a:r>
            <a:r>
              <a:rPr lang="en-US" i="1">
                <a:latin typeface="Trebuchet MS" pitchFamily="34" charset="0"/>
              </a:rPr>
              <a:t>*</a:t>
            </a:r>
            <a:r>
              <a:rPr lang="ru-RU" i="1">
                <a:latin typeface="Trebuchet MS" pitchFamily="34" charset="0"/>
              </a:rPr>
              <a:t>В группе больных без лечения приведены данные  только после хирургического лечения.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20440" y="1631413"/>
          <a:ext cx="8280920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2" name="TextBox 8"/>
          <p:cNvSpPr txBox="1">
            <a:spLocks noChangeArrowheads="1"/>
          </p:cNvSpPr>
          <p:nvPr/>
        </p:nvSpPr>
        <p:spPr bwMode="auto">
          <a:xfrm>
            <a:off x="504825" y="6191250"/>
            <a:ext cx="668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Кузьмина Н.С., Беженарь В.Ф., 2017</a:t>
            </a:r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6897688" y="877888"/>
            <a:ext cx="292100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extLst/>
          </p:cNvPr>
          <p:cNvSpPr/>
          <p:nvPr/>
        </p:nvSpPr>
        <p:spPr>
          <a:xfrm>
            <a:off x="1231900" y="1184275"/>
            <a:ext cx="293688" cy="1635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884238" y="5500688"/>
            <a:ext cx="1963737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Хирургическое лечение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/>
          <p:cNvSpPr txBox="1">
            <a:spLocks noGrp="1"/>
          </p:cNvSpPr>
          <p:nvPr/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81A362D1-F248-4B29-A0B2-15EEA2E6E14F}" type="slidenum">
              <a:rPr lang="en-US" sz="900">
                <a:solidFill>
                  <a:srgbClr val="A7A9AC"/>
                </a:solidFill>
              </a:rPr>
              <a:pPr algn="r"/>
              <a:t>17</a:t>
            </a:fld>
            <a:endParaRPr lang="en-US" sz="900">
              <a:solidFill>
                <a:srgbClr val="A7A9AC"/>
              </a:solidFill>
            </a:endParaRPr>
          </a:p>
        </p:txBody>
      </p:sp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2063750" y="19891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40000"/>
              </a:spcBef>
              <a:buFontTx/>
              <a:buBlip>
                <a:blip r:embed="rId2"/>
              </a:buBlip>
            </a:pPr>
            <a:endParaRPr lang="ru-RU" sz="2400">
              <a:solidFill>
                <a:srgbClr val="4D4D4D"/>
              </a:solidFill>
            </a:endParaRPr>
          </a:p>
        </p:txBody>
      </p:sp>
      <p:sp>
        <p:nvSpPr>
          <p:cNvPr id="41987" name="Rectangle 6"/>
          <p:cNvSpPr txBox="1">
            <a:spLocks noChangeArrowheads="1"/>
          </p:cNvSpPr>
          <p:nvPr/>
        </p:nvSpPr>
        <p:spPr bwMode="auto">
          <a:xfrm>
            <a:off x="1992313" y="115888"/>
            <a:ext cx="7942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>
                <a:solidFill>
                  <a:srgbClr val="7030A0"/>
                </a:solidFill>
                <a:latin typeface="Trebuchet MS" pitchFamily="34" charset="0"/>
                <a:ea typeface="MS PGothic"/>
                <a:cs typeface="MS PGothic"/>
              </a:rPr>
              <a:t>КОК при эндометриозе</a:t>
            </a:r>
            <a:endParaRPr lang="en-US" sz="2400" b="1">
              <a:solidFill>
                <a:srgbClr val="7030A0"/>
              </a:solidFill>
              <a:latin typeface="Trebuchet MS" pitchFamily="34" charset="0"/>
              <a:ea typeface="MS PGothic"/>
              <a:cs typeface="MS PGothic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063750" y="1484313"/>
            <a:ext cx="84232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69875" algn="l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tabLst>
                <a:tab pos="1438275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4"/>
              </a:buBlip>
              <a:tabLst>
                <a:tab pos="143827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39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Blip>
                <a:blip r:embed="rId5"/>
              </a:buBlip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44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16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88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0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32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defRPr/>
            </a:pPr>
            <a:r>
              <a:rPr lang="ru-RU" b="1" kern="0" dirty="0">
                <a:solidFill>
                  <a:srgbClr val="A7A9AC">
                    <a:lumMod val="50000"/>
                  </a:srgbClr>
                </a:solidFill>
                <a:latin typeface="Arial"/>
                <a:ea typeface="MS PGothic"/>
                <a:cs typeface="Arial"/>
              </a:rPr>
              <a:t>Патофизиология эндометриоза</a:t>
            </a: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lvl="1" defTabSz="914400" eaLnBrk="1" hangingPunct="1">
              <a:defRPr/>
            </a:pPr>
            <a:r>
              <a:rPr lang="ru-RU" kern="0" dirty="0">
                <a:solidFill>
                  <a:srgbClr val="333333"/>
                </a:solidFill>
                <a:latin typeface="Arial"/>
                <a:ea typeface="MS PGothic"/>
                <a:cs typeface="Arial"/>
              </a:rPr>
              <a:t>Эндометриоз – это </a:t>
            </a:r>
            <a:r>
              <a:rPr lang="ru-RU" kern="0" dirty="0">
                <a:solidFill>
                  <a:srgbClr val="7577C0"/>
                </a:solidFill>
                <a:latin typeface="Arial"/>
                <a:ea typeface="MS PGothic"/>
                <a:cs typeface="Arial"/>
              </a:rPr>
              <a:t>эстроген-зависимое заболевание </a:t>
            </a: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lvl="1" defTabSz="914400" eaLnBrk="1" hangingPunct="1">
              <a:defRPr/>
            </a:pP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lvl="1" defTabSz="914400" eaLnBrk="1" hangingPunct="1">
              <a:defRPr/>
            </a:pP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lvl="1" defTabSz="914400" eaLnBrk="1" hangingPunct="1">
              <a:defRPr/>
            </a:pP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lvl="1" defTabSz="914400" eaLnBrk="1" hangingPunct="1">
              <a:defRPr/>
            </a:pP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  <a:p>
            <a:pPr lvl="1" defTabSz="914400" eaLnBrk="1" hangingPunct="1">
              <a:defRPr/>
            </a:pPr>
            <a:endParaRPr lang="en-US" kern="0" dirty="0">
              <a:solidFill>
                <a:srgbClr val="333333"/>
              </a:solidFill>
              <a:latin typeface="Arial"/>
              <a:ea typeface="MS PGothic"/>
              <a:cs typeface="Arial"/>
            </a:endParaRPr>
          </a:p>
        </p:txBody>
      </p:sp>
      <p:pic>
        <p:nvPicPr>
          <p:cNvPr id="9" name="Picture 5" descr="Image_026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1914525" y="2411413"/>
            <a:ext cx="3389313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5213" y="2886075"/>
            <a:ext cx="2300287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1991" name="Pfeil nach links und rechts 1"/>
          <p:cNvSpPr>
            <a:spLocks noChangeArrowheads="1"/>
          </p:cNvSpPr>
          <p:nvPr/>
        </p:nvSpPr>
        <p:spPr bwMode="auto">
          <a:xfrm>
            <a:off x="5387975" y="3292475"/>
            <a:ext cx="1687513" cy="479425"/>
          </a:xfrm>
          <a:prstGeom prst="leftRightArrow">
            <a:avLst>
              <a:gd name="adj1" fmla="val 50000"/>
              <a:gd name="adj2" fmla="val 4989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ru-RU">
              <a:ea typeface="MS PGothic"/>
              <a:cs typeface="Arial" charset="0"/>
            </a:endParaRPr>
          </a:p>
        </p:txBody>
      </p:sp>
      <p:sp>
        <p:nvSpPr>
          <p:cNvPr id="41992" name="Textfeld 2"/>
          <p:cNvSpPr txBox="1">
            <a:spLocks noChangeArrowheads="1"/>
          </p:cNvSpPr>
          <p:nvPr/>
        </p:nvSpPr>
        <p:spPr bwMode="auto">
          <a:xfrm>
            <a:off x="5954713" y="3592513"/>
            <a:ext cx="7191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0" b="1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en-US" sz="60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1993" name="Rectangle 6"/>
          <p:cNvSpPr txBox="1">
            <a:spLocks noChangeArrowheads="1"/>
          </p:cNvSpPr>
          <p:nvPr/>
        </p:nvSpPr>
        <p:spPr bwMode="auto">
          <a:xfrm>
            <a:off x="2063750" y="4868863"/>
            <a:ext cx="7372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>
                <a:latin typeface="Trebuchet MS" pitchFamily="34" charset="0"/>
              </a:rPr>
              <a:t>Правильно ли назначать КОК при эндометриозе?</a:t>
            </a:r>
            <a:endParaRPr lang="en-US" sz="2800" b="1">
              <a:latin typeface="Trebuchet MS" pitchFamily="34" charset="0"/>
            </a:endParaRPr>
          </a:p>
        </p:txBody>
      </p:sp>
      <p:sp>
        <p:nvSpPr>
          <p:cNvPr id="41994" name="Textfeld 2"/>
          <p:cNvSpPr txBox="1">
            <a:spLocks noChangeArrowheads="1"/>
          </p:cNvSpPr>
          <p:nvPr/>
        </p:nvSpPr>
        <p:spPr bwMode="auto">
          <a:xfrm>
            <a:off x="1703388" y="6273800"/>
            <a:ext cx="878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rebuchet MS" pitchFamily="34" charset="0"/>
              </a:rPr>
              <a:t>Burney, R.O. and L.C. Giudice, Pathogenesis and pathophysiology of endometriosis. Fertil Steril, 2012; 98(3): 511-9.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703388" y="115888"/>
            <a:ext cx="8785225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  <a:ea typeface="MS PGothic"/>
                <a:cs typeface="MS PGothic"/>
              </a:rPr>
              <a:t>КОК</a:t>
            </a:r>
            <a:r>
              <a:rPr lang="en-US" sz="2800" b="1" smtClean="0">
                <a:solidFill>
                  <a:srgbClr val="7030A0"/>
                </a:solidFill>
                <a:ea typeface="MS PGothic"/>
                <a:cs typeface="MS PGothic"/>
              </a:rPr>
              <a:t>*</a:t>
            </a:r>
            <a:r>
              <a:rPr lang="ru-RU" sz="2800" b="1" smtClean="0">
                <a:solidFill>
                  <a:srgbClr val="7030A0"/>
                </a:solidFill>
                <a:ea typeface="MS PGothic"/>
                <a:cs typeface="MS PGothic"/>
              </a:rPr>
              <a:t> относится, скорее, к симптоматической терапии эндометриоза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1847850" y="1557338"/>
            <a:ext cx="8229600" cy="4094162"/>
          </a:xfrm>
        </p:spPr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ru-RU" smtClean="0"/>
              <a:t>Эстрогенный компонент КОК </a:t>
            </a:r>
            <a:r>
              <a:rPr lang="ru-RU" b="1" smtClean="0">
                <a:solidFill>
                  <a:srgbClr val="FF0000"/>
                </a:solidFill>
              </a:rPr>
              <a:t>может стимулировать прогрессирование эндометриоза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ru-RU" smtClean="0"/>
              <a:t>КОК не оказывают противовоспалительного эффекта </a:t>
            </a:r>
            <a:r>
              <a:rPr lang="ru-RU" i="1" smtClean="0">
                <a:solidFill>
                  <a:srgbClr val="FF0000"/>
                </a:solidFill>
              </a:rPr>
              <a:t>(не влияют на циклооксигеназу-2, простагландины и ароматазу).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ru-RU" smtClean="0"/>
              <a:t>КОК </a:t>
            </a:r>
            <a:r>
              <a:rPr lang="ru-RU" b="1" smtClean="0">
                <a:solidFill>
                  <a:srgbClr val="FF0000"/>
                </a:solidFill>
              </a:rPr>
              <a:t>не оказывают антиангиогенного эффекта.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ru-RU" smtClean="0"/>
              <a:t>КОК оказывают только симптоматический эффект при некоторых видах тазовой боли (дисменорея), </a:t>
            </a:r>
            <a:r>
              <a:rPr lang="ru-RU" b="1" smtClean="0">
                <a:solidFill>
                  <a:srgbClr val="FF0000"/>
                </a:solidFill>
              </a:rPr>
              <a:t>действуя в основном за счет гестагенного компонента.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ru-RU" smtClean="0"/>
              <a:t>КОК не имеют зарегистрированных показаний для лечения эндометриоза, хотя и входят в терапию 1 линии эндометриоза</a:t>
            </a:r>
            <a:r>
              <a:rPr lang="en-US" smtClean="0"/>
              <a:t> </a:t>
            </a:r>
            <a:r>
              <a:rPr lang="en-US" i="1" smtClean="0">
                <a:solidFill>
                  <a:srgbClr val="FF0000"/>
                </a:solidFill>
              </a:rPr>
              <a:t>(c 2017 </a:t>
            </a:r>
            <a:r>
              <a:rPr lang="ru-RU" i="1" smtClean="0">
                <a:solidFill>
                  <a:srgbClr val="FF0000"/>
                </a:solidFill>
              </a:rPr>
              <a:t>года в РФ не входят!</a:t>
            </a:r>
            <a:r>
              <a:rPr lang="en-US" i="1" smtClean="0">
                <a:solidFill>
                  <a:srgbClr val="FF0000"/>
                </a:solidFill>
              </a:rPr>
              <a:t>)</a:t>
            </a:r>
            <a:r>
              <a:rPr lang="ru-RU" i="1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1703388" y="6092825"/>
            <a:ext cx="8785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rebuchet MS" pitchFamily="34" charset="0"/>
              </a:rPr>
              <a:t>*</a:t>
            </a:r>
            <a:r>
              <a:rPr lang="ru-RU" sz="1200">
                <a:latin typeface="Trebuchet MS" pitchFamily="34" charset="0"/>
              </a:rPr>
              <a:t>КОК – комбинированные оральные контрацептивы</a:t>
            </a:r>
          </a:p>
          <a:p>
            <a:r>
              <a:rPr lang="ru-RU" sz="1200">
                <a:latin typeface="Trebuchet MS" pitchFamily="34" charset="0"/>
              </a:rPr>
              <a:t>Эндометриоз: диагностика, лечение и реабилитация. Клинические рекомендации. Москва, 2013, 86 с.</a:t>
            </a:r>
          </a:p>
          <a:p>
            <a:r>
              <a:rPr lang="en-US" sz="1200">
                <a:latin typeface="Trebuchet MS" pitchFamily="34" charset="0"/>
              </a:rPr>
              <a:t>Vercellini P, et al. Endometriosis: current and future medical therapies. Best Pract Res Clin Obstet Gynaecol. 2008 Apr;22(2):275-306.</a:t>
            </a:r>
            <a:endParaRPr lang="ru-RU" sz="120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2"/>
          <p:cNvSpPr>
            <a:spLocks noGrp="1"/>
          </p:cNvSpPr>
          <p:nvPr>
            <p:ph type="title"/>
          </p:nvPr>
        </p:nvSpPr>
        <p:spPr>
          <a:xfrm>
            <a:off x="1912938" y="333375"/>
            <a:ext cx="8218487" cy="944563"/>
          </a:xfrm>
        </p:spPr>
        <p:txBody>
          <a:bodyPr/>
          <a:lstStyle/>
          <a:p>
            <a:r>
              <a:rPr lang="ru-RU" sz="2800" b="1" smtClean="0">
                <a:solidFill>
                  <a:srgbClr val="7030A0"/>
                </a:solidFill>
                <a:ea typeface="MS PGothic"/>
                <a:cs typeface="MS PGothic"/>
              </a:rPr>
              <a:t>Есть мнение, </a:t>
            </a:r>
            <a:r>
              <a:rPr lang="ru-RU" sz="2400" smtClean="0">
                <a:solidFill>
                  <a:srgbClr val="7030A0"/>
                </a:solidFill>
                <a:ea typeface="MS PGothic"/>
                <a:cs typeface="MS PGothic"/>
              </a:rPr>
              <a:t>что доза эстрогена в КОК недостаточна для лечения эндометриоза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92313" y="1443038"/>
            <a:ext cx="8478837" cy="391001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Механизм действия КОК: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КОК подавляют продукцию и секрецию ФСГ и ЛГ.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происходит овуляция, соответственно не формируется желтое тело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7030A0"/>
                </a:solidFill>
              </a:rPr>
              <a:t>снижается секреция эстрогена в яичниках –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нельзя рассматривать только дозу ЭЭ в КОК!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7030A0"/>
                </a:solidFill>
              </a:rPr>
              <a:t>отсутствует собственная  секреция прогестерона –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работает только тот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прогестаген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который в КОК</a:t>
            </a:r>
          </a:p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Если доза в ЭЭ в КОК так мала, тогда почему же мы не видим никаких проявлений дефицита эстрогенов на фоне их приема?</a:t>
            </a:r>
          </a:p>
        </p:txBody>
      </p:sp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1919288" y="5445125"/>
            <a:ext cx="721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rebuchet MS" pitchFamily="34" charset="0"/>
              </a:rPr>
              <a:t>ФСГ-фолликулостимулирующий гормон, ЛГ -лютеинизирующий гормон, КОК – комбинированные </a:t>
            </a:r>
            <a:br>
              <a:rPr lang="ru-RU" sz="1200">
                <a:latin typeface="Trebuchet MS" pitchFamily="34" charset="0"/>
              </a:rPr>
            </a:br>
            <a:r>
              <a:rPr lang="ru-RU" sz="1200">
                <a:latin typeface="Trebuchet MS" pitchFamily="34" charset="0"/>
              </a:rPr>
              <a:t>оральные контрацептивы, ЭЭ – этинилэстрадиол </a:t>
            </a:r>
          </a:p>
        </p:txBody>
      </p:sp>
      <p:sp>
        <p:nvSpPr>
          <p:cNvPr id="46084" name="Прямоугольник 7"/>
          <p:cNvSpPr>
            <a:spLocks noChangeArrowheads="1"/>
          </p:cNvSpPr>
          <p:nvPr/>
        </p:nvSpPr>
        <p:spPr bwMode="auto">
          <a:xfrm>
            <a:off x="1631950" y="6237288"/>
            <a:ext cx="885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rebuchet MS" pitchFamily="34" charset="0"/>
              </a:rPr>
              <a:t>Burrows L. J., Basha M., Goldstein A. T. The effects of hormonal contraceptives on female sexuality: a review // J. Sex. Med. 2012. Vol. 9. N 9. P. 2213–2223.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675"/>
            <a:ext cx="10515600" cy="44783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Эндометриоз яичников является актуальной проблемой современной гинекологии, что связано с высокой частотой встречаемости до 37%, выраженными клиническими симптомами, частотой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рецидивирования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19.2-47%, риском малигнизации [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 молодых женщин раннего репродуктивного возраста 19-35 лет частота эндометриоза составляет 10- 15% [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], в связи с чем заболевание стало не только медицинской проблемой, но и значительной социальной проблемой [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2, с. 4].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исследованиях современных авторов показано, что у пациенток с эндометриозом яичников, ОР снижен исходно.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Следует отметить, что любой вид хирургического вмешательства при данном заболевании приводить к угнетению иммунного ответа и снижению ОР, поскольку помимо механического удаления тканей яичника, пораженных эндометриозом, проводится термическая коагуляция, что сопровождается гипоксическими расстройствами, приводящими к деструктивным изменениям и повреждению эндокринного аппарата яичника.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лечения эндометриоза яичников применяется комбинированная терапия – хирургическое лечение в сочетании с гормонотерапией. На сегодняшний день применяются различные методики лечения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эндометриоидных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кист яичников –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цистэктомия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резекция яичников, дренирование с коагуляцией, пункционное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склерозирование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Хотя мнения различных исследователей относительно безопасности и эффективности разных методов оперативного лечения эндометриоза яичников с позиции сохранения овариального резерва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дискутабельны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для сохранения репродуктивной функции предпочтительным считается проведение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цистэктомии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75" y="5942013"/>
            <a:ext cx="1195705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050" dirty="0">
                <a:latin typeface="+mn-lt"/>
              </a:rPr>
              <a:t>4 </a:t>
            </a:r>
            <a:r>
              <a:rPr lang="ru-RU" sz="1050" dirty="0" err="1">
                <a:latin typeface="+mn-lt"/>
              </a:rPr>
              <a:t>Адамян</a:t>
            </a:r>
            <a:r>
              <a:rPr lang="ru-RU" sz="1050" dirty="0">
                <a:latin typeface="+mn-lt"/>
              </a:rPr>
              <a:t> Л.В. Эндометриоз: диагностика, лечение и реабилитация. – М.: 2008. – 267 с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050" dirty="0" err="1">
                <a:latin typeface="+mn-lt"/>
              </a:rPr>
              <a:t>Адамян</a:t>
            </a:r>
            <a:r>
              <a:rPr lang="ru-RU" sz="1050" dirty="0">
                <a:latin typeface="+mn-lt"/>
              </a:rPr>
              <a:t> Л.В., </a:t>
            </a:r>
            <a:r>
              <a:rPr lang="ru-RU" sz="1050" dirty="0" err="1">
                <a:latin typeface="+mn-lt"/>
              </a:rPr>
              <a:t>Сонова</a:t>
            </a:r>
            <a:r>
              <a:rPr lang="ru-RU" sz="1050" dirty="0">
                <a:latin typeface="+mn-lt"/>
              </a:rPr>
              <a:t> М.М., Тихонова Е.С. и др. Медицинские и социальные аспекты генитального </a:t>
            </a:r>
            <a:r>
              <a:rPr lang="ru-RU" sz="1050" dirty="0" err="1">
                <a:latin typeface="+mn-lt"/>
              </a:rPr>
              <a:t>эндометриоза</a:t>
            </a:r>
            <a:r>
              <a:rPr lang="ru-RU" sz="1050" dirty="0">
                <a:latin typeface="+mn-lt"/>
              </a:rPr>
              <a:t> // Проблемы репродукции. – 2011. – №6. – С. 78–81.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050" dirty="0">
                <a:latin typeface="+mn-lt"/>
              </a:rPr>
              <a:t>2 </a:t>
            </a:r>
            <a:r>
              <a:rPr lang="en-US" sz="1050" dirty="0">
                <a:latin typeface="+mn-lt"/>
              </a:rPr>
              <a:t>Adamson D.G., Kennedy S, </a:t>
            </a:r>
            <a:r>
              <a:rPr lang="en-US" sz="1050" dirty="0" err="1">
                <a:latin typeface="+mn-lt"/>
              </a:rPr>
              <a:t>Hummelshoj</a:t>
            </a:r>
            <a:r>
              <a:rPr lang="en-US" sz="1050" dirty="0">
                <a:latin typeface="+mn-lt"/>
              </a:rPr>
              <a:t> L. Creating solution in endometriosis: global collaboration through the World Endometriosis research Foundation // Journal of Endometriosis. – 2010. – №2. – </a:t>
            </a:r>
            <a:r>
              <a:rPr lang="ru-RU" sz="1050" dirty="0">
                <a:latin typeface="+mn-lt"/>
              </a:rPr>
              <a:t>Р. 3-6.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050" dirty="0">
                <a:latin typeface="+mn-lt"/>
              </a:rPr>
              <a:t>3 </a:t>
            </a:r>
            <a:r>
              <a:rPr lang="ru-RU" sz="1050" dirty="0" err="1">
                <a:latin typeface="+mn-lt"/>
              </a:rPr>
              <a:t>Дощанова</a:t>
            </a:r>
            <a:r>
              <a:rPr lang="ru-RU" sz="1050" dirty="0">
                <a:latin typeface="+mn-lt"/>
              </a:rPr>
              <a:t> А.М. </a:t>
            </a:r>
            <a:r>
              <a:rPr lang="ru-RU" sz="1050" dirty="0" err="1">
                <a:latin typeface="+mn-lt"/>
              </a:rPr>
              <a:t>Эндометриоз</a:t>
            </a:r>
            <a:r>
              <a:rPr lang="ru-RU" sz="1050" dirty="0">
                <a:latin typeface="+mn-lt"/>
              </a:rPr>
              <a:t> – социальная болезнь // Вопросы акушерства и гинекологии. – 2011. – №3. – С. 4-6.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5"/>
          <p:cNvSpPr>
            <a:spLocks noGrp="1"/>
          </p:cNvSpPr>
          <p:nvPr>
            <p:ph type="title"/>
          </p:nvPr>
        </p:nvSpPr>
        <p:spPr>
          <a:xfrm>
            <a:off x="2279650" y="404813"/>
            <a:ext cx="7058025" cy="461962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Что же на самом деле?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92313" y="1627188"/>
            <a:ext cx="8207375" cy="2308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Низкодозированные</a:t>
            </a:r>
            <a:r>
              <a:rPr lang="ru-RU" sz="2000" dirty="0"/>
              <a:t> и микродозированные КОК</a:t>
            </a:r>
            <a:r>
              <a:rPr lang="en-US" sz="2000" dirty="0"/>
              <a:t>*</a:t>
            </a:r>
            <a:r>
              <a:rPr lang="ru-RU" sz="2000" dirty="0"/>
              <a:t> содержат от 20 до 30 мкг </a:t>
            </a:r>
            <a:r>
              <a:rPr lang="ru-RU" sz="2000" dirty="0" err="1"/>
              <a:t>этинилэстрадиола</a:t>
            </a:r>
            <a:r>
              <a:rPr lang="ru-RU" sz="2000" dirty="0"/>
              <a:t> (ЭЭ)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Фундаментальное исследование</a:t>
            </a:r>
            <a:r>
              <a:rPr lang="ru-RU" sz="2000" baseline="30000" dirty="0"/>
              <a:t>1 </a:t>
            </a:r>
            <a:r>
              <a:rPr lang="ru-RU" sz="2000" dirty="0"/>
              <a:t>и данные, полученные в ходе применения заместительной гормонотерапии,</a:t>
            </a:r>
            <a:r>
              <a:rPr lang="ru-RU" sz="2000" baseline="30000" dirty="0"/>
              <a:t>2  </a:t>
            </a:r>
            <a:r>
              <a:rPr lang="ru-RU" sz="2000" dirty="0"/>
              <a:t>подтверждают, что 5 мкг ЭЭ эквивалентны примерно 1 грамму </a:t>
            </a:r>
            <a:r>
              <a:rPr lang="ru-RU" sz="2000" dirty="0" err="1"/>
              <a:t>микронизированного</a:t>
            </a:r>
            <a:r>
              <a:rPr lang="ru-RU" sz="2000" dirty="0"/>
              <a:t> </a:t>
            </a:r>
            <a:r>
              <a:rPr lang="ru-RU" sz="2000" dirty="0" err="1"/>
              <a:t>эстрадиола</a:t>
            </a:r>
            <a:r>
              <a:rPr lang="ru-RU" sz="2000" dirty="0"/>
              <a:t> или 0,65 </a:t>
            </a:r>
            <a:r>
              <a:rPr lang="ru-RU" sz="2000" dirty="0" err="1"/>
              <a:t>гр</a:t>
            </a:r>
            <a:r>
              <a:rPr lang="ru-RU" sz="2000" dirty="0"/>
              <a:t> конъюгированного </a:t>
            </a:r>
            <a:r>
              <a:rPr lang="ru-RU" sz="2000" dirty="0" err="1"/>
              <a:t>эквинного</a:t>
            </a:r>
            <a:r>
              <a:rPr lang="ru-RU" sz="2000" dirty="0"/>
              <a:t> эстрогена.</a:t>
            </a:r>
            <a:endParaRPr lang="ru-RU" sz="2000" baseline="30000" dirty="0"/>
          </a:p>
        </p:txBody>
      </p:sp>
      <p:sp>
        <p:nvSpPr>
          <p:cNvPr id="4710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629400"/>
            <a:ext cx="1905000" cy="2286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1B2FB-5D1F-491D-909A-2FED1D6647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47108" name="Прямоугольник 7"/>
          <p:cNvSpPr>
            <a:spLocks noChangeArrowheads="1"/>
          </p:cNvSpPr>
          <p:nvPr/>
        </p:nvSpPr>
        <p:spPr bwMode="auto">
          <a:xfrm>
            <a:off x="152400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rebuchet MS" pitchFamily="34" charset="0"/>
              </a:rPr>
              <a:t>*</a:t>
            </a:r>
            <a:r>
              <a:rPr lang="ru-RU" sz="1400">
                <a:latin typeface="Trebuchet MS" pitchFamily="34" charset="0"/>
              </a:rPr>
              <a:t>КОК – комбинированные оральные контрацептивы, ЭЭ – этинилэстрадиол </a:t>
            </a:r>
          </a:p>
          <a:p>
            <a:r>
              <a:rPr lang="ru-RU" sz="1400">
                <a:latin typeface="Trebuchet MS" pitchFamily="34" charset="0"/>
              </a:rPr>
              <a:t>1. </a:t>
            </a:r>
            <a:r>
              <a:rPr lang="en-US" sz="1400">
                <a:latin typeface="Trebuchet MS" pitchFamily="34" charset="0"/>
              </a:rPr>
              <a:t>Brion F, Le Page Y, Piccini B, Cardoso O, Tong SK, Chung BC, et al. Screening</a:t>
            </a:r>
            <a:r>
              <a:rPr lang="ru-RU" sz="1400">
                <a:latin typeface="Trebuchet MS" pitchFamily="34" charset="0"/>
              </a:rPr>
              <a:t> </a:t>
            </a:r>
            <a:r>
              <a:rPr lang="en-US" sz="1400">
                <a:latin typeface="Trebuchet MS" pitchFamily="34" charset="0"/>
              </a:rPr>
              <a:t>estrogenic activities of chemicals or mixtures in vivo using transgenic (cyp19a1b-GFP) zebrafish embryos. // PLoS One 2012;7:e36069.</a:t>
            </a:r>
            <a:endParaRPr lang="ru-RU" sz="1400">
              <a:latin typeface="Trebuchet MS" pitchFamily="34" charset="0"/>
            </a:endParaRPr>
          </a:p>
          <a:p>
            <a:r>
              <a:rPr lang="ru-RU" sz="1400">
                <a:latin typeface="Trebuchet MS" pitchFamily="34" charset="0"/>
              </a:rPr>
              <a:t>2. </a:t>
            </a:r>
            <a:r>
              <a:rPr lang="en-US" sz="1400">
                <a:latin typeface="Trebuchet MS" pitchFamily="34" charset="0"/>
              </a:rPr>
              <a:t>Speroff L, Symons J, Kempfert N, Rowan J, FemHRT Study Investigators. The</a:t>
            </a:r>
            <a:r>
              <a:rPr lang="ru-RU" sz="1400">
                <a:latin typeface="Trebuchet MS" pitchFamily="34" charset="0"/>
              </a:rPr>
              <a:t> </a:t>
            </a:r>
            <a:r>
              <a:rPr lang="en-US" sz="1400">
                <a:latin typeface="Trebuchet MS" pitchFamily="34" charset="0"/>
              </a:rPr>
              <a:t>effect of varying low-dose combinations of norethindrone acetate and ethinyl</a:t>
            </a:r>
            <a:r>
              <a:rPr lang="ru-RU" sz="1400">
                <a:latin typeface="Trebuchet MS" pitchFamily="34" charset="0"/>
              </a:rPr>
              <a:t> </a:t>
            </a:r>
            <a:r>
              <a:rPr lang="en-US" sz="1400">
                <a:latin typeface="Trebuchet MS" pitchFamily="34" charset="0"/>
              </a:rPr>
              <a:t>estradiol (femHRT) on the frequency and intensity of vasomotor symptoms // Menopause 2000;7:383–90.</a:t>
            </a:r>
            <a:endParaRPr lang="ru-RU" sz="1400"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rot="16200000">
            <a:off x="5591969" y="692944"/>
            <a:ext cx="1079500" cy="7993062"/>
          </a:xfrm>
          <a:prstGeom prst="roundRect">
            <a:avLst>
              <a:gd name="adj" fmla="val 11905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47476E"/>
            </a:prstShdw>
          </a:effectLst>
          <a:extLst/>
        </p:spPr>
        <p:txBody>
          <a:bodyPr vert="eaVert" wrap="none" anchor="ctr"/>
          <a:lstStyle/>
          <a:p>
            <a:pPr algn="ctr" defTabSz="914400" eaLnBrk="0" hangingPunct="0">
              <a:defRPr/>
            </a:pPr>
            <a:r>
              <a:rPr lang="ru-RU" sz="3000" b="1" i="1" dirty="0"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47110" name="TextBox 10"/>
          <p:cNvSpPr txBox="1">
            <a:spLocks noChangeArrowheads="1"/>
          </p:cNvSpPr>
          <p:nvPr/>
        </p:nvSpPr>
        <p:spPr bwMode="auto">
          <a:xfrm>
            <a:off x="2279650" y="4340225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rebuchet MS" pitchFamily="34" charset="0"/>
              </a:rPr>
              <a:t>Таким образом, доза эстрогена в микро- и низкодозированных КОК превышает физиологическую от 4 до 6 раз</a:t>
            </a:r>
            <a:r>
              <a:rPr lang="en-US" sz="2000" b="1">
                <a:solidFill>
                  <a:srgbClr val="FF0000"/>
                </a:solidFill>
                <a:latin typeface="Trebuchet MS" pitchFamily="34" charset="0"/>
              </a:rPr>
              <a:t>!</a:t>
            </a:r>
            <a:endParaRPr lang="ru-RU" sz="20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677863" y="155575"/>
            <a:ext cx="8596312" cy="1320800"/>
          </a:xfrm>
        </p:spPr>
        <p:txBody>
          <a:bodyPr/>
          <a:lstStyle/>
          <a:p>
            <a:r>
              <a:rPr lang="ru-RU" smtClean="0"/>
              <a:t>Ключевые принципы долговременной терапии эндометриоза</a:t>
            </a:r>
          </a:p>
        </p:txBody>
      </p:sp>
      <p:sp>
        <p:nvSpPr>
          <p:cNvPr id="4" name="Овал 3">
            <a:extLst/>
          </p:cNvPr>
          <p:cNvSpPr/>
          <p:nvPr/>
        </p:nvSpPr>
        <p:spPr>
          <a:xfrm>
            <a:off x="1179513" y="1384300"/>
            <a:ext cx="2012950" cy="1960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Купировать боль</a:t>
            </a:r>
          </a:p>
        </p:txBody>
      </p:sp>
      <p:sp>
        <p:nvSpPr>
          <p:cNvPr id="5" name="Объект 4">
            <a:extLst/>
          </p:cNvPr>
          <p:cNvSpPr>
            <a:spLocks noGrp="1"/>
          </p:cNvSpPr>
          <p:nvPr>
            <p:ph idx="1"/>
          </p:nvPr>
        </p:nvSpPr>
        <p:spPr>
          <a:xfrm>
            <a:off x="95250" y="3429000"/>
            <a:ext cx="2598738" cy="140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Сохранить фертильность</a:t>
            </a:r>
          </a:p>
        </p:txBody>
      </p:sp>
      <p:sp>
        <p:nvSpPr>
          <p:cNvPr id="6" name="Овал 5">
            <a:extLst/>
          </p:cNvPr>
          <p:cNvSpPr/>
          <p:nvPr/>
        </p:nvSpPr>
        <p:spPr>
          <a:xfrm>
            <a:off x="677863" y="5003800"/>
            <a:ext cx="2435225" cy="1960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Профилактика рецидивов</a:t>
            </a:r>
          </a:p>
        </p:txBody>
      </p:sp>
      <p:sp>
        <p:nvSpPr>
          <p:cNvPr id="7" name="Овал 6">
            <a:extLst/>
          </p:cNvPr>
          <p:cNvSpPr/>
          <p:nvPr/>
        </p:nvSpPr>
        <p:spPr>
          <a:xfrm>
            <a:off x="6499225" y="1296988"/>
            <a:ext cx="2774950" cy="146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Приверженность лечению</a:t>
            </a:r>
          </a:p>
        </p:txBody>
      </p:sp>
      <p:sp>
        <p:nvSpPr>
          <p:cNvPr id="8" name="Овал 7">
            <a:extLst/>
          </p:cNvPr>
          <p:cNvSpPr/>
          <p:nvPr/>
        </p:nvSpPr>
        <p:spPr>
          <a:xfrm>
            <a:off x="6746875" y="4970463"/>
            <a:ext cx="2279650" cy="1887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Улучшение качества жизни</a:t>
            </a:r>
          </a:p>
        </p:txBody>
      </p:sp>
      <p:sp>
        <p:nvSpPr>
          <p:cNvPr id="9" name="Овал 8">
            <a:extLst/>
          </p:cNvPr>
          <p:cNvSpPr/>
          <p:nvPr/>
        </p:nvSpPr>
        <p:spPr>
          <a:xfrm>
            <a:off x="8118475" y="3062288"/>
            <a:ext cx="2598738" cy="1624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Предотвратить потерю костной ткани</a:t>
            </a:r>
          </a:p>
        </p:txBody>
      </p:sp>
      <p:pic>
        <p:nvPicPr>
          <p:cNvPr id="48136" name="Picture 8" descr="https://yt3.ggpht.com/a/AATXAJxyIBcGNMtOA8Dnu5IAHisMkR1RHC7LwcNPSiT0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4213" y="2363788"/>
            <a:ext cx="3411537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ВЫВОДЫ: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677863" y="1489075"/>
            <a:ext cx="8596312" cy="5176838"/>
          </a:xfrm>
        </p:spPr>
        <p:txBody>
          <a:bodyPr/>
          <a:lstStyle/>
          <a:p>
            <a:r>
              <a:rPr lang="ru-RU" smtClean="0"/>
              <a:t>Эндометриоз — серьезная проблема современности, во многих случаях приводящая к бесплодию у женщин, в частности молодого возраста. Изучение этого заболевания и путей его преодоления занимает важное место в развитии современной репродуктивной медицины.</a:t>
            </a:r>
          </a:p>
          <a:p>
            <a:r>
              <a:rPr lang="ru-RU" smtClean="0"/>
              <a:t>Независимо от клинических проявлений лечение эндометриоза показано всем женщинам с установленным диагнозом (у 75% процесс неизбежно прогрессирует уже в течение года).</a:t>
            </a:r>
          </a:p>
          <a:p>
            <a:r>
              <a:rPr lang="ru-RU" smtClean="0"/>
              <a:t>Лечение должно быть комплексным, учитывая особенности патогенеза и полисистемность поражения.</a:t>
            </a:r>
          </a:p>
          <a:p>
            <a:r>
              <a:rPr lang="ru-RU" smtClean="0"/>
              <a:t>Основные методы лечения эндометриоза – медикаментозный и хирургический, каждый из которых имеет свои показания и противопоказания, преимущества и недостатки.</a:t>
            </a:r>
          </a:p>
          <a:p>
            <a:r>
              <a:rPr lang="ru-RU" smtClean="0"/>
              <a:t>Основные цели лечения: уменьшение болевого синдрома, профилактика рецидивов, повышение вероятности наступления беременности.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7888287" cy="725488"/>
          </a:xfrm>
        </p:spPr>
        <p:txBody>
          <a:bodyPr/>
          <a:lstStyle/>
          <a:p>
            <a:r>
              <a:rPr lang="ru-RU" smtClean="0"/>
              <a:t>Овариальный резерв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228600" y="1179513"/>
            <a:ext cx="11658600" cy="3836987"/>
          </a:xfrm>
        </p:spPr>
        <p:txBody>
          <a:bodyPr/>
          <a:lstStyle/>
          <a:p>
            <a:r>
              <a:rPr lang="ru-RU" smtClean="0"/>
              <a:t>Потенциал функции яичников, отражающий количество и качество фолликулов в яичниках в данный момент, обозначается термином «овариальный резерв» [1]. </a:t>
            </a:r>
          </a:p>
          <a:p>
            <a:r>
              <a:rPr lang="ru-RU" smtClean="0"/>
              <a:t>Понятие «овариальный резерв» напрямую относится к женской фертильности, поэтому все технологии, способные нарушить, восстановить или сохранить способность пациентки к зачатию, рассматриваются с позиций влияния на овариальный резерв. Овариальный резерв оценивается по нескольким маркерам, наиболее информативным из которых признается антимюллеров гормон (АМГ) [2, 3].</a:t>
            </a:r>
          </a:p>
          <a:p>
            <a:r>
              <a:rPr lang="ru-RU" smtClean="0"/>
              <a:t>В постнатальном периоде АМГ продуцируется клетками гранулезы яичников, причем максимально интенсивно он производится преантральными и малыми антральными фолликулами и практически не синтезируется на финальных стадиях фолликулогенеза [4]. </a:t>
            </a:r>
          </a:p>
          <a:p>
            <a:r>
              <a:rPr lang="ru-RU" smtClean="0"/>
              <a:t>АМГ тесно связан с числом антральных фолликулов, которое подсчитывается при ультразвуковом исследовании, в отличии от фолликулостимулирующего гормона или ингибина-В [5, 6].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103813"/>
            <a:ext cx="1177131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dirty="0">
                <a:latin typeface="+mn-lt"/>
              </a:rPr>
              <a:t>В</a:t>
            </a:r>
            <a:r>
              <a:rPr lang="en-US" sz="1200" dirty="0" err="1">
                <a:latin typeface="+mn-lt"/>
              </a:rPr>
              <a:t>roekmans</a:t>
            </a:r>
            <a:r>
              <a:rPr lang="en-US" sz="1200" dirty="0">
                <a:latin typeface="+mn-lt"/>
              </a:rPr>
              <a:t> FJ, </a:t>
            </a:r>
            <a:r>
              <a:rPr lang="en-US" sz="1200" dirty="0" err="1">
                <a:latin typeface="+mn-lt"/>
              </a:rPr>
              <a:t>Kwee</a:t>
            </a:r>
            <a:r>
              <a:rPr lang="en-US" sz="1200" dirty="0">
                <a:latin typeface="+mn-lt"/>
              </a:rPr>
              <a:t> J, Hendriks DJ, </a:t>
            </a:r>
            <a:r>
              <a:rPr lang="en-US" sz="1200" dirty="0" err="1">
                <a:latin typeface="+mn-lt"/>
              </a:rPr>
              <a:t>Mol</a:t>
            </a:r>
            <a:r>
              <a:rPr lang="en-US" sz="1200" dirty="0">
                <a:latin typeface="+mn-lt"/>
              </a:rPr>
              <a:t> BW, </a:t>
            </a:r>
            <a:r>
              <a:rPr lang="en-US" sz="1200" dirty="0" err="1">
                <a:latin typeface="+mn-lt"/>
              </a:rPr>
              <a:t>Lambalk</a:t>
            </a:r>
            <a:r>
              <a:rPr lang="en-US" sz="1200" dirty="0">
                <a:latin typeface="+mn-lt"/>
              </a:rPr>
              <a:t> CB. A systematic review of tests predicting ovarian reserve and IVF outcome. Hum </a:t>
            </a:r>
            <a:r>
              <a:rPr lang="en-US" sz="1200" dirty="0" err="1">
                <a:latin typeface="+mn-lt"/>
              </a:rPr>
              <a:t>Reprod</a:t>
            </a:r>
            <a:r>
              <a:rPr lang="en-US" sz="1200" dirty="0">
                <a:latin typeface="+mn-lt"/>
              </a:rPr>
              <a:t> Update. 2006;12:685-718. </a:t>
            </a: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2. </a:t>
            </a:r>
            <a:r>
              <a:rPr lang="en-US" sz="1200" dirty="0" err="1">
                <a:latin typeface="+mn-lt"/>
              </a:rPr>
              <a:t>Loh</a:t>
            </a:r>
            <a:r>
              <a:rPr lang="en-US" sz="1200" dirty="0">
                <a:latin typeface="+mn-lt"/>
              </a:rPr>
              <a:t> JS, </a:t>
            </a:r>
            <a:r>
              <a:rPr lang="en-US" sz="1200" dirty="0" err="1">
                <a:latin typeface="+mn-lt"/>
              </a:rPr>
              <a:t>Maheshwari</a:t>
            </a:r>
            <a:r>
              <a:rPr lang="en-US" sz="1200" dirty="0">
                <a:latin typeface="+mn-lt"/>
              </a:rPr>
              <a:t> A. Anti-</a:t>
            </a:r>
            <a:r>
              <a:rPr lang="en-US" sz="1200" dirty="0" err="1">
                <a:latin typeface="+mn-lt"/>
              </a:rPr>
              <a:t>Mullerian</a:t>
            </a:r>
            <a:r>
              <a:rPr lang="en-US" sz="1200" dirty="0">
                <a:latin typeface="+mn-lt"/>
              </a:rPr>
              <a:t> hormone — is it a crystal ball for predicting ovarian ageing? Hum </a:t>
            </a:r>
            <a:r>
              <a:rPr lang="en-US" sz="1200" dirty="0" err="1">
                <a:latin typeface="+mn-lt"/>
              </a:rPr>
              <a:t>Reprod</a:t>
            </a:r>
            <a:r>
              <a:rPr lang="en-US" sz="1200" dirty="0">
                <a:latin typeface="+mn-lt"/>
              </a:rPr>
              <a:t>. 2011;26:2925- 2932. </a:t>
            </a: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3. Nelson SM. Biomarkers of ovarian response: current and future applications. </a:t>
            </a:r>
            <a:r>
              <a:rPr lang="en-US" sz="1200" dirty="0" err="1">
                <a:latin typeface="+mn-lt"/>
              </a:rPr>
              <a:t>Fertil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Steril</a:t>
            </a:r>
            <a:r>
              <a:rPr lang="en-US" sz="1200" dirty="0">
                <a:latin typeface="+mn-lt"/>
              </a:rPr>
              <a:t>. 2013;99:963-969. </a:t>
            </a: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4. </a:t>
            </a:r>
            <a:r>
              <a:rPr lang="en-US" sz="1200" dirty="0" err="1">
                <a:latin typeface="+mn-lt"/>
              </a:rPr>
              <a:t>Visser</a:t>
            </a:r>
            <a:r>
              <a:rPr lang="en-US" sz="1200" dirty="0">
                <a:latin typeface="+mn-lt"/>
              </a:rPr>
              <a:t> JA, de Jong FH, </a:t>
            </a:r>
            <a:r>
              <a:rPr lang="en-US" sz="1200" dirty="0" err="1">
                <a:latin typeface="+mn-lt"/>
              </a:rPr>
              <a:t>Laven</a:t>
            </a:r>
            <a:r>
              <a:rPr lang="en-US" sz="1200" dirty="0">
                <a:latin typeface="+mn-lt"/>
              </a:rPr>
              <a:t> JS, </a:t>
            </a:r>
            <a:r>
              <a:rPr lang="en-US" sz="1200" dirty="0" err="1">
                <a:latin typeface="+mn-lt"/>
              </a:rPr>
              <a:t>Themmen</a:t>
            </a:r>
            <a:r>
              <a:rPr lang="en-US" sz="1200" dirty="0">
                <a:latin typeface="+mn-lt"/>
              </a:rPr>
              <a:t> AP. Anti-</a:t>
            </a:r>
            <a:r>
              <a:rPr lang="en-US" sz="1200" dirty="0" err="1">
                <a:latin typeface="+mn-lt"/>
              </a:rPr>
              <a:t>Mullerian</a:t>
            </a:r>
            <a:r>
              <a:rPr lang="en-US" sz="1200" dirty="0">
                <a:latin typeface="+mn-lt"/>
              </a:rPr>
              <a:t> hormone: a new marker for ovarian function. Reproduction. 2006;131:1-9. </a:t>
            </a: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5. </a:t>
            </a:r>
            <a:r>
              <a:rPr lang="en-US" sz="1200" dirty="0" err="1">
                <a:latin typeface="+mn-lt"/>
              </a:rPr>
              <a:t>Majumder</a:t>
            </a:r>
            <a:r>
              <a:rPr lang="en-US" sz="1200" dirty="0">
                <a:latin typeface="+mn-lt"/>
              </a:rPr>
              <a:t> K, </a:t>
            </a:r>
            <a:r>
              <a:rPr lang="en-US" sz="1200" dirty="0" err="1">
                <a:latin typeface="+mn-lt"/>
              </a:rPr>
              <a:t>Gelbaya</a:t>
            </a:r>
            <a:r>
              <a:rPr lang="en-US" sz="1200" dirty="0">
                <a:latin typeface="+mn-lt"/>
              </a:rPr>
              <a:t> TA, Laing I, </a:t>
            </a:r>
            <a:r>
              <a:rPr lang="en-US" sz="1200" dirty="0" err="1">
                <a:latin typeface="+mn-lt"/>
              </a:rPr>
              <a:t>Nardo</a:t>
            </a:r>
            <a:r>
              <a:rPr lang="en-US" sz="1200" dirty="0">
                <a:latin typeface="+mn-lt"/>
              </a:rPr>
              <a:t> LG. The use of </a:t>
            </a:r>
            <a:r>
              <a:rPr lang="en-US" sz="1200" dirty="0" err="1">
                <a:latin typeface="+mn-lt"/>
              </a:rPr>
              <a:t>antiMullerian</a:t>
            </a:r>
            <a:r>
              <a:rPr lang="en-US" sz="1200" dirty="0">
                <a:latin typeface="+mn-lt"/>
              </a:rPr>
              <a:t> hormone and antral follicle count to predict the potential of oocytes and embryos. </a:t>
            </a:r>
            <a:r>
              <a:rPr lang="en-US" sz="1200" dirty="0" err="1">
                <a:latin typeface="+mn-lt"/>
              </a:rPr>
              <a:t>Eur</a:t>
            </a:r>
            <a:r>
              <a:rPr lang="en-US" sz="1200" dirty="0">
                <a:latin typeface="+mn-lt"/>
              </a:rPr>
              <a:t> J </a:t>
            </a:r>
            <a:r>
              <a:rPr lang="en-US" sz="1200" dirty="0" err="1">
                <a:latin typeface="+mn-lt"/>
              </a:rPr>
              <a:t>Obstet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Gynecol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Reprod</a:t>
            </a:r>
            <a:r>
              <a:rPr lang="en-US" sz="1200" dirty="0">
                <a:latin typeface="+mn-lt"/>
              </a:rPr>
              <a:t> Biol. 2010;150:166-170. </a:t>
            </a: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6. La </a:t>
            </a:r>
            <a:r>
              <a:rPr lang="en-US" sz="1200" dirty="0" err="1">
                <a:latin typeface="+mn-lt"/>
              </a:rPr>
              <a:t>Marca</a:t>
            </a:r>
            <a:r>
              <a:rPr lang="en-US" sz="1200" dirty="0">
                <a:latin typeface="+mn-lt"/>
              </a:rPr>
              <a:t> A, </a:t>
            </a:r>
            <a:r>
              <a:rPr lang="en-US" sz="1200" dirty="0" err="1">
                <a:latin typeface="+mn-lt"/>
              </a:rPr>
              <a:t>Sighinolfi</a:t>
            </a:r>
            <a:r>
              <a:rPr lang="en-US" sz="1200" dirty="0">
                <a:latin typeface="+mn-lt"/>
              </a:rPr>
              <a:t> G, </a:t>
            </a:r>
            <a:r>
              <a:rPr lang="en-US" sz="1200" dirty="0" err="1">
                <a:latin typeface="+mn-lt"/>
              </a:rPr>
              <a:t>Radi</a:t>
            </a:r>
            <a:r>
              <a:rPr lang="en-US" sz="1200" dirty="0">
                <a:latin typeface="+mn-lt"/>
              </a:rPr>
              <a:t> D, </a:t>
            </a:r>
            <a:r>
              <a:rPr lang="en-US" sz="1200" dirty="0" err="1">
                <a:latin typeface="+mn-lt"/>
              </a:rPr>
              <a:t>Argento</a:t>
            </a:r>
            <a:r>
              <a:rPr lang="en-US" sz="1200" dirty="0">
                <a:latin typeface="+mn-lt"/>
              </a:rPr>
              <a:t> C, </a:t>
            </a:r>
            <a:r>
              <a:rPr lang="en-US" sz="1200" dirty="0" err="1">
                <a:latin typeface="+mn-lt"/>
              </a:rPr>
              <a:t>Baraldi</a:t>
            </a:r>
            <a:r>
              <a:rPr lang="en-US" sz="1200" dirty="0">
                <a:latin typeface="+mn-lt"/>
              </a:rPr>
              <a:t> E, </a:t>
            </a:r>
            <a:r>
              <a:rPr lang="en-US" sz="1200" dirty="0" err="1">
                <a:latin typeface="+mn-lt"/>
              </a:rPr>
              <a:t>Artenisio</a:t>
            </a:r>
            <a:r>
              <a:rPr lang="en-US" sz="1200" dirty="0">
                <a:latin typeface="+mn-lt"/>
              </a:rPr>
              <a:t> AC, Stabile G, Volpe A. Anti-</a:t>
            </a:r>
            <a:r>
              <a:rPr lang="en-US" sz="1200" dirty="0" err="1">
                <a:latin typeface="+mn-lt"/>
              </a:rPr>
              <a:t>Mullerian</a:t>
            </a:r>
            <a:r>
              <a:rPr lang="en-US" sz="1200" dirty="0">
                <a:latin typeface="+mn-lt"/>
              </a:rPr>
              <a:t> hormone (AMH) as a predictive marker in assisted reproductive technology (ART). Hum </a:t>
            </a:r>
            <a:r>
              <a:rPr lang="en-US" sz="1200" dirty="0" err="1">
                <a:latin typeface="+mn-lt"/>
              </a:rPr>
              <a:t>Reprod</a:t>
            </a:r>
            <a:r>
              <a:rPr lang="en-US" sz="1200" dirty="0">
                <a:latin typeface="+mn-lt"/>
              </a:rPr>
              <a:t> Update. 2010;16:113-130.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Исследования необходимые для оценки овариального резерва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Клинические методы исследования. Сбор соматического и акушерско-гинекологического анамнеза, оценка характера жалоб, оценка характера нарушений менструальной и репродуктивной функции, гинекологическое исследование. </a:t>
            </a:r>
          </a:p>
          <a:p>
            <a:r>
              <a:rPr lang="ru-RU" smtClean="0"/>
              <a:t>Инструментальные. Ультрасонография органов малого таза трансвагинальным датчиком на 6-7 день менструального цикла. Оценивается суммарный объем яичников, а также среднее количество антральных фолликулов в каждом яичнике. </a:t>
            </a:r>
          </a:p>
          <a:p>
            <a:r>
              <a:rPr lang="ru-RU" smtClean="0"/>
              <a:t>Лабораторные методы. Определение концентрации гормонов в сыворотке крови (ФСГ, ЛГ, эстрадиола, прогестерона, пролактина, </a:t>
            </a:r>
            <a:r>
              <a:rPr lang="ru-RU" b="1" u="sng" smtClean="0"/>
              <a:t>антимюллерова гормона (АМГ)).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Эндометриоз – </a:t>
            </a:r>
            <a:r>
              <a:rPr lang="ru-RU" sz="2700" dirty="0">
                <a:solidFill>
                  <a:schemeClr val="tx1"/>
                </a:solidFill>
              </a:rPr>
              <a:t>хронический воспалительный гормонозависимый патологический процесс,  характеризующийся ростом </a:t>
            </a:r>
            <a:r>
              <a:rPr lang="ru-RU" sz="2700" dirty="0" err="1">
                <a:solidFill>
                  <a:schemeClr val="tx1"/>
                </a:solidFill>
              </a:rPr>
              <a:t>эндометриоидной</a:t>
            </a:r>
            <a:r>
              <a:rPr lang="ru-RU" sz="2700" dirty="0">
                <a:solidFill>
                  <a:schemeClr val="tx1"/>
                </a:solidFill>
              </a:rPr>
              <a:t> ткани за пределами границ ее нормальной локализации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677863" y="2624138"/>
            <a:ext cx="8596312" cy="3881437"/>
          </a:xfrm>
        </p:spPr>
        <p:txBody>
          <a:bodyPr/>
          <a:lstStyle/>
          <a:p>
            <a:r>
              <a:rPr lang="ru-RU" smtClean="0"/>
              <a:t>Ведущим клиническим проявлением эндометриоза являются болевой синдром и бесплодие. </a:t>
            </a:r>
          </a:p>
          <a:p>
            <a:r>
              <a:rPr lang="ru-RU" smtClean="0"/>
              <a:t>К болевому синдрому относят: дисменорею, диспареунию, дисхезизию, хроническую тазовую боль. </a:t>
            </a:r>
          </a:p>
          <a:p>
            <a:r>
              <a:rPr lang="ru-RU" smtClean="0"/>
              <a:t>Выраженность болевого синдрома при эндометриозе зависят от локализации эндометриоидных гетеротопий, степени или стадии распространения процесса и поражения эндометриозом смежных органов, а также от длительности заболевания и индивидуальных особенностей пациенток.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Аденомиоз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697038"/>
            <a:ext cx="9512300" cy="43449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репродуктивной функции при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аденомиозе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провоцировать следующие факторы: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рецептивности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эндометрия за счет асептического воспаления, нарушения секреторной трансформации эндометрия.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Инактивация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сперматозоидов и повреждение эмбрионов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перитонеальными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макрофагами, которые чрезмерно усиливают свою активность под влиянием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паракринных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регуляторов и цитокинов, избыточно образующихся в очагах хронического воспаления, сопровождающего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аденомиоз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Нарушения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простагландиновом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обмене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гетеротопических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очагах ведут к избыточной сократительной активности матки и динамической трубной непроходимости.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половой функции из-за выраженной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диспареунии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0850"/>
            <a:ext cx="1138078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Бесплодие при </a:t>
            </a:r>
            <a:r>
              <a:rPr lang="ru-RU" sz="3600" b="1" dirty="0" err="1">
                <a:solidFill>
                  <a:schemeClr val="bg1"/>
                </a:solidFill>
              </a:rPr>
              <a:t>эндометриозе</a:t>
            </a:r>
            <a:r>
              <a:rPr lang="ru-RU" sz="3600" b="1" dirty="0">
                <a:solidFill>
                  <a:schemeClr val="bg1"/>
                </a:solidFill>
              </a:rPr>
              <a:t> яичников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13" y="2478088"/>
            <a:ext cx="5875337" cy="2308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</a:rPr>
              <a:t>Оперировать или лечить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  <a:endParaRPr lang="ru-RU" sz="36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</a:rPr>
              <a:t>Как оперировать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bg1"/>
                </a:solidFill>
              </a:rPr>
              <a:t>Как лечить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7651" name="Picture 6" descr="О скульптуре Огюста Родена Мыслитель (Любовь Степанова 9) / Стихи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1373188"/>
            <a:ext cx="38766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Лечения бесплодия, ассоциированного с эндометриозом</a:t>
            </a:r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9488487" cy="3881437"/>
          </a:xfrm>
        </p:spPr>
        <p:txBody>
          <a:bodyPr/>
          <a:lstStyle/>
          <a:p>
            <a:r>
              <a:rPr lang="ru-RU" smtClean="0"/>
              <a:t>Хирургическое лечение при бесплодии, ассоциированном с эндометриозом – прагматичный подход. (Paolo Vercellini, Edgarto Somigliana, Paolo Vigano, Annalisa Abbiati). </a:t>
            </a:r>
          </a:p>
          <a:p>
            <a:r>
              <a:rPr lang="ru-RU" smtClean="0"/>
              <a:t>Было выполнено 14 РКИ, в которых наглядно продемонстрировано, что совокупная частота беременности при проведении лапароскопического лечения и удаления участков эндометриоза в 50% случаев наступает беременность в течении 6-18 месяцев . </a:t>
            </a:r>
          </a:p>
          <a:p>
            <a:r>
              <a:rPr lang="ru-RU" smtClean="0"/>
              <a:t>У женщин, страдающих минимальным и лёгким эндометриозом (ASRM), лапароскопическое вмешательство по сравнению с диагностической лапароскопией является эффективным методом повышения частоты беременности в естественных циклах. (Jacobson, и соавт. 2010).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8" y="188913"/>
            <a:ext cx="5616575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15888"/>
            <a:ext cx="2552700" cy="31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5303838" y="2708275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rebuchet MS" pitchFamily="34" charset="0"/>
              </a:rPr>
              <a:t>Цистэктомия: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821" y="3573016"/>
            <a:ext cx="11562347" cy="2646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Careful identification of the cleavage plane and precise spot bipolar coagulation is the key to achieve </a:t>
            </a:r>
            <a:r>
              <a:rPr lang="en-US" dirty="0" err="1"/>
              <a:t>haemostasis</a:t>
            </a:r>
            <a:r>
              <a:rPr lang="en-US" dirty="0"/>
              <a:t>, to prevent unnecessary damage to healthy tissue, and to avoid blind or excessive diathermy.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Тщательная идентификация слоя </a:t>
            </a:r>
            <a:r>
              <a:rPr lang="ru-RU" sz="28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диссекции</a:t>
            </a:r>
            <a:r>
              <a:rPr lang="ru-RU" sz="2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и точечная биполярная коагуляция – «ключ» для достижения гемостаза и предотвращения повреждения здоровой ткани яичника за счет слепой или чрезмерной диатермии.</a:t>
            </a:r>
            <a:endParaRPr lang="en-US" sz="2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2449</Words>
  <Application>Microsoft Office PowerPoint</Application>
  <PresentationFormat>Широкоэкранный</PresentationFormat>
  <Paragraphs>146</Paragraphs>
  <Slides>22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MS PGothic</vt:lpstr>
      <vt:lpstr>Arial</vt:lpstr>
      <vt:lpstr>Calibri</vt:lpstr>
      <vt:lpstr>Gill Sans</vt:lpstr>
      <vt:lpstr>Trebuchet MS</vt:lpstr>
      <vt:lpstr>Wingdings</vt:lpstr>
      <vt:lpstr>Wingdings 3</vt:lpstr>
      <vt:lpstr>ヒラギノ角ゴ ProN W3</vt:lpstr>
      <vt:lpstr>Аспект</vt:lpstr>
      <vt:lpstr>Документ</vt:lpstr>
      <vt:lpstr>Овариальный резерв при эндометриоз - ассоциированном бесплодии</vt:lpstr>
      <vt:lpstr>Актуальность</vt:lpstr>
      <vt:lpstr>Овариальный резерв</vt:lpstr>
      <vt:lpstr>Исследования необходимые для оценки овариального резерва</vt:lpstr>
      <vt:lpstr>Эндометриоз – хронический воспалительный гормонозависимый патологический процесс,  характеризующийся ростом эндометриоидной ткани за пределами границ ее нормальной локализации</vt:lpstr>
      <vt:lpstr>Аденомиоз</vt:lpstr>
      <vt:lpstr>Презентация PowerPoint</vt:lpstr>
      <vt:lpstr>Лечения бесплодия, ассоциированного с эндометриозом</vt:lpstr>
      <vt:lpstr>Презентация PowerPoint</vt:lpstr>
      <vt:lpstr>Презентация PowerPoint</vt:lpstr>
      <vt:lpstr>Необходимость медикаментозной  терапии после оперативного лечения</vt:lpstr>
      <vt:lpstr>Гормонотерапия</vt:lpstr>
      <vt:lpstr>Процент рецидивов после оперативного и/или отмены медикаментозного лечения в зависимости от стадии эндометриоза </vt:lpstr>
      <vt:lpstr>Рецидивы эндометриоза – необходимость повторного вмешательства</vt:lpstr>
      <vt:lpstr>Jornal of Obstetrics and Gyncology Volume 39, 2019 – Issue 1</vt:lpstr>
      <vt:lpstr> АМГ в сыворотке крови до и после оперативного и гормонального  лечения   при использовании  различных  видов гормономодулирующей терапии ( зеленый столбец    – до лечения,  синий –    через 4-6 месяцев после лечения)  </vt:lpstr>
      <vt:lpstr>Презентация PowerPoint</vt:lpstr>
      <vt:lpstr>КОК* относится, скорее, к симптоматической терапии эндометриоза</vt:lpstr>
      <vt:lpstr>Есть мнение, что доза эстрогена в КОК недостаточна для лечения эндометриоза</vt:lpstr>
      <vt:lpstr>Что же на самом деле?</vt:lpstr>
      <vt:lpstr>Ключевые принципы долговременной терапии эндометриоза</vt:lpstr>
      <vt:lpstr>                    ВЫВОДЫ: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Овариальный резерв при эндометриоз - ассоциированном бесплодии</dc:title>
  <dc:creator>Пользователь Windows</dc:creator>
  <cp:lastModifiedBy>Пользователь Windows</cp:lastModifiedBy>
  <cp:revision>29</cp:revision>
  <dcterms:created xsi:type="dcterms:W3CDTF">2020-11-09T09:31:55Z</dcterms:created>
  <dcterms:modified xsi:type="dcterms:W3CDTF">2020-11-11T12:21:11Z</dcterms:modified>
</cp:coreProperties>
</file>