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620" r:id="rId2"/>
    <p:sldId id="680" r:id="rId3"/>
    <p:sldId id="682" r:id="rId4"/>
    <p:sldId id="701" r:id="rId5"/>
    <p:sldId id="702" r:id="rId6"/>
    <p:sldId id="703" r:id="rId7"/>
    <p:sldId id="415" r:id="rId8"/>
    <p:sldId id="579" r:id="rId9"/>
    <p:sldId id="628" r:id="rId10"/>
    <p:sldId id="635" r:id="rId11"/>
    <p:sldId id="636" r:id="rId12"/>
    <p:sldId id="639" r:id="rId13"/>
    <p:sldId id="654" r:id="rId14"/>
    <p:sldId id="641" r:id="rId15"/>
    <p:sldId id="642" r:id="rId16"/>
    <p:sldId id="643" r:id="rId17"/>
    <p:sldId id="687" r:id="rId18"/>
    <p:sldId id="689" r:id="rId19"/>
    <p:sldId id="691" r:id="rId20"/>
    <p:sldId id="693" r:id="rId21"/>
    <p:sldId id="695" r:id="rId22"/>
    <p:sldId id="696" r:id="rId23"/>
    <p:sldId id="698" r:id="rId24"/>
    <p:sldId id="664" r:id="rId25"/>
    <p:sldId id="677" r:id="rId26"/>
    <p:sldId id="66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48FABA"/>
    <a:srgbClr val="FC4808"/>
    <a:srgbClr val="6DFF9E"/>
    <a:srgbClr val="CC66FF"/>
    <a:srgbClr val="CCFFCC"/>
    <a:srgbClr val="0099FF"/>
    <a:srgbClr val="008080"/>
    <a:srgbClr val="48D8FA"/>
    <a:srgbClr val="FC8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2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0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A5E6CC-25D8-48F9-9B4D-30B37958BEC2}" type="doc">
      <dgm:prSet loTypeId="urn:microsoft.com/office/officeart/2005/8/layout/list1" loCatId="list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E876DE0C-C320-465F-A0BB-16CDCA5157D3}">
      <dgm:prSet phldrT="[Текст]" custT="1"/>
      <dgm:spPr/>
      <dgm:t>
        <a:bodyPr/>
        <a:lstStyle/>
        <a:p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возраст от </a:t>
          </a:r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9 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до </a:t>
          </a:r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17 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лет</a:t>
          </a:r>
        </a:p>
      </dgm:t>
    </dgm:pt>
    <dgm:pt modelId="{3B8C43EA-98BD-49DC-AA9A-7686621165F8}" type="parTrans" cxnId="{B87343B3-AE6A-45E2-9394-EE103AA350B1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C579A6-3E72-4DD5-ACB9-92B4F7C7F877}" type="sibTrans" cxnId="{B87343B3-AE6A-45E2-9394-EE103AA350B1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EB9408-2CF2-4836-9E2F-6A77496ADCE2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первичная лабильная артериальная гипертензия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7AC5C7-7BD3-49F9-87F0-59108E296B06}" type="parTrans" cxnId="{6021AC17-D2C4-4CFA-B1FF-EBFD3201A40E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04405A-1FD2-48D0-813E-B65EE45DD32B}" type="sibTrans" cxnId="{6021AC17-D2C4-4CFA-B1FF-EBFD3201A40E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985FBD-AA85-4108-A86E-99277E381D0F}">
      <dgm:prSet phldrT="[Текст]" custT="1"/>
      <dgm:spPr/>
      <dgm:t>
        <a:bodyPr/>
        <a:lstStyle/>
        <a:p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подписание информированного согласия на участие в исследовании</a:t>
          </a:r>
        </a:p>
      </dgm:t>
    </dgm:pt>
    <dgm:pt modelId="{D212B164-FE8D-473E-B41E-B85880733674}" type="parTrans" cxnId="{EB9852D2-CDB6-49C6-AC94-D9F06E6FB85E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0CC33B-5022-4696-97AA-C76789854470}" type="sibTrans" cxnId="{EB9852D2-CDB6-49C6-AC94-D9F06E6FB85E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BDB9AB-AEF7-4821-8138-FE4A1B8CF5EE}" type="pres">
      <dgm:prSet presAssocID="{EBA5E6CC-25D8-48F9-9B4D-30B37958BEC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3DFED3-A957-4F88-ACA4-DE5293FFF14A}" type="pres">
      <dgm:prSet presAssocID="{E876DE0C-C320-465F-A0BB-16CDCA5157D3}" presName="parentLin" presStyleCnt="0"/>
      <dgm:spPr/>
    </dgm:pt>
    <dgm:pt modelId="{C0A9B622-293D-422A-BC7C-69581B6D2910}" type="pres">
      <dgm:prSet presAssocID="{E876DE0C-C320-465F-A0BB-16CDCA5157D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26F2E7E-5FBB-4A7E-B74F-C41C8F4E6166}" type="pres">
      <dgm:prSet presAssocID="{E876DE0C-C320-465F-A0BB-16CDCA5157D3}" presName="parentText" presStyleLbl="node1" presStyleIdx="0" presStyleCnt="3" custScaleX="1378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FF7C99-1608-4D09-B3B1-A6728D0D819E}" type="pres">
      <dgm:prSet presAssocID="{E876DE0C-C320-465F-A0BB-16CDCA5157D3}" presName="negativeSpace" presStyleCnt="0"/>
      <dgm:spPr/>
    </dgm:pt>
    <dgm:pt modelId="{9CEC4196-4E4C-42E2-97D4-08E68ED33496}" type="pres">
      <dgm:prSet presAssocID="{E876DE0C-C320-465F-A0BB-16CDCA5157D3}" presName="childText" presStyleLbl="conFgAcc1" presStyleIdx="0" presStyleCnt="3">
        <dgm:presLayoutVars>
          <dgm:bulletEnabled val="1"/>
        </dgm:presLayoutVars>
      </dgm:prSet>
      <dgm:spPr/>
    </dgm:pt>
    <dgm:pt modelId="{27BC178C-0933-461B-91F4-506FF45138B5}" type="pres">
      <dgm:prSet presAssocID="{03C579A6-3E72-4DD5-ACB9-92B4F7C7F877}" presName="spaceBetweenRectangles" presStyleCnt="0"/>
      <dgm:spPr/>
    </dgm:pt>
    <dgm:pt modelId="{31D09791-663A-4AC1-A31B-91901CFBBF9F}" type="pres">
      <dgm:prSet presAssocID="{28EB9408-2CF2-4836-9E2F-6A77496ADCE2}" presName="parentLin" presStyleCnt="0"/>
      <dgm:spPr/>
    </dgm:pt>
    <dgm:pt modelId="{EC515862-81A1-4A22-883C-6FF687EA4DCC}" type="pres">
      <dgm:prSet presAssocID="{28EB9408-2CF2-4836-9E2F-6A77496ADCE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9AC91FD-A19D-4463-93B7-409F91C34548}" type="pres">
      <dgm:prSet presAssocID="{28EB9408-2CF2-4836-9E2F-6A77496ADCE2}" presName="parentText" presStyleLbl="node1" presStyleIdx="1" presStyleCnt="3" custScaleX="137872" custLinFactNeighborX="1539" custLinFactNeighborY="-13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290F89-B76E-403F-91BC-B40EF4E469A9}" type="pres">
      <dgm:prSet presAssocID="{28EB9408-2CF2-4836-9E2F-6A77496ADCE2}" presName="negativeSpace" presStyleCnt="0"/>
      <dgm:spPr/>
    </dgm:pt>
    <dgm:pt modelId="{6B332836-162A-42E1-91A0-04D4AA739418}" type="pres">
      <dgm:prSet presAssocID="{28EB9408-2CF2-4836-9E2F-6A77496ADCE2}" presName="childText" presStyleLbl="conFgAcc1" presStyleIdx="1" presStyleCnt="3">
        <dgm:presLayoutVars>
          <dgm:bulletEnabled val="1"/>
        </dgm:presLayoutVars>
      </dgm:prSet>
      <dgm:spPr/>
    </dgm:pt>
    <dgm:pt modelId="{D344BD39-E8B6-403B-8CE6-8C46E99E7980}" type="pres">
      <dgm:prSet presAssocID="{2F04405A-1FD2-48D0-813E-B65EE45DD32B}" presName="spaceBetweenRectangles" presStyleCnt="0"/>
      <dgm:spPr/>
    </dgm:pt>
    <dgm:pt modelId="{872EC815-9AE4-4E8B-A261-D1B5FDAEAB9D}" type="pres">
      <dgm:prSet presAssocID="{87985FBD-AA85-4108-A86E-99277E381D0F}" presName="parentLin" presStyleCnt="0"/>
      <dgm:spPr/>
    </dgm:pt>
    <dgm:pt modelId="{3858A362-7F5C-4115-858F-25E4C0FCACE8}" type="pres">
      <dgm:prSet presAssocID="{87985FBD-AA85-4108-A86E-99277E381D0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6B51C4D-6686-4509-A22F-367585ED3E81}" type="pres">
      <dgm:prSet presAssocID="{87985FBD-AA85-4108-A86E-99277E381D0F}" presName="parentText" presStyleLbl="node1" presStyleIdx="2" presStyleCnt="3" custScaleX="1378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A81944-4C25-47DB-A384-356D603F86EF}" type="pres">
      <dgm:prSet presAssocID="{87985FBD-AA85-4108-A86E-99277E381D0F}" presName="negativeSpace" presStyleCnt="0"/>
      <dgm:spPr/>
    </dgm:pt>
    <dgm:pt modelId="{7991633E-7E7D-45BF-9C76-EB052161D52D}" type="pres">
      <dgm:prSet presAssocID="{87985FBD-AA85-4108-A86E-99277E381D0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F4FE2A4-F6C0-42E3-9C0A-B54F0C24C277}" type="presOf" srcId="{87985FBD-AA85-4108-A86E-99277E381D0F}" destId="{3858A362-7F5C-4115-858F-25E4C0FCACE8}" srcOrd="0" destOrd="0" presId="urn:microsoft.com/office/officeart/2005/8/layout/list1"/>
    <dgm:cxn modelId="{EDC1C05A-D1CF-4FCE-8C64-FA3AE0670F80}" type="presOf" srcId="{E876DE0C-C320-465F-A0BB-16CDCA5157D3}" destId="{826F2E7E-5FBB-4A7E-B74F-C41C8F4E6166}" srcOrd="1" destOrd="0" presId="urn:microsoft.com/office/officeart/2005/8/layout/list1"/>
    <dgm:cxn modelId="{59AFF87E-435B-4A2B-88FB-968E306E1934}" type="presOf" srcId="{28EB9408-2CF2-4836-9E2F-6A77496ADCE2}" destId="{EC515862-81A1-4A22-883C-6FF687EA4DCC}" srcOrd="0" destOrd="0" presId="urn:microsoft.com/office/officeart/2005/8/layout/list1"/>
    <dgm:cxn modelId="{021DCF72-09AA-4506-8ABA-D94851307060}" type="presOf" srcId="{28EB9408-2CF2-4836-9E2F-6A77496ADCE2}" destId="{C9AC91FD-A19D-4463-93B7-409F91C34548}" srcOrd="1" destOrd="0" presId="urn:microsoft.com/office/officeart/2005/8/layout/list1"/>
    <dgm:cxn modelId="{EB9852D2-CDB6-49C6-AC94-D9F06E6FB85E}" srcId="{EBA5E6CC-25D8-48F9-9B4D-30B37958BEC2}" destId="{87985FBD-AA85-4108-A86E-99277E381D0F}" srcOrd="2" destOrd="0" parTransId="{D212B164-FE8D-473E-B41E-B85880733674}" sibTransId="{570CC33B-5022-4696-97AA-C76789854470}"/>
    <dgm:cxn modelId="{B87343B3-AE6A-45E2-9394-EE103AA350B1}" srcId="{EBA5E6CC-25D8-48F9-9B4D-30B37958BEC2}" destId="{E876DE0C-C320-465F-A0BB-16CDCA5157D3}" srcOrd="0" destOrd="0" parTransId="{3B8C43EA-98BD-49DC-AA9A-7686621165F8}" sibTransId="{03C579A6-3E72-4DD5-ACB9-92B4F7C7F877}"/>
    <dgm:cxn modelId="{55913742-60BC-4914-8F7C-DDDC50B361ED}" type="presOf" srcId="{87985FBD-AA85-4108-A86E-99277E381D0F}" destId="{A6B51C4D-6686-4509-A22F-367585ED3E81}" srcOrd="1" destOrd="0" presId="urn:microsoft.com/office/officeart/2005/8/layout/list1"/>
    <dgm:cxn modelId="{6021AC17-D2C4-4CFA-B1FF-EBFD3201A40E}" srcId="{EBA5E6CC-25D8-48F9-9B4D-30B37958BEC2}" destId="{28EB9408-2CF2-4836-9E2F-6A77496ADCE2}" srcOrd="1" destOrd="0" parTransId="{8E7AC5C7-7BD3-49F9-87F0-59108E296B06}" sibTransId="{2F04405A-1FD2-48D0-813E-B65EE45DD32B}"/>
    <dgm:cxn modelId="{A22F49DC-5EBA-4834-9061-904496E60782}" type="presOf" srcId="{E876DE0C-C320-465F-A0BB-16CDCA5157D3}" destId="{C0A9B622-293D-422A-BC7C-69581B6D2910}" srcOrd="0" destOrd="0" presId="urn:microsoft.com/office/officeart/2005/8/layout/list1"/>
    <dgm:cxn modelId="{841BB844-548F-4F81-B463-AD04A94B08DC}" type="presOf" srcId="{EBA5E6CC-25D8-48F9-9B4D-30B37958BEC2}" destId="{C8BDB9AB-AEF7-4821-8138-FE4A1B8CF5EE}" srcOrd="0" destOrd="0" presId="urn:microsoft.com/office/officeart/2005/8/layout/list1"/>
    <dgm:cxn modelId="{6CB04C92-1AE6-413A-8124-AFFD46718AD8}" type="presParOf" srcId="{C8BDB9AB-AEF7-4821-8138-FE4A1B8CF5EE}" destId="{7F3DFED3-A957-4F88-ACA4-DE5293FFF14A}" srcOrd="0" destOrd="0" presId="urn:microsoft.com/office/officeart/2005/8/layout/list1"/>
    <dgm:cxn modelId="{4F0B9710-3039-42BB-93E2-934F0749A0A9}" type="presParOf" srcId="{7F3DFED3-A957-4F88-ACA4-DE5293FFF14A}" destId="{C0A9B622-293D-422A-BC7C-69581B6D2910}" srcOrd="0" destOrd="0" presId="urn:microsoft.com/office/officeart/2005/8/layout/list1"/>
    <dgm:cxn modelId="{851BB489-EAF6-4BA1-8B7A-B7A1D1F3BF0D}" type="presParOf" srcId="{7F3DFED3-A957-4F88-ACA4-DE5293FFF14A}" destId="{826F2E7E-5FBB-4A7E-B74F-C41C8F4E6166}" srcOrd="1" destOrd="0" presId="urn:microsoft.com/office/officeart/2005/8/layout/list1"/>
    <dgm:cxn modelId="{8E4DCE33-C971-472D-BB11-9BFE10E4AC4E}" type="presParOf" srcId="{C8BDB9AB-AEF7-4821-8138-FE4A1B8CF5EE}" destId="{E7FF7C99-1608-4D09-B3B1-A6728D0D819E}" srcOrd="1" destOrd="0" presId="urn:microsoft.com/office/officeart/2005/8/layout/list1"/>
    <dgm:cxn modelId="{A3577D55-4DEB-41B2-BB9B-3930D8512605}" type="presParOf" srcId="{C8BDB9AB-AEF7-4821-8138-FE4A1B8CF5EE}" destId="{9CEC4196-4E4C-42E2-97D4-08E68ED33496}" srcOrd="2" destOrd="0" presId="urn:microsoft.com/office/officeart/2005/8/layout/list1"/>
    <dgm:cxn modelId="{80A3757F-AB97-4E2C-A493-B6D3EE1CF10B}" type="presParOf" srcId="{C8BDB9AB-AEF7-4821-8138-FE4A1B8CF5EE}" destId="{27BC178C-0933-461B-91F4-506FF45138B5}" srcOrd="3" destOrd="0" presId="urn:microsoft.com/office/officeart/2005/8/layout/list1"/>
    <dgm:cxn modelId="{71EB9D39-A099-491C-AD1F-41CF25D10598}" type="presParOf" srcId="{C8BDB9AB-AEF7-4821-8138-FE4A1B8CF5EE}" destId="{31D09791-663A-4AC1-A31B-91901CFBBF9F}" srcOrd="4" destOrd="0" presId="urn:microsoft.com/office/officeart/2005/8/layout/list1"/>
    <dgm:cxn modelId="{0DEDA890-1732-4C83-B724-EF636B27EAE5}" type="presParOf" srcId="{31D09791-663A-4AC1-A31B-91901CFBBF9F}" destId="{EC515862-81A1-4A22-883C-6FF687EA4DCC}" srcOrd="0" destOrd="0" presId="urn:microsoft.com/office/officeart/2005/8/layout/list1"/>
    <dgm:cxn modelId="{4E3A075C-F77E-482B-9F9D-037F74CA0C72}" type="presParOf" srcId="{31D09791-663A-4AC1-A31B-91901CFBBF9F}" destId="{C9AC91FD-A19D-4463-93B7-409F91C34548}" srcOrd="1" destOrd="0" presId="urn:microsoft.com/office/officeart/2005/8/layout/list1"/>
    <dgm:cxn modelId="{AB89121F-46BE-42A9-B3F5-9F4A35D25D2E}" type="presParOf" srcId="{C8BDB9AB-AEF7-4821-8138-FE4A1B8CF5EE}" destId="{55290F89-B76E-403F-91BC-B40EF4E469A9}" srcOrd="5" destOrd="0" presId="urn:microsoft.com/office/officeart/2005/8/layout/list1"/>
    <dgm:cxn modelId="{677FFF46-574A-455D-80CA-D83CF7F692E3}" type="presParOf" srcId="{C8BDB9AB-AEF7-4821-8138-FE4A1B8CF5EE}" destId="{6B332836-162A-42E1-91A0-04D4AA739418}" srcOrd="6" destOrd="0" presId="urn:microsoft.com/office/officeart/2005/8/layout/list1"/>
    <dgm:cxn modelId="{3FD8FEC9-48AF-4A91-AD94-0E3100991F49}" type="presParOf" srcId="{C8BDB9AB-AEF7-4821-8138-FE4A1B8CF5EE}" destId="{D344BD39-E8B6-403B-8CE6-8C46E99E7980}" srcOrd="7" destOrd="0" presId="urn:microsoft.com/office/officeart/2005/8/layout/list1"/>
    <dgm:cxn modelId="{80A0A017-5B1F-45E6-BDBD-8847F1DA7141}" type="presParOf" srcId="{C8BDB9AB-AEF7-4821-8138-FE4A1B8CF5EE}" destId="{872EC815-9AE4-4E8B-A261-D1B5FDAEAB9D}" srcOrd="8" destOrd="0" presId="urn:microsoft.com/office/officeart/2005/8/layout/list1"/>
    <dgm:cxn modelId="{4AEB0C7C-6EF9-45DB-AD50-25D063C1856B}" type="presParOf" srcId="{872EC815-9AE4-4E8B-A261-D1B5FDAEAB9D}" destId="{3858A362-7F5C-4115-858F-25E4C0FCACE8}" srcOrd="0" destOrd="0" presId="urn:microsoft.com/office/officeart/2005/8/layout/list1"/>
    <dgm:cxn modelId="{A798F937-D3D1-4567-8CD0-F6EBCD1D5723}" type="presParOf" srcId="{872EC815-9AE4-4E8B-A261-D1B5FDAEAB9D}" destId="{A6B51C4D-6686-4509-A22F-367585ED3E81}" srcOrd="1" destOrd="0" presId="urn:microsoft.com/office/officeart/2005/8/layout/list1"/>
    <dgm:cxn modelId="{2C0B5C50-26C1-4952-8ABC-02ACE9941474}" type="presParOf" srcId="{C8BDB9AB-AEF7-4821-8138-FE4A1B8CF5EE}" destId="{FAA81944-4C25-47DB-A384-356D603F86EF}" srcOrd="9" destOrd="0" presId="urn:microsoft.com/office/officeart/2005/8/layout/list1"/>
    <dgm:cxn modelId="{FD9BBC28-F0B0-48FB-8FF5-614318161CA8}" type="presParOf" srcId="{C8BDB9AB-AEF7-4821-8138-FE4A1B8CF5EE}" destId="{7991633E-7E7D-45BF-9C76-EB052161D52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4260B8-4248-46D1-A662-6A4D08DEFC61}" type="doc">
      <dgm:prSet loTypeId="urn:microsoft.com/office/officeart/2005/8/layout/list1" loCatId="list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7FD24B22-A7A3-4743-8D54-9501521A0EDD}">
      <dgm:prSet phldrT="[Текст]" custT="1"/>
      <dgm:spPr/>
      <dgm:t>
        <a:bodyPr/>
        <a:lstStyle/>
        <a:p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возраст младше </a:t>
          </a:r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9 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лет и старше </a:t>
          </a:r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17 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лет</a:t>
          </a:r>
        </a:p>
      </dgm:t>
    </dgm:pt>
    <dgm:pt modelId="{D321C258-453F-46A8-8BF3-06050162D2CB}" type="parTrans" cxnId="{6DC619F8-F45B-41F1-8408-91B11DD7C3A0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A172FB-803E-423E-BEFB-D06924FD54B7}" type="sibTrans" cxnId="{6DC619F8-F45B-41F1-8408-91B11DD7C3A0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EB3C0A-1899-4565-8188-93962734A321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Наличие острых инфекционных заболеваний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766118-3823-4FAF-AAF5-B309C8E209EA}" type="parTrans" cxnId="{062FF28B-75C2-43F7-A901-7F4A41C72ED6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0B38A6-2CC7-4DC5-8EF9-EA7028C63CB0}" type="sibTrans" cxnId="{062FF28B-75C2-43F7-A901-7F4A41C72ED6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78752D-45F9-4BFB-9E1C-01B65CDB05B8}">
      <dgm:prSet phldrT="[Текст]" custT="1"/>
      <dgm:spPr/>
      <dgm:t>
        <a:bodyPr/>
        <a:lstStyle/>
        <a:p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наличие </a:t>
          </a:r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стадии резкого обострения хронических воспалительных процессов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C68733-A825-454F-8CBD-A93E44E5F921}" type="parTrans" cxnId="{FA3076F7-31F1-4C60-9349-F3925B676244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7B3811-372C-4B5E-916B-BC56B9E44CBE}" type="sibTrans" cxnId="{FA3076F7-31F1-4C60-9349-F3925B676244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1FD669-A0AD-4CE3-8CB0-762F55BE8C5C}">
      <dgm:prSet phldrT="[Текст]" custT="1"/>
      <dgm:spPr/>
      <dgm:t>
        <a:bodyPr/>
        <a:lstStyle/>
        <a:p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отказ от участия в исследовании</a:t>
          </a:r>
        </a:p>
      </dgm:t>
    </dgm:pt>
    <dgm:pt modelId="{154868D4-F61C-4B0D-98D3-B2BB7663FDD4}" type="parTrans" cxnId="{D9217CCF-64EF-4AF7-A5EF-C117896DA1BD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7D95A2-95F4-4265-B5B4-6FA067CA27D2}" type="sibTrans" cxnId="{D9217CCF-64EF-4AF7-A5EF-C117896DA1BD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676DED-0A42-42A7-BECB-8FF865F84FC2}">
      <dgm:prSet custT="1"/>
      <dgm:spPr/>
      <dgm:t>
        <a:bodyPr/>
        <a:lstStyle/>
        <a:p>
          <a:pPr algn="just"/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наличие </a:t>
          </a:r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вторичной 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АГ</a:t>
          </a:r>
        </a:p>
      </dgm:t>
    </dgm:pt>
    <dgm:pt modelId="{22482F1E-E396-419F-AA29-9791DC284720}" type="parTrans" cxnId="{DEE8E9B8-C84B-4595-BFBE-B4BE6B67CFC6}">
      <dgm:prSet/>
      <dgm:spPr/>
      <dgm:t>
        <a:bodyPr/>
        <a:lstStyle/>
        <a:p>
          <a:endParaRPr lang="ru-RU"/>
        </a:p>
      </dgm:t>
    </dgm:pt>
    <dgm:pt modelId="{55448E35-70F8-4C9A-BFB4-DF91AA500173}" type="sibTrans" cxnId="{DEE8E9B8-C84B-4595-BFBE-B4BE6B67CFC6}">
      <dgm:prSet/>
      <dgm:spPr/>
      <dgm:t>
        <a:bodyPr/>
        <a:lstStyle/>
        <a:p>
          <a:endParaRPr lang="ru-RU"/>
        </a:p>
      </dgm:t>
    </dgm:pt>
    <dgm:pt modelId="{C3862A54-5C1E-4FE4-B732-AAE2CCF4A482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болезни, сопровождающиеся лихорадкой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DDD0BF-865B-4019-BB54-6D703C85A435}" type="sibTrans" cxnId="{637201F2-48F1-4928-BB32-67FBDDFDC854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FEA0BB-94CA-4F9F-AE64-6AB65CCCBA59}" type="parTrans" cxnId="{637201F2-48F1-4928-BB32-67FBDDFDC854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0A1659-A96E-4F9B-9073-7733BCF7906D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индивидуальная непереносимость кислородной недостаточности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61ED79-B2CE-44F6-BBBE-75365763E9F0}" type="parTrans" cxnId="{1AF02857-5277-4990-9A86-88123DB8482A}">
      <dgm:prSet/>
      <dgm:spPr/>
      <dgm:t>
        <a:bodyPr/>
        <a:lstStyle/>
        <a:p>
          <a:endParaRPr lang="ru-RU"/>
        </a:p>
      </dgm:t>
    </dgm:pt>
    <dgm:pt modelId="{A32AD3CD-6F64-47B1-B412-152365381CAB}" type="sibTrans" cxnId="{1AF02857-5277-4990-9A86-88123DB8482A}">
      <dgm:prSet/>
      <dgm:spPr/>
      <dgm:t>
        <a:bodyPr/>
        <a:lstStyle/>
        <a:p>
          <a:endParaRPr lang="ru-RU"/>
        </a:p>
      </dgm:t>
    </dgm:pt>
    <dgm:pt modelId="{F37AE390-D470-483E-AABC-586299979020}" type="pres">
      <dgm:prSet presAssocID="{754260B8-4248-46D1-A662-6A4D08DEFC6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B09342-EE94-48CD-AE76-4624908E7652}" type="pres">
      <dgm:prSet presAssocID="{7FD24B22-A7A3-4743-8D54-9501521A0EDD}" presName="parentLin" presStyleCnt="0"/>
      <dgm:spPr/>
    </dgm:pt>
    <dgm:pt modelId="{AAFDE066-FAB8-476E-B5B4-AA7EE05B1446}" type="pres">
      <dgm:prSet presAssocID="{7FD24B22-A7A3-4743-8D54-9501521A0EDD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57786CE8-38C2-47CF-AD6B-F084F7ABFB45}" type="pres">
      <dgm:prSet presAssocID="{7FD24B22-A7A3-4743-8D54-9501521A0EDD}" presName="parentText" presStyleLbl="node1" presStyleIdx="0" presStyleCnt="7" custScaleX="1500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CC2CEC-6DE6-4C5C-AD0D-3FA13AD238A4}" type="pres">
      <dgm:prSet presAssocID="{7FD24B22-A7A3-4743-8D54-9501521A0EDD}" presName="negativeSpace" presStyleCnt="0"/>
      <dgm:spPr/>
    </dgm:pt>
    <dgm:pt modelId="{443E7449-4D95-46F7-A3B9-C8946E6E1404}" type="pres">
      <dgm:prSet presAssocID="{7FD24B22-A7A3-4743-8D54-9501521A0EDD}" presName="childText" presStyleLbl="conFgAcc1" presStyleIdx="0" presStyleCnt="7">
        <dgm:presLayoutVars>
          <dgm:bulletEnabled val="1"/>
        </dgm:presLayoutVars>
      </dgm:prSet>
      <dgm:spPr/>
    </dgm:pt>
    <dgm:pt modelId="{89E04A22-F9A0-451D-9077-AF90C06D4F0F}" type="pres">
      <dgm:prSet presAssocID="{BEA172FB-803E-423E-BEFB-D06924FD54B7}" presName="spaceBetweenRectangles" presStyleCnt="0"/>
      <dgm:spPr/>
    </dgm:pt>
    <dgm:pt modelId="{C3CB9833-EFF9-4CF5-893E-0D07C2D05304}" type="pres">
      <dgm:prSet presAssocID="{39676DED-0A42-42A7-BECB-8FF865F84FC2}" presName="parentLin" presStyleCnt="0"/>
      <dgm:spPr/>
    </dgm:pt>
    <dgm:pt modelId="{2CD205EF-01EF-45A1-9481-57F59FBF1F6E}" type="pres">
      <dgm:prSet presAssocID="{39676DED-0A42-42A7-BECB-8FF865F84FC2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F2E2864E-C23D-4CB4-B5C8-76F42B71D61F}" type="pres">
      <dgm:prSet presAssocID="{39676DED-0A42-42A7-BECB-8FF865F84FC2}" presName="parentText" presStyleLbl="node1" presStyleIdx="1" presStyleCnt="7" custScaleX="142925" custLinFactNeighborX="-12661" custLinFactNeighborY="-27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1F0F56-19EB-4EAE-A772-DBA43561C969}" type="pres">
      <dgm:prSet presAssocID="{39676DED-0A42-42A7-BECB-8FF865F84FC2}" presName="negativeSpace" presStyleCnt="0"/>
      <dgm:spPr/>
    </dgm:pt>
    <dgm:pt modelId="{F5867D90-C228-48C2-8D4C-35678917336E}" type="pres">
      <dgm:prSet presAssocID="{39676DED-0A42-42A7-BECB-8FF865F84FC2}" presName="childText" presStyleLbl="conFgAcc1" presStyleIdx="1" presStyleCnt="7">
        <dgm:presLayoutVars>
          <dgm:bulletEnabled val="1"/>
        </dgm:presLayoutVars>
      </dgm:prSet>
      <dgm:spPr/>
    </dgm:pt>
    <dgm:pt modelId="{FAA2C58C-F8B9-456D-896E-C0E62713ED6B}" type="pres">
      <dgm:prSet presAssocID="{55448E35-70F8-4C9A-BFB4-DF91AA500173}" presName="spaceBetweenRectangles" presStyleCnt="0"/>
      <dgm:spPr/>
    </dgm:pt>
    <dgm:pt modelId="{961A0434-2F49-43BA-ACE0-B071413179D1}" type="pres">
      <dgm:prSet presAssocID="{5BEB3C0A-1899-4565-8188-93962734A321}" presName="parentLin" presStyleCnt="0"/>
      <dgm:spPr/>
    </dgm:pt>
    <dgm:pt modelId="{821B7B18-6230-4D57-8C2E-14E0138C09D4}" type="pres">
      <dgm:prSet presAssocID="{5BEB3C0A-1899-4565-8188-93962734A321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C08A7E70-DF05-4AD9-BCDD-B693927890E4}" type="pres">
      <dgm:prSet presAssocID="{5BEB3C0A-1899-4565-8188-93962734A321}" presName="parentText" presStyleLbl="node1" presStyleIdx="2" presStyleCnt="7" custScaleX="1500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29BCDF-611A-4644-94F4-D126CE98883C}" type="pres">
      <dgm:prSet presAssocID="{5BEB3C0A-1899-4565-8188-93962734A321}" presName="negativeSpace" presStyleCnt="0"/>
      <dgm:spPr/>
    </dgm:pt>
    <dgm:pt modelId="{FC4EC5D1-EE38-48F4-9221-F98549612D2D}" type="pres">
      <dgm:prSet presAssocID="{5BEB3C0A-1899-4565-8188-93962734A321}" presName="childText" presStyleLbl="conFgAcc1" presStyleIdx="2" presStyleCnt="7">
        <dgm:presLayoutVars>
          <dgm:bulletEnabled val="1"/>
        </dgm:presLayoutVars>
      </dgm:prSet>
      <dgm:spPr/>
    </dgm:pt>
    <dgm:pt modelId="{83FB14CA-89D5-4F21-B247-B855A4F63935}" type="pres">
      <dgm:prSet presAssocID="{F20B38A6-2CC7-4DC5-8EF9-EA7028C63CB0}" presName="spaceBetweenRectangles" presStyleCnt="0"/>
      <dgm:spPr/>
    </dgm:pt>
    <dgm:pt modelId="{1A613B2B-9982-4406-938B-DB0349B8E440}" type="pres">
      <dgm:prSet presAssocID="{E178752D-45F9-4BFB-9E1C-01B65CDB05B8}" presName="parentLin" presStyleCnt="0"/>
      <dgm:spPr/>
    </dgm:pt>
    <dgm:pt modelId="{1D97AF78-1C42-47DA-A031-C9C14379A3EB}" type="pres">
      <dgm:prSet presAssocID="{E178752D-45F9-4BFB-9E1C-01B65CDB05B8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355D1B02-842A-4CBC-B3B3-40B49F5373DF}" type="pres">
      <dgm:prSet presAssocID="{E178752D-45F9-4BFB-9E1C-01B65CDB05B8}" presName="parentText" presStyleLbl="node1" presStyleIdx="3" presStyleCnt="7" custScaleX="150037" custScaleY="1509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943052-ADAD-46C5-BA39-73CBD991BC1D}" type="pres">
      <dgm:prSet presAssocID="{E178752D-45F9-4BFB-9E1C-01B65CDB05B8}" presName="negativeSpace" presStyleCnt="0"/>
      <dgm:spPr/>
    </dgm:pt>
    <dgm:pt modelId="{C9D2DB85-1C3A-4A14-BC64-7A29F7F3F852}" type="pres">
      <dgm:prSet presAssocID="{E178752D-45F9-4BFB-9E1C-01B65CDB05B8}" presName="childText" presStyleLbl="conFg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8539BE-4999-42F2-9331-34B350A54686}" type="pres">
      <dgm:prSet presAssocID="{A17B3811-372C-4B5E-916B-BC56B9E44CBE}" presName="spaceBetweenRectangles" presStyleCnt="0"/>
      <dgm:spPr/>
    </dgm:pt>
    <dgm:pt modelId="{51563699-D754-4154-896D-7740A3792B2B}" type="pres">
      <dgm:prSet presAssocID="{C3862A54-5C1E-4FE4-B732-AAE2CCF4A482}" presName="parentLin" presStyleCnt="0"/>
      <dgm:spPr/>
    </dgm:pt>
    <dgm:pt modelId="{59AB50B6-C6F2-4581-8AB3-887858972E11}" type="pres">
      <dgm:prSet presAssocID="{C3862A54-5C1E-4FE4-B732-AAE2CCF4A482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7FF415F5-4724-49A8-B25B-D195AB4EBA1D}" type="pres">
      <dgm:prSet presAssocID="{C3862A54-5C1E-4FE4-B732-AAE2CCF4A482}" presName="parentText" presStyleLbl="node1" presStyleIdx="4" presStyleCnt="7" custScaleX="150037" custScaleY="1469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8A88A8-670D-4171-A407-F520972B1477}" type="pres">
      <dgm:prSet presAssocID="{C3862A54-5C1E-4FE4-B732-AAE2CCF4A482}" presName="negativeSpace" presStyleCnt="0"/>
      <dgm:spPr/>
    </dgm:pt>
    <dgm:pt modelId="{39FE5238-75A4-477D-AD0C-72E59102F194}" type="pres">
      <dgm:prSet presAssocID="{C3862A54-5C1E-4FE4-B732-AAE2CCF4A482}" presName="childText" presStyleLbl="conFgAcc1" presStyleIdx="4" presStyleCnt="7">
        <dgm:presLayoutVars>
          <dgm:bulletEnabled val="1"/>
        </dgm:presLayoutVars>
      </dgm:prSet>
      <dgm:spPr/>
    </dgm:pt>
    <dgm:pt modelId="{1922FE05-17A3-4EA1-8DDE-9793D81F9249}" type="pres">
      <dgm:prSet presAssocID="{BFDDD0BF-865B-4019-BB54-6D703C85A435}" presName="spaceBetweenRectangles" presStyleCnt="0"/>
      <dgm:spPr/>
    </dgm:pt>
    <dgm:pt modelId="{447F9171-6ECF-4727-B66A-45797CE2510A}" type="pres">
      <dgm:prSet presAssocID="{430A1659-A96E-4F9B-9073-7733BCF7906D}" presName="parentLin" presStyleCnt="0"/>
      <dgm:spPr/>
    </dgm:pt>
    <dgm:pt modelId="{19CA210A-1BBB-40FC-A25D-6C4CFA88CFF9}" type="pres">
      <dgm:prSet presAssocID="{430A1659-A96E-4F9B-9073-7733BCF7906D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57B4F02D-CC28-48DE-8485-D8F67803AF94}" type="pres">
      <dgm:prSet presAssocID="{430A1659-A96E-4F9B-9073-7733BCF7906D}" presName="parentText" presStyleLbl="node1" presStyleIdx="5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A71860-5C25-43F6-9650-7F6F17602C47}" type="pres">
      <dgm:prSet presAssocID="{430A1659-A96E-4F9B-9073-7733BCF7906D}" presName="negativeSpace" presStyleCnt="0"/>
      <dgm:spPr/>
    </dgm:pt>
    <dgm:pt modelId="{F4219BC2-A9BD-4034-97B8-F1659C678DD3}" type="pres">
      <dgm:prSet presAssocID="{430A1659-A96E-4F9B-9073-7733BCF7906D}" presName="childText" presStyleLbl="conFgAcc1" presStyleIdx="5" presStyleCnt="7">
        <dgm:presLayoutVars>
          <dgm:bulletEnabled val="1"/>
        </dgm:presLayoutVars>
      </dgm:prSet>
      <dgm:spPr/>
    </dgm:pt>
    <dgm:pt modelId="{0E34AF52-951D-4D96-A77C-CCF279E64D03}" type="pres">
      <dgm:prSet presAssocID="{A32AD3CD-6F64-47B1-B412-152365381CAB}" presName="spaceBetweenRectangles" presStyleCnt="0"/>
      <dgm:spPr/>
    </dgm:pt>
    <dgm:pt modelId="{A7496016-DBD2-44C3-8288-716F9A0B7065}" type="pres">
      <dgm:prSet presAssocID="{EC1FD669-A0AD-4CE3-8CB0-762F55BE8C5C}" presName="parentLin" presStyleCnt="0"/>
      <dgm:spPr/>
    </dgm:pt>
    <dgm:pt modelId="{B37766DC-FF38-419E-96A6-036A40E822AD}" type="pres">
      <dgm:prSet presAssocID="{EC1FD669-A0AD-4CE3-8CB0-762F55BE8C5C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B4D4540E-58F7-4C90-940E-FD2EE5D8CA74}" type="pres">
      <dgm:prSet presAssocID="{EC1FD669-A0AD-4CE3-8CB0-762F55BE8C5C}" presName="parentText" presStyleLbl="node1" presStyleIdx="6" presStyleCnt="7" custScaleX="1500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6B919C-2E79-4D1D-9C76-F3E3A55DF611}" type="pres">
      <dgm:prSet presAssocID="{EC1FD669-A0AD-4CE3-8CB0-762F55BE8C5C}" presName="negativeSpace" presStyleCnt="0"/>
      <dgm:spPr/>
    </dgm:pt>
    <dgm:pt modelId="{6DB522A1-6204-47A8-AF59-DD1707BAE1D1}" type="pres">
      <dgm:prSet presAssocID="{EC1FD669-A0AD-4CE3-8CB0-762F55BE8C5C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1C549753-1149-49E6-8D39-DB8D7224D130}" type="presOf" srcId="{C3862A54-5C1E-4FE4-B732-AAE2CCF4A482}" destId="{59AB50B6-C6F2-4581-8AB3-887858972E11}" srcOrd="0" destOrd="0" presId="urn:microsoft.com/office/officeart/2005/8/layout/list1"/>
    <dgm:cxn modelId="{6DC619F8-F45B-41F1-8408-91B11DD7C3A0}" srcId="{754260B8-4248-46D1-A662-6A4D08DEFC61}" destId="{7FD24B22-A7A3-4743-8D54-9501521A0EDD}" srcOrd="0" destOrd="0" parTransId="{D321C258-453F-46A8-8BF3-06050162D2CB}" sibTransId="{BEA172FB-803E-423E-BEFB-D06924FD54B7}"/>
    <dgm:cxn modelId="{FA3076F7-31F1-4C60-9349-F3925B676244}" srcId="{754260B8-4248-46D1-A662-6A4D08DEFC61}" destId="{E178752D-45F9-4BFB-9E1C-01B65CDB05B8}" srcOrd="3" destOrd="0" parTransId="{12C68733-A825-454F-8CBD-A93E44E5F921}" sibTransId="{A17B3811-372C-4B5E-916B-BC56B9E44CBE}"/>
    <dgm:cxn modelId="{CD1962A8-AE04-425B-8E36-95D9D4EC73EE}" type="presOf" srcId="{39676DED-0A42-42A7-BECB-8FF865F84FC2}" destId="{2CD205EF-01EF-45A1-9481-57F59FBF1F6E}" srcOrd="0" destOrd="0" presId="urn:microsoft.com/office/officeart/2005/8/layout/list1"/>
    <dgm:cxn modelId="{D44BAC34-92F4-4029-B6F4-1156CA341A03}" type="presOf" srcId="{E178752D-45F9-4BFB-9E1C-01B65CDB05B8}" destId="{355D1B02-842A-4CBC-B3B3-40B49F5373DF}" srcOrd="1" destOrd="0" presId="urn:microsoft.com/office/officeart/2005/8/layout/list1"/>
    <dgm:cxn modelId="{8163D88C-8A3D-4D41-BF25-3A4240BDA1EC}" type="presOf" srcId="{5BEB3C0A-1899-4565-8188-93962734A321}" destId="{C08A7E70-DF05-4AD9-BCDD-B693927890E4}" srcOrd="1" destOrd="0" presId="urn:microsoft.com/office/officeart/2005/8/layout/list1"/>
    <dgm:cxn modelId="{062FF28B-75C2-43F7-A901-7F4A41C72ED6}" srcId="{754260B8-4248-46D1-A662-6A4D08DEFC61}" destId="{5BEB3C0A-1899-4565-8188-93962734A321}" srcOrd="2" destOrd="0" parTransId="{33766118-3823-4FAF-AAF5-B309C8E209EA}" sibTransId="{F20B38A6-2CC7-4DC5-8EF9-EA7028C63CB0}"/>
    <dgm:cxn modelId="{D2216E85-8511-4615-A3D8-36EE7A8080AF}" type="presOf" srcId="{EC1FD669-A0AD-4CE3-8CB0-762F55BE8C5C}" destId="{B37766DC-FF38-419E-96A6-036A40E822AD}" srcOrd="0" destOrd="0" presId="urn:microsoft.com/office/officeart/2005/8/layout/list1"/>
    <dgm:cxn modelId="{69FA19D4-3108-4CF2-B279-54FBE3349568}" type="presOf" srcId="{C3862A54-5C1E-4FE4-B732-AAE2CCF4A482}" destId="{7FF415F5-4724-49A8-B25B-D195AB4EBA1D}" srcOrd="1" destOrd="0" presId="urn:microsoft.com/office/officeart/2005/8/layout/list1"/>
    <dgm:cxn modelId="{AEE2E818-2B45-4C63-9024-B052A774ABCF}" type="presOf" srcId="{EC1FD669-A0AD-4CE3-8CB0-762F55BE8C5C}" destId="{B4D4540E-58F7-4C90-940E-FD2EE5D8CA74}" srcOrd="1" destOrd="0" presId="urn:microsoft.com/office/officeart/2005/8/layout/list1"/>
    <dgm:cxn modelId="{C201D127-DDB6-44A8-A6E0-CBF9BEAE4B3E}" type="presOf" srcId="{430A1659-A96E-4F9B-9073-7733BCF7906D}" destId="{57B4F02D-CC28-48DE-8485-D8F67803AF94}" srcOrd="1" destOrd="0" presId="urn:microsoft.com/office/officeart/2005/8/layout/list1"/>
    <dgm:cxn modelId="{D9217CCF-64EF-4AF7-A5EF-C117896DA1BD}" srcId="{754260B8-4248-46D1-A662-6A4D08DEFC61}" destId="{EC1FD669-A0AD-4CE3-8CB0-762F55BE8C5C}" srcOrd="6" destOrd="0" parTransId="{154868D4-F61C-4B0D-98D3-B2BB7663FDD4}" sibTransId="{9F7D95A2-95F4-4265-B5B4-6FA067CA27D2}"/>
    <dgm:cxn modelId="{F68763DB-0AD7-4952-8381-96580E04A0FE}" type="presOf" srcId="{7FD24B22-A7A3-4743-8D54-9501521A0EDD}" destId="{AAFDE066-FAB8-476E-B5B4-AA7EE05B1446}" srcOrd="0" destOrd="0" presId="urn:microsoft.com/office/officeart/2005/8/layout/list1"/>
    <dgm:cxn modelId="{637201F2-48F1-4928-BB32-67FBDDFDC854}" srcId="{754260B8-4248-46D1-A662-6A4D08DEFC61}" destId="{C3862A54-5C1E-4FE4-B732-AAE2CCF4A482}" srcOrd="4" destOrd="0" parTransId="{28FEA0BB-94CA-4F9F-AE64-6AB65CCCBA59}" sibTransId="{BFDDD0BF-865B-4019-BB54-6D703C85A435}"/>
    <dgm:cxn modelId="{28A5BC5C-20FC-43C3-9FCB-97E0AB32DD3E}" type="presOf" srcId="{754260B8-4248-46D1-A662-6A4D08DEFC61}" destId="{F37AE390-D470-483E-AABC-586299979020}" srcOrd="0" destOrd="0" presId="urn:microsoft.com/office/officeart/2005/8/layout/list1"/>
    <dgm:cxn modelId="{1AF02857-5277-4990-9A86-88123DB8482A}" srcId="{754260B8-4248-46D1-A662-6A4D08DEFC61}" destId="{430A1659-A96E-4F9B-9073-7733BCF7906D}" srcOrd="5" destOrd="0" parTransId="{2961ED79-B2CE-44F6-BBBE-75365763E9F0}" sibTransId="{A32AD3CD-6F64-47B1-B412-152365381CAB}"/>
    <dgm:cxn modelId="{DEE8E9B8-C84B-4595-BFBE-B4BE6B67CFC6}" srcId="{754260B8-4248-46D1-A662-6A4D08DEFC61}" destId="{39676DED-0A42-42A7-BECB-8FF865F84FC2}" srcOrd="1" destOrd="0" parTransId="{22482F1E-E396-419F-AA29-9791DC284720}" sibTransId="{55448E35-70F8-4C9A-BFB4-DF91AA500173}"/>
    <dgm:cxn modelId="{3C82FD53-C6AE-4FF2-84D9-662907D1F750}" type="presOf" srcId="{430A1659-A96E-4F9B-9073-7733BCF7906D}" destId="{19CA210A-1BBB-40FC-A25D-6C4CFA88CFF9}" srcOrd="0" destOrd="0" presId="urn:microsoft.com/office/officeart/2005/8/layout/list1"/>
    <dgm:cxn modelId="{B7EBAB8A-A208-4BC4-BA95-BF31FAC53A5A}" type="presOf" srcId="{7FD24B22-A7A3-4743-8D54-9501521A0EDD}" destId="{57786CE8-38C2-47CF-AD6B-F084F7ABFB45}" srcOrd="1" destOrd="0" presId="urn:microsoft.com/office/officeart/2005/8/layout/list1"/>
    <dgm:cxn modelId="{E935BEA4-C417-471C-8387-80DE0C48D5B2}" type="presOf" srcId="{E178752D-45F9-4BFB-9E1C-01B65CDB05B8}" destId="{1D97AF78-1C42-47DA-A031-C9C14379A3EB}" srcOrd="0" destOrd="0" presId="urn:microsoft.com/office/officeart/2005/8/layout/list1"/>
    <dgm:cxn modelId="{978E5D5B-7A32-4260-9B6F-FEBDB3489673}" type="presOf" srcId="{5BEB3C0A-1899-4565-8188-93962734A321}" destId="{821B7B18-6230-4D57-8C2E-14E0138C09D4}" srcOrd="0" destOrd="0" presId="urn:microsoft.com/office/officeart/2005/8/layout/list1"/>
    <dgm:cxn modelId="{D8B99494-4E57-4EF4-A804-357B2C7CA09B}" type="presOf" srcId="{39676DED-0A42-42A7-BECB-8FF865F84FC2}" destId="{F2E2864E-C23D-4CB4-B5C8-76F42B71D61F}" srcOrd="1" destOrd="0" presId="urn:microsoft.com/office/officeart/2005/8/layout/list1"/>
    <dgm:cxn modelId="{326C3FFB-82DF-4CA5-970C-1FE809EF138C}" type="presParOf" srcId="{F37AE390-D470-483E-AABC-586299979020}" destId="{7AB09342-EE94-48CD-AE76-4624908E7652}" srcOrd="0" destOrd="0" presId="urn:microsoft.com/office/officeart/2005/8/layout/list1"/>
    <dgm:cxn modelId="{EE732FCA-818A-4EC7-977C-4FB6EA7316D3}" type="presParOf" srcId="{7AB09342-EE94-48CD-AE76-4624908E7652}" destId="{AAFDE066-FAB8-476E-B5B4-AA7EE05B1446}" srcOrd="0" destOrd="0" presId="urn:microsoft.com/office/officeart/2005/8/layout/list1"/>
    <dgm:cxn modelId="{8462DA62-ED97-4616-917D-CA55AF2EF648}" type="presParOf" srcId="{7AB09342-EE94-48CD-AE76-4624908E7652}" destId="{57786CE8-38C2-47CF-AD6B-F084F7ABFB45}" srcOrd="1" destOrd="0" presId="urn:microsoft.com/office/officeart/2005/8/layout/list1"/>
    <dgm:cxn modelId="{07F30BA8-2DAC-4246-BC27-C7B30A698746}" type="presParOf" srcId="{F37AE390-D470-483E-AABC-586299979020}" destId="{C3CC2CEC-6DE6-4C5C-AD0D-3FA13AD238A4}" srcOrd="1" destOrd="0" presId="urn:microsoft.com/office/officeart/2005/8/layout/list1"/>
    <dgm:cxn modelId="{F4DD2A79-9434-4B69-8330-0CE29CC0B971}" type="presParOf" srcId="{F37AE390-D470-483E-AABC-586299979020}" destId="{443E7449-4D95-46F7-A3B9-C8946E6E1404}" srcOrd="2" destOrd="0" presId="urn:microsoft.com/office/officeart/2005/8/layout/list1"/>
    <dgm:cxn modelId="{93E02E1E-7813-4933-80D4-812E33469E16}" type="presParOf" srcId="{F37AE390-D470-483E-AABC-586299979020}" destId="{89E04A22-F9A0-451D-9077-AF90C06D4F0F}" srcOrd="3" destOrd="0" presId="urn:microsoft.com/office/officeart/2005/8/layout/list1"/>
    <dgm:cxn modelId="{2BD710A5-A92D-4FF0-8D55-FF5E079D11EF}" type="presParOf" srcId="{F37AE390-D470-483E-AABC-586299979020}" destId="{C3CB9833-EFF9-4CF5-893E-0D07C2D05304}" srcOrd="4" destOrd="0" presId="urn:microsoft.com/office/officeart/2005/8/layout/list1"/>
    <dgm:cxn modelId="{12C59E2B-501F-4AE5-BE0B-ABD830A52AE2}" type="presParOf" srcId="{C3CB9833-EFF9-4CF5-893E-0D07C2D05304}" destId="{2CD205EF-01EF-45A1-9481-57F59FBF1F6E}" srcOrd="0" destOrd="0" presId="urn:microsoft.com/office/officeart/2005/8/layout/list1"/>
    <dgm:cxn modelId="{E55A8F55-83D6-4DFB-B105-C5F89A33901D}" type="presParOf" srcId="{C3CB9833-EFF9-4CF5-893E-0D07C2D05304}" destId="{F2E2864E-C23D-4CB4-B5C8-76F42B71D61F}" srcOrd="1" destOrd="0" presId="urn:microsoft.com/office/officeart/2005/8/layout/list1"/>
    <dgm:cxn modelId="{5007F10E-AD1B-4837-8D36-4D432513D319}" type="presParOf" srcId="{F37AE390-D470-483E-AABC-586299979020}" destId="{651F0F56-19EB-4EAE-A772-DBA43561C969}" srcOrd="5" destOrd="0" presId="urn:microsoft.com/office/officeart/2005/8/layout/list1"/>
    <dgm:cxn modelId="{5F12989A-D524-406B-9EE8-115A8ED59F6A}" type="presParOf" srcId="{F37AE390-D470-483E-AABC-586299979020}" destId="{F5867D90-C228-48C2-8D4C-35678917336E}" srcOrd="6" destOrd="0" presId="urn:microsoft.com/office/officeart/2005/8/layout/list1"/>
    <dgm:cxn modelId="{F33473C9-29F3-4E2B-AF74-5C3B1F509065}" type="presParOf" srcId="{F37AE390-D470-483E-AABC-586299979020}" destId="{FAA2C58C-F8B9-456D-896E-C0E62713ED6B}" srcOrd="7" destOrd="0" presId="urn:microsoft.com/office/officeart/2005/8/layout/list1"/>
    <dgm:cxn modelId="{5FB8B47E-46B5-46D1-933B-4A2628832947}" type="presParOf" srcId="{F37AE390-D470-483E-AABC-586299979020}" destId="{961A0434-2F49-43BA-ACE0-B071413179D1}" srcOrd="8" destOrd="0" presId="urn:microsoft.com/office/officeart/2005/8/layout/list1"/>
    <dgm:cxn modelId="{9A86D351-D3EB-42D4-9495-248D5D2C4AA7}" type="presParOf" srcId="{961A0434-2F49-43BA-ACE0-B071413179D1}" destId="{821B7B18-6230-4D57-8C2E-14E0138C09D4}" srcOrd="0" destOrd="0" presId="urn:microsoft.com/office/officeart/2005/8/layout/list1"/>
    <dgm:cxn modelId="{C4205E19-8118-41D3-AF1F-3B416802F2D3}" type="presParOf" srcId="{961A0434-2F49-43BA-ACE0-B071413179D1}" destId="{C08A7E70-DF05-4AD9-BCDD-B693927890E4}" srcOrd="1" destOrd="0" presId="urn:microsoft.com/office/officeart/2005/8/layout/list1"/>
    <dgm:cxn modelId="{82450CAF-E454-47E7-A0F8-10BB662219F8}" type="presParOf" srcId="{F37AE390-D470-483E-AABC-586299979020}" destId="{7329BCDF-611A-4644-94F4-D126CE98883C}" srcOrd="9" destOrd="0" presId="urn:microsoft.com/office/officeart/2005/8/layout/list1"/>
    <dgm:cxn modelId="{72492AC9-640D-4082-9574-3D20707BAAE9}" type="presParOf" srcId="{F37AE390-D470-483E-AABC-586299979020}" destId="{FC4EC5D1-EE38-48F4-9221-F98549612D2D}" srcOrd="10" destOrd="0" presId="urn:microsoft.com/office/officeart/2005/8/layout/list1"/>
    <dgm:cxn modelId="{AA0CC10D-06A0-434F-80E0-54095BEE5867}" type="presParOf" srcId="{F37AE390-D470-483E-AABC-586299979020}" destId="{83FB14CA-89D5-4F21-B247-B855A4F63935}" srcOrd="11" destOrd="0" presId="urn:microsoft.com/office/officeart/2005/8/layout/list1"/>
    <dgm:cxn modelId="{1081046C-EBDE-4110-82D5-14A5C3BCC79C}" type="presParOf" srcId="{F37AE390-D470-483E-AABC-586299979020}" destId="{1A613B2B-9982-4406-938B-DB0349B8E440}" srcOrd="12" destOrd="0" presId="urn:microsoft.com/office/officeart/2005/8/layout/list1"/>
    <dgm:cxn modelId="{D90B483C-7630-4A20-8229-78ED9682EAAB}" type="presParOf" srcId="{1A613B2B-9982-4406-938B-DB0349B8E440}" destId="{1D97AF78-1C42-47DA-A031-C9C14379A3EB}" srcOrd="0" destOrd="0" presId="urn:microsoft.com/office/officeart/2005/8/layout/list1"/>
    <dgm:cxn modelId="{A7BCD2EA-FF04-403C-8A81-0E8FF6DAA242}" type="presParOf" srcId="{1A613B2B-9982-4406-938B-DB0349B8E440}" destId="{355D1B02-842A-4CBC-B3B3-40B49F5373DF}" srcOrd="1" destOrd="0" presId="urn:microsoft.com/office/officeart/2005/8/layout/list1"/>
    <dgm:cxn modelId="{E45A9B73-87FA-496E-905E-C8C33BE68976}" type="presParOf" srcId="{F37AE390-D470-483E-AABC-586299979020}" destId="{79943052-ADAD-46C5-BA39-73CBD991BC1D}" srcOrd="13" destOrd="0" presId="urn:microsoft.com/office/officeart/2005/8/layout/list1"/>
    <dgm:cxn modelId="{530F35B1-61FA-474C-9569-A104B8ED3B0F}" type="presParOf" srcId="{F37AE390-D470-483E-AABC-586299979020}" destId="{C9D2DB85-1C3A-4A14-BC64-7A29F7F3F852}" srcOrd="14" destOrd="0" presId="urn:microsoft.com/office/officeart/2005/8/layout/list1"/>
    <dgm:cxn modelId="{E7A90965-731D-4478-A2E4-ED031D1F5895}" type="presParOf" srcId="{F37AE390-D470-483E-AABC-586299979020}" destId="{D08539BE-4999-42F2-9331-34B350A54686}" srcOrd="15" destOrd="0" presId="urn:microsoft.com/office/officeart/2005/8/layout/list1"/>
    <dgm:cxn modelId="{5A999871-F778-4091-B8B2-A957272547EB}" type="presParOf" srcId="{F37AE390-D470-483E-AABC-586299979020}" destId="{51563699-D754-4154-896D-7740A3792B2B}" srcOrd="16" destOrd="0" presId="urn:microsoft.com/office/officeart/2005/8/layout/list1"/>
    <dgm:cxn modelId="{737032A5-599E-47D0-AC61-49E4358524D8}" type="presParOf" srcId="{51563699-D754-4154-896D-7740A3792B2B}" destId="{59AB50B6-C6F2-4581-8AB3-887858972E11}" srcOrd="0" destOrd="0" presId="urn:microsoft.com/office/officeart/2005/8/layout/list1"/>
    <dgm:cxn modelId="{1B865490-AE06-4C68-ABC2-C0A2A0069C53}" type="presParOf" srcId="{51563699-D754-4154-896D-7740A3792B2B}" destId="{7FF415F5-4724-49A8-B25B-D195AB4EBA1D}" srcOrd="1" destOrd="0" presId="urn:microsoft.com/office/officeart/2005/8/layout/list1"/>
    <dgm:cxn modelId="{F66F16B3-2CCE-483A-BBA1-7DC1A00C1269}" type="presParOf" srcId="{F37AE390-D470-483E-AABC-586299979020}" destId="{B68A88A8-670D-4171-A407-F520972B1477}" srcOrd="17" destOrd="0" presId="urn:microsoft.com/office/officeart/2005/8/layout/list1"/>
    <dgm:cxn modelId="{90B7C0D5-5D12-43BC-AE1D-D80A9D38D7E0}" type="presParOf" srcId="{F37AE390-D470-483E-AABC-586299979020}" destId="{39FE5238-75A4-477D-AD0C-72E59102F194}" srcOrd="18" destOrd="0" presId="urn:microsoft.com/office/officeart/2005/8/layout/list1"/>
    <dgm:cxn modelId="{A7A5E466-C84C-43B0-B975-E41979A3B588}" type="presParOf" srcId="{F37AE390-D470-483E-AABC-586299979020}" destId="{1922FE05-17A3-4EA1-8DDE-9793D81F9249}" srcOrd="19" destOrd="0" presId="urn:microsoft.com/office/officeart/2005/8/layout/list1"/>
    <dgm:cxn modelId="{7C7ACCBC-CCAD-48EB-B4ED-A41984094977}" type="presParOf" srcId="{F37AE390-D470-483E-AABC-586299979020}" destId="{447F9171-6ECF-4727-B66A-45797CE2510A}" srcOrd="20" destOrd="0" presId="urn:microsoft.com/office/officeart/2005/8/layout/list1"/>
    <dgm:cxn modelId="{0F158499-701F-431A-A185-0AF377623A66}" type="presParOf" srcId="{447F9171-6ECF-4727-B66A-45797CE2510A}" destId="{19CA210A-1BBB-40FC-A25D-6C4CFA88CFF9}" srcOrd="0" destOrd="0" presId="urn:microsoft.com/office/officeart/2005/8/layout/list1"/>
    <dgm:cxn modelId="{EB8EF96D-5B08-4D99-B563-8CDDACFCF5C2}" type="presParOf" srcId="{447F9171-6ECF-4727-B66A-45797CE2510A}" destId="{57B4F02D-CC28-48DE-8485-D8F67803AF94}" srcOrd="1" destOrd="0" presId="urn:microsoft.com/office/officeart/2005/8/layout/list1"/>
    <dgm:cxn modelId="{9F820C74-2E1C-46B9-8D9B-C0AC9DA9DAFF}" type="presParOf" srcId="{F37AE390-D470-483E-AABC-586299979020}" destId="{ADA71860-5C25-43F6-9650-7F6F17602C47}" srcOrd="21" destOrd="0" presId="urn:microsoft.com/office/officeart/2005/8/layout/list1"/>
    <dgm:cxn modelId="{7448C681-EA92-4A1A-92D4-484A2AD44633}" type="presParOf" srcId="{F37AE390-D470-483E-AABC-586299979020}" destId="{F4219BC2-A9BD-4034-97B8-F1659C678DD3}" srcOrd="22" destOrd="0" presId="urn:microsoft.com/office/officeart/2005/8/layout/list1"/>
    <dgm:cxn modelId="{4D9AADB4-3EF1-4C72-97C7-70E72EDB4CDF}" type="presParOf" srcId="{F37AE390-D470-483E-AABC-586299979020}" destId="{0E34AF52-951D-4D96-A77C-CCF279E64D03}" srcOrd="23" destOrd="0" presId="urn:microsoft.com/office/officeart/2005/8/layout/list1"/>
    <dgm:cxn modelId="{FC6B9F7A-AE6F-4517-99A9-A09BF271FE35}" type="presParOf" srcId="{F37AE390-D470-483E-AABC-586299979020}" destId="{A7496016-DBD2-44C3-8288-716F9A0B7065}" srcOrd="24" destOrd="0" presId="urn:microsoft.com/office/officeart/2005/8/layout/list1"/>
    <dgm:cxn modelId="{C1010BFC-08FF-437B-B606-CDF870345CA9}" type="presParOf" srcId="{A7496016-DBD2-44C3-8288-716F9A0B7065}" destId="{B37766DC-FF38-419E-96A6-036A40E822AD}" srcOrd="0" destOrd="0" presId="urn:microsoft.com/office/officeart/2005/8/layout/list1"/>
    <dgm:cxn modelId="{27BAAE16-16EF-4578-862C-B2A838CA107E}" type="presParOf" srcId="{A7496016-DBD2-44C3-8288-716F9A0B7065}" destId="{B4D4540E-58F7-4C90-940E-FD2EE5D8CA74}" srcOrd="1" destOrd="0" presId="urn:microsoft.com/office/officeart/2005/8/layout/list1"/>
    <dgm:cxn modelId="{A9BE8FEF-3E25-4EAD-8A8F-98AA1CC08BF0}" type="presParOf" srcId="{F37AE390-D470-483E-AABC-586299979020}" destId="{5B6B919C-2E79-4D1D-9C76-F3E3A55DF611}" srcOrd="25" destOrd="0" presId="urn:microsoft.com/office/officeart/2005/8/layout/list1"/>
    <dgm:cxn modelId="{E26BF879-D31E-41BF-A6AC-3ED55928C431}" type="presParOf" srcId="{F37AE390-D470-483E-AABC-586299979020}" destId="{6DB522A1-6204-47A8-AF59-DD1707BAE1D1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EC4196-4E4C-42E2-97D4-08E68ED33496}">
      <dsp:nvSpPr>
        <dsp:cNvPr id="0" name=""/>
        <dsp:cNvSpPr/>
      </dsp:nvSpPr>
      <dsp:spPr>
        <a:xfrm>
          <a:off x="0" y="464019"/>
          <a:ext cx="4368801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6F2E7E-5FBB-4A7E-B74F-C41C8F4E6166}">
      <dsp:nvSpPr>
        <dsp:cNvPr id="0" name=""/>
        <dsp:cNvSpPr/>
      </dsp:nvSpPr>
      <dsp:spPr>
        <a:xfrm>
          <a:off x="215026" y="6459"/>
          <a:ext cx="4150466" cy="9151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5591" tIns="0" rIns="11559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возраст от </a:t>
          </a: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9 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до </a:t>
          </a: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17 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лет</a:t>
          </a:r>
        </a:p>
      </dsp:txBody>
      <dsp:txXfrm>
        <a:off x="259698" y="51131"/>
        <a:ext cx="4061122" cy="825776"/>
      </dsp:txXfrm>
    </dsp:sp>
    <dsp:sp modelId="{6B332836-162A-42E1-91A0-04D4AA739418}">
      <dsp:nvSpPr>
        <dsp:cNvPr id="0" name=""/>
        <dsp:cNvSpPr/>
      </dsp:nvSpPr>
      <dsp:spPr>
        <a:xfrm>
          <a:off x="0" y="1870179"/>
          <a:ext cx="4368801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AC91FD-A19D-4463-93B7-409F91C34548}">
      <dsp:nvSpPr>
        <dsp:cNvPr id="0" name=""/>
        <dsp:cNvSpPr/>
      </dsp:nvSpPr>
      <dsp:spPr>
        <a:xfrm>
          <a:off x="218334" y="1400705"/>
          <a:ext cx="4150466" cy="9151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5591" tIns="0" rIns="11559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первичная лабильная артериальная гипертензия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3006" y="1445377"/>
        <a:ext cx="4061122" cy="825776"/>
      </dsp:txXfrm>
    </dsp:sp>
    <dsp:sp modelId="{7991633E-7E7D-45BF-9C76-EB052161D52D}">
      <dsp:nvSpPr>
        <dsp:cNvPr id="0" name=""/>
        <dsp:cNvSpPr/>
      </dsp:nvSpPr>
      <dsp:spPr>
        <a:xfrm>
          <a:off x="0" y="3276340"/>
          <a:ext cx="4368801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51C4D-6686-4509-A22F-367585ED3E81}">
      <dsp:nvSpPr>
        <dsp:cNvPr id="0" name=""/>
        <dsp:cNvSpPr/>
      </dsp:nvSpPr>
      <dsp:spPr>
        <a:xfrm>
          <a:off x="215026" y="2818780"/>
          <a:ext cx="4150466" cy="9151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5591" tIns="0" rIns="11559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подписание информированного согласия на участие в исследовании</a:t>
          </a:r>
        </a:p>
      </dsp:txBody>
      <dsp:txXfrm>
        <a:off x="259698" y="2863452"/>
        <a:ext cx="4061122" cy="8257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3E7449-4D95-46F7-A3B9-C8946E6E1404}">
      <dsp:nvSpPr>
        <dsp:cNvPr id="0" name=""/>
        <dsp:cNvSpPr/>
      </dsp:nvSpPr>
      <dsp:spPr>
        <a:xfrm>
          <a:off x="0" y="239005"/>
          <a:ext cx="437692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786CE8-38C2-47CF-AD6B-F084F7ABFB45}">
      <dsp:nvSpPr>
        <dsp:cNvPr id="0" name=""/>
        <dsp:cNvSpPr/>
      </dsp:nvSpPr>
      <dsp:spPr>
        <a:xfrm>
          <a:off x="198756" y="17605"/>
          <a:ext cx="4174926" cy="4428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5806" tIns="0" rIns="11580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возраст младше </a:t>
          </a: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9 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лет и старше </a:t>
          </a: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17 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лет</a:t>
          </a:r>
        </a:p>
      </dsp:txBody>
      <dsp:txXfrm>
        <a:off x="220372" y="39221"/>
        <a:ext cx="4131694" cy="399568"/>
      </dsp:txXfrm>
    </dsp:sp>
    <dsp:sp modelId="{F5867D90-C228-48C2-8D4C-35678917336E}">
      <dsp:nvSpPr>
        <dsp:cNvPr id="0" name=""/>
        <dsp:cNvSpPr/>
      </dsp:nvSpPr>
      <dsp:spPr>
        <a:xfrm>
          <a:off x="0" y="919405"/>
          <a:ext cx="437692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E2864E-C23D-4CB4-B5C8-76F42B71D61F}">
      <dsp:nvSpPr>
        <dsp:cNvPr id="0" name=""/>
        <dsp:cNvSpPr/>
      </dsp:nvSpPr>
      <dsp:spPr>
        <a:xfrm>
          <a:off x="181805" y="685780"/>
          <a:ext cx="4165188" cy="4428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5806" tIns="0" rIns="115806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наличие </a:t>
          </a: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вторичной 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АГ</a:t>
          </a:r>
        </a:p>
      </dsp:txBody>
      <dsp:txXfrm>
        <a:off x="203421" y="707396"/>
        <a:ext cx="4121956" cy="399568"/>
      </dsp:txXfrm>
    </dsp:sp>
    <dsp:sp modelId="{FC4EC5D1-EE38-48F4-9221-F98549612D2D}">
      <dsp:nvSpPr>
        <dsp:cNvPr id="0" name=""/>
        <dsp:cNvSpPr/>
      </dsp:nvSpPr>
      <dsp:spPr>
        <a:xfrm>
          <a:off x="0" y="1599805"/>
          <a:ext cx="437692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8A7E70-DF05-4AD9-BCDD-B693927890E4}">
      <dsp:nvSpPr>
        <dsp:cNvPr id="0" name=""/>
        <dsp:cNvSpPr/>
      </dsp:nvSpPr>
      <dsp:spPr>
        <a:xfrm>
          <a:off x="198756" y="1378405"/>
          <a:ext cx="4174926" cy="4428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5806" tIns="0" rIns="11580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Наличие острых инфекционных заболеваний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0372" y="1400021"/>
        <a:ext cx="4131694" cy="399568"/>
      </dsp:txXfrm>
    </dsp:sp>
    <dsp:sp modelId="{C9D2DB85-1C3A-4A14-BC64-7A29F7F3F852}">
      <dsp:nvSpPr>
        <dsp:cNvPr id="0" name=""/>
        <dsp:cNvSpPr/>
      </dsp:nvSpPr>
      <dsp:spPr>
        <a:xfrm>
          <a:off x="0" y="2505839"/>
          <a:ext cx="437692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5D1B02-842A-4CBC-B3B3-40B49F5373DF}">
      <dsp:nvSpPr>
        <dsp:cNvPr id="0" name=""/>
        <dsp:cNvSpPr/>
      </dsp:nvSpPr>
      <dsp:spPr>
        <a:xfrm>
          <a:off x="198756" y="2058805"/>
          <a:ext cx="4174926" cy="66843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5806" tIns="0" rIns="11580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наличие </a:t>
          </a: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стадии резкого обострения хронических воспалительных процессов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1386" y="2091435"/>
        <a:ext cx="4109666" cy="603173"/>
      </dsp:txXfrm>
    </dsp:sp>
    <dsp:sp modelId="{39FE5238-75A4-477D-AD0C-72E59102F194}">
      <dsp:nvSpPr>
        <dsp:cNvPr id="0" name=""/>
        <dsp:cNvSpPr/>
      </dsp:nvSpPr>
      <dsp:spPr>
        <a:xfrm>
          <a:off x="0" y="3394333"/>
          <a:ext cx="437692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F415F5-4724-49A8-B25B-D195AB4EBA1D}">
      <dsp:nvSpPr>
        <dsp:cNvPr id="0" name=""/>
        <dsp:cNvSpPr/>
      </dsp:nvSpPr>
      <dsp:spPr>
        <a:xfrm>
          <a:off x="198756" y="2964839"/>
          <a:ext cx="4174926" cy="65089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5806" tIns="0" rIns="11580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болезни, сопровождающиеся лихорадкой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0530" y="2996613"/>
        <a:ext cx="4111378" cy="587345"/>
      </dsp:txXfrm>
    </dsp:sp>
    <dsp:sp modelId="{F4219BC2-A9BD-4034-97B8-F1659C678DD3}">
      <dsp:nvSpPr>
        <dsp:cNvPr id="0" name=""/>
        <dsp:cNvSpPr/>
      </dsp:nvSpPr>
      <dsp:spPr>
        <a:xfrm>
          <a:off x="0" y="4074733"/>
          <a:ext cx="437692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B4F02D-CC28-48DE-8485-D8F67803AF94}">
      <dsp:nvSpPr>
        <dsp:cNvPr id="0" name=""/>
        <dsp:cNvSpPr/>
      </dsp:nvSpPr>
      <dsp:spPr>
        <a:xfrm>
          <a:off x="208374" y="3853333"/>
          <a:ext cx="4167480" cy="4428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5806" tIns="0" rIns="11580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индивидуальная непереносимость кислородной недостаточности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9990" y="3874949"/>
        <a:ext cx="4124248" cy="399568"/>
      </dsp:txXfrm>
    </dsp:sp>
    <dsp:sp modelId="{6DB522A1-6204-47A8-AF59-DD1707BAE1D1}">
      <dsp:nvSpPr>
        <dsp:cNvPr id="0" name=""/>
        <dsp:cNvSpPr/>
      </dsp:nvSpPr>
      <dsp:spPr>
        <a:xfrm>
          <a:off x="0" y="4755133"/>
          <a:ext cx="437692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D4540E-58F7-4C90-940E-FD2EE5D8CA74}">
      <dsp:nvSpPr>
        <dsp:cNvPr id="0" name=""/>
        <dsp:cNvSpPr/>
      </dsp:nvSpPr>
      <dsp:spPr>
        <a:xfrm>
          <a:off x="198756" y="4533733"/>
          <a:ext cx="4174926" cy="4428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5806" tIns="0" rIns="11580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отказ от участия в исследовании</a:t>
          </a:r>
        </a:p>
      </dsp:txBody>
      <dsp:txXfrm>
        <a:off x="220372" y="4555349"/>
        <a:ext cx="4131694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213E7-93E6-4AFE-8D8A-F7DD575D17D5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BCF3E-3B29-4EF4-A6F4-7CC4E2013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11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8B4C61C9-7E07-4C84-96B0-CDC328CA435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16EA591-98A4-4644-B121-3BFAF79266AF}" type="slidenum">
              <a:rPr lang="ru-RU" altLang="ru-RU" sz="1200" b="0"/>
              <a:pPr algn="r" eaLnBrk="1" hangingPunct="1"/>
              <a:t>1</a:t>
            </a:fld>
            <a:endParaRPr lang="ru-RU" altLang="ru-RU" sz="1200" b="0"/>
          </a:p>
        </p:txBody>
      </p:sp>
      <p:sp>
        <p:nvSpPr>
          <p:cNvPr id="5123" name="Образ слайда 1">
            <a:extLst>
              <a:ext uri="{FF2B5EF4-FFF2-40B4-BE49-F238E27FC236}">
                <a16:creationId xmlns:a16="http://schemas.microsoft.com/office/drawing/2014/main" id="{50C39E56-2E54-44A6-83BD-D83ABA355E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4" name="Заметки 2">
            <a:extLst>
              <a:ext uri="{FF2B5EF4-FFF2-40B4-BE49-F238E27FC236}">
                <a16:creationId xmlns:a16="http://schemas.microsoft.com/office/drawing/2014/main" id="{331CDADA-72D7-4E84-99DB-9340778C7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5" name="Номер слайда 3">
            <a:extLst>
              <a:ext uri="{FF2B5EF4-FFF2-40B4-BE49-F238E27FC236}">
                <a16:creationId xmlns:a16="http://schemas.microsoft.com/office/drawing/2014/main" id="{02E24F87-C838-4D3A-AD42-6714F3E45BBA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46AD955-29F5-4D88-9EDB-B85DDDC06799}" type="slidenum">
              <a:rPr lang="ru-RU" altLang="ru-RU" sz="1200" b="0">
                <a:latin typeface="Garamond" panose="02020404030301010803" pitchFamily="18" charset="0"/>
              </a:rPr>
              <a:pPr algn="r" eaLnBrk="1" hangingPunct="1"/>
              <a:t>1</a:t>
            </a:fld>
            <a:endParaRPr lang="ru-RU" altLang="ru-RU" sz="1200" b="0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C92F1-7502-4DD2-B287-E4B62F652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A2DCA18-88D6-4B16-B390-CC60B13C7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B56D27-5C9B-4FA7-B6FB-42C51D414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EE005-CD4A-464F-B310-AF3A4DC36F58}" type="datetime1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9306F3-DE17-4F78-9FF3-26B398CC5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7A06A3-0BE7-4BF2-B8A1-54B27E8C6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68F8-1AF3-4929-B7A3-3A383FE16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980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8C2AF2-D0FF-4C7A-8FEB-C93BB292C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F23600-51C9-49CF-9018-E4AC152DD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38FFCB-DBC9-4226-8730-24626BC41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6DB9-478C-425B-94A3-9873F4EF6C84}" type="datetime1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7283CD-480F-40AD-AD6F-C60BE78B9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9C89CD-E244-4864-B2E5-B97A76CDB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68F8-1AF3-4929-B7A3-3A383FE16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918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D3F1753-3A6A-4BC2-B8AB-7581D63539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54FA8B9-0D36-418C-8456-7386472A74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CE14AF-F244-4E6A-8DC5-5AD855B5D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3AEFC-4293-48D0-BAFC-0929580973EF}" type="datetime1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7E6252-D721-46A7-9BF6-84A55A6DD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D6F16A-B984-4E79-82A2-4332FE3A0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68F8-1AF3-4929-B7A3-3A383FE16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27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DBFAF9-5C44-4768-955B-3D76BF3AF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A4791D-A74F-4B38-A4EB-0A0BF17B4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68849A-751C-4CE7-8192-ED51B3833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9FCA-140E-4400-89E3-C9E092C87577}" type="datetime1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359B58-26DB-4409-99DF-5DB5656B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8EDD1D-5329-4044-9B71-14AE95C28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68F8-1AF3-4929-B7A3-3A383FE16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023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A28E43-6065-4D67-985F-D6E623F00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136590-0A54-4F32-8F0A-D031C7CBC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14D76D-CCB1-4622-B188-CFCD6FF9F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28F9-CC0A-4F06-9D66-A4B9FFDF8F7C}" type="datetime1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0768F4-C6D2-4B8D-A4AA-648E8323D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B7A407-E1CF-4C90-B73A-9433A70FC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68F8-1AF3-4929-B7A3-3A383FE16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893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63489B-EAB5-4EFC-8BF2-8A8531474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240B30-914F-4A2E-B40C-ACFCAD74C1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6CFD66-76B5-4CDC-92B8-D392CF3410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87C0FF-0790-49C9-A4AE-BCDD0AD8B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00D54-54B7-4194-B349-6EE02343962D}" type="datetime1">
              <a:rPr lang="ru-RU" smtClean="0"/>
              <a:t>30.03.2026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8C68CC-4E34-42E9-9ABA-8E22B1763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3D5EBB-A462-4348-8A2F-F0576ECF6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68F8-1AF3-4929-B7A3-3A383FE16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160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800F70-0DC1-485E-83CD-DECF6FB95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BD1D38-55C9-4673-BD1A-BBEC95EB8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0B5AC2-D4D8-407F-87D7-9884D8BEC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E4ED80E-662A-4C81-862C-C9D798C645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0E19E55-E9BC-4326-8935-A7713D9240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AE536C8-BF58-4CFD-8DB9-FB4211AB7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7B009-FC0D-42C0-A76E-9021CB98349F}" type="datetime1">
              <a:rPr lang="ru-RU" smtClean="0"/>
              <a:t>30.03.2026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2046BAE-B934-417B-ACB8-BF8D64C21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5674033-0642-4A32-871A-D644BC783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68F8-1AF3-4929-B7A3-3A383FE16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226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1CA699-B020-49D5-8535-B228AF92D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BA29857-638C-4753-A974-1F3A1610E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DF1E-B5EB-4E6E-9713-183760B50D8E}" type="datetime1">
              <a:rPr lang="ru-RU" smtClean="0"/>
              <a:t>30.03.2026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58D8904-9DF9-4538-B90D-312EAB749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0CA72E5-F59A-44DF-A413-069E4B9D8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68F8-1AF3-4929-B7A3-3A383FE16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305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3DA2A8C-B3DA-4317-9917-D72CEB1E2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79754-9354-4FEC-9194-1C6F26364E65}" type="datetime1">
              <a:rPr lang="ru-RU" smtClean="0"/>
              <a:t>30.03.2026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4E31890-8BB7-4C44-8910-E888E0467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9987C35-AB77-4EB1-B66C-5307A6367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68F8-1AF3-4929-B7A3-3A383FE16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906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164F28-7125-4DF8-9B71-5AD9288F9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FDE784-3AF8-416B-9991-6B5A7A19E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48C1BB-71F8-4D98-AB12-296172515E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661536-ED0C-4884-B172-EF2ADB722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CAC5-9A45-4076-AF60-8AEAE3B29560}" type="datetime1">
              <a:rPr lang="ru-RU" smtClean="0"/>
              <a:t>30.03.2026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CD2F43-1BE7-4A7B-A5A1-45FDF9EE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8A3010-112B-4942-9669-E8D77CE84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68F8-1AF3-4929-B7A3-3A383FE16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61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8B1DB9-1E06-45EB-B6A2-EF5825406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3D44AEF-3ED5-4003-8046-F0BC1779C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B9357A-FD56-4E84-B279-986FC080D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988E58-E891-41A6-81E7-D996348DF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6294-4614-4F86-8A7C-0746F1F7E799}" type="datetime1">
              <a:rPr lang="ru-RU" smtClean="0"/>
              <a:t>30.03.2026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42337-5C83-41FD-A96A-B77BBEFD1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BE046E-0805-4334-9E70-6764B26F2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68F8-1AF3-4929-B7A3-3A383FE16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811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7302FE-7DD8-4B37-99F1-755F33DC9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F7FBDA-A711-4ED5-81E8-A053341B5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B18CFA-78FC-49F7-A214-CDD1732A60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20A25-22F0-490F-9E5D-D63130795F55}" type="datetime1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BEA26E-4275-44B8-AAE4-2AF168AFBC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19F014-8AFC-4537-8932-427D6ADDD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868F8-1AF3-4929-B7A3-3A383FE16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7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CC805B2D-CF43-430B-B6CA-9C578126E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3026" y="0"/>
            <a:ext cx="749963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folHlink"/>
              </a:buClr>
              <a:buSzPct val="90000"/>
              <a:buNone/>
            </a:pPr>
            <a:r>
              <a:rPr lang="ru-RU" altLang="ru-RU" sz="1600" b="1" dirty="0">
                <a:latin typeface="Arial" pitchFamily="34" charset="0"/>
                <a:cs typeface="Arial" pitchFamily="34" charset="0"/>
              </a:rPr>
              <a:t>Федеральное государственное бюджетное </a:t>
            </a:r>
            <a:r>
              <a:rPr lang="ru-RU" altLang="ru-RU" sz="1600" b="1" dirty="0" smtClean="0">
                <a:latin typeface="Arial" pitchFamily="34" charset="0"/>
                <a:cs typeface="Arial" pitchFamily="34" charset="0"/>
              </a:rPr>
              <a:t>образовательное учреждение </a:t>
            </a:r>
            <a:r>
              <a:rPr lang="ru-RU" altLang="ru-RU" sz="1600" b="1" dirty="0">
                <a:latin typeface="Arial" pitchFamily="34" charset="0"/>
                <a:cs typeface="Arial" pitchFamily="34" charset="0"/>
              </a:rPr>
              <a:t>высшего образования </a:t>
            </a:r>
          </a:p>
          <a:p>
            <a:pPr algn="ctr">
              <a:spcBef>
                <a:spcPct val="0"/>
              </a:spcBef>
              <a:buClr>
                <a:schemeClr val="folHlink"/>
              </a:buClr>
              <a:buSzPct val="90000"/>
              <a:buNone/>
            </a:pPr>
            <a:r>
              <a:rPr lang="ru-RU" altLang="ru-RU" sz="1600" b="1" dirty="0">
                <a:latin typeface="Arial" pitchFamily="34" charset="0"/>
                <a:cs typeface="Arial" pitchFamily="34" charset="0"/>
              </a:rPr>
              <a:t>«Донецкий государственный медицинский университет </a:t>
            </a:r>
            <a:r>
              <a:rPr lang="ru-RU" altLang="ru-RU" sz="1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1600" b="1" dirty="0" smtClean="0">
                <a:latin typeface="Arial" pitchFamily="34" charset="0"/>
                <a:cs typeface="Arial" pitchFamily="34" charset="0"/>
              </a:rPr>
            </a:br>
            <a:r>
              <a:rPr lang="ru-RU" altLang="ru-RU" sz="1600" b="1" dirty="0" smtClean="0">
                <a:latin typeface="Arial" pitchFamily="34" charset="0"/>
                <a:cs typeface="Arial" pitchFamily="34" charset="0"/>
              </a:rPr>
              <a:t>имени </a:t>
            </a:r>
            <a:r>
              <a:rPr lang="ru-RU" altLang="ru-RU" sz="1600" b="1" dirty="0">
                <a:latin typeface="Arial" pitchFamily="34" charset="0"/>
                <a:cs typeface="Arial" pitchFamily="34" charset="0"/>
              </a:rPr>
              <a:t>М. Горького» </a:t>
            </a:r>
            <a:endParaRPr lang="ru-RU" alt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0"/>
              </a:spcBef>
              <a:buClr>
                <a:schemeClr val="folHlink"/>
              </a:buClr>
              <a:buSzPct val="90000"/>
              <a:buNone/>
            </a:pPr>
            <a:r>
              <a:rPr lang="ru-RU" altLang="ru-RU" sz="1600" b="1" dirty="0" smtClean="0">
                <a:latin typeface="Arial" pitchFamily="34" charset="0"/>
                <a:cs typeface="Arial" pitchFamily="34" charset="0"/>
              </a:rPr>
              <a:t>Министерства здравоохранения Российской </a:t>
            </a:r>
            <a:r>
              <a:rPr lang="ru-RU" altLang="ru-RU" sz="1600" b="1" dirty="0">
                <a:latin typeface="Arial" pitchFamily="34" charset="0"/>
                <a:cs typeface="Arial" pitchFamily="34" charset="0"/>
              </a:rPr>
              <a:t>Федерации</a:t>
            </a:r>
          </a:p>
          <a:p>
            <a:pPr algn="ctr">
              <a:spcBef>
                <a:spcPct val="0"/>
              </a:spcBef>
              <a:buClr>
                <a:schemeClr val="folHlink"/>
              </a:buClr>
              <a:buSzPct val="90000"/>
              <a:buNone/>
            </a:pPr>
            <a:r>
              <a:rPr lang="ru-RU" altLang="ru-RU" sz="1600" b="1" dirty="0">
                <a:latin typeface="Arial" pitchFamily="34" charset="0"/>
                <a:cs typeface="Arial" pitchFamily="34" charset="0"/>
              </a:rPr>
              <a:t>Кафедра пропедевтики внутренних </a:t>
            </a:r>
            <a:r>
              <a:rPr lang="ru-RU" altLang="ru-RU" sz="1600" b="1" dirty="0" smtClean="0">
                <a:latin typeface="Arial" pitchFamily="34" charset="0"/>
                <a:cs typeface="Arial" pitchFamily="34" charset="0"/>
              </a:rPr>
              <a:t>болезней с лабораторией адаптационной медицины</a:t>
            </a:r>
            <a:endParaRPr lang="ru-RU" altLang="ru-RU" sz="1600" b="1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0"/>
              </a:spcBef>
              <a:buClr>
                <a:schemeClr val="folHlink"/>
              </a:buClr>
              <a:buSzPct val="90000"/>
              <a:buNone/>
            </a:pPr>
            <a:r>
              <a:rPr lang="ru-RU" altLang="ru-RU" sz="1600" b="1" dirty="0">
                <a:latin typeface="Arial" pitchFamily="34" charset="0"/>
                <a:cs typeface="Arial" pitchFamily="34" charset="0"/>
              </a:rPr>
              <a:t>Кафедра педиатрии № 3</a:t>
            </a:r>
          </a:p>
        </p:txBody>
      </p:sp>
      <p:sp>
        <p:nvSpPr>
          <p:cNvPr id="63491" name="Text Box 3">
            <a:extLst>
              <a:ext uri="{FF2B5EF4-FFF2-40B4-BE49-F238E27FC236}">
                <a16:creationId xmlns:a16="http://schemas.microsoft.com/office/drawing/2014/main" id="{8BF3ED7C-C1C1-44A8-9923-C04193D782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815882"/>
            <a:ext cx="9143999" cy="1895261"/>
          </a:xfrm>
        </p:spPr>
        <p:txBody>
          <a:bodyPr tIns="0" rtlCol="0" anchor="ctr">
            <a:noAutofit/>
          </a:bodyPr>
          <a:lstStyle/>
          <a:p>
            <a:pPr marL="26988" indent="0" algn="ctr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ru-RU" alt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ВЛИЯНИЕ ИНТЕРВАЛЬНОЙ НОРМОБАРИЧЕСКОЙ ГИПОКСИТЕРАПИИ НА ПОКАЗАТЕЛИ МЕТАБОЛИЧЕСКОГО И ОКСИДАТИВНОГО СТАТУСА У ДЕТЕЙ С ЛАБИЛЬНОЙ АРТЕРИАЛЬНОЙ ГИПЕРТЕНЗИЕЙ</a:t>
            </a:r>
            <a:endParaRPr lang="ru-RU" alt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Прямоугольник 4">
            <a:extLst>
              <a:ext uri="{FF2B5EF4-FFF2-40B4-BE49-F238E27FC236}">
                <a16:creationId xmlns:a16="http://schemas.microsoft.com/office/drawing/2014/main" id="{6FD83526-3F9B-493A-B54E-85D760F01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305425"/>
            <a:ext cx="87137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folHlink"/>
              </a:buClr>
              <a:buSzPct val="90000"/>
              <a:buFontTx/>
              <a:buChar char="•"/>
            </a:pPr>
            <a:endParaRPr lang="ru-RU" altLang="ru-RU" sz="2000" dirty="0"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Clr>
                <a:srgbClr val="B2B2B2"/>
              </a:buClr>
              <a:buSzPct val="90000"/>
              <a:buFontTx/>
              <a:buNone/>
            </a:pPr>
            <a:endParaRPr lang="ru-RU" altLang="ru-RU" sz="200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397210"/>
            <a:ext cx="9143999" cy="359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fontAlgn="base">
              <a:spcBef>
                <a:spcPct val="20000"/>
              </a:spcBef>
              <a:spcAft>
                <a:spcPct val="0"/>
              </a:spcAft>
            </a:pPr>
            <a:endParaRPr lang="ru-RU" b="1" i="1" dirty="0" smtClean="0">
              <a:solidFill>
                <a:prstClr val="black"/>
              </a:solidFill>
              <a:latin typeface="Arial" charset="0"/>
            </a:endParaRPr>
          </a:p>
          <a:p>
            <a:pPr lvl="0" algn="ctr"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b="1" i="1" dirty="0" smtClean="0">
                <a:solidFill>
                  <a:prstClr val="black"/>
                </a:solidFill>
                <a:latin typeface="Arial" charset="0"/>
              </a:rPr>
              <a:t>Игнатенко </a:t>
            </a:r>
            <a:r>
              <a:rPr lang="ru-RU" b="1" i="1" dirty="0">
                <a:solidFill>
                  <a:prstClr val="black"/>
                </a:solidFill>
                <a:latin typeface="Arial" charset="0"/>
              </a:rPr>
              <a:t>Григорий Анатольевич</a:t>
            </a:r>
          </a:p>
          <a:p>
            <a:pPr lvl="0" algn="ctr"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1200" i="1" dirty="0">
                <a:solidFill>
                  <a:prstClr val="black"/>
                </a:solidFill>
                <a:latin typeface="Arial" charset="0"/>
              </a:rPr>
              <a:t>ректор</a:t>
            </a:r>
            <a:r>
              <a:rPr lang="ru-RU" sz="1200" b="1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sz="1200" i="1" dirty="0">
                <a:solidFill>
                  <a:prstClr val="black"/>
                </a:solidFill>
                <a:latin typeface="Arial" charset="0"/>
              </a:rPr>
              <a:t>ФГБОУ ВО ДонГМУ Минздрава России, заведующий кафедрой пропедевтики внутренних </a:t>
            </a:r>
            <a:r>
              <a:rPr lang="ru-RU" sz="1200" i="1" dirty="0" smtClean="0">
                <a:solidFill>
                  <a:prstClr val="black"/>
                </a:solidFill>
                <a:latin typeface="Arial" charset="0"/>
              </a:rPr>
              <a:t>болезней с лабораторией адаптационной медицины, академик РАН, </a:t>
            </a:r>
            <a:r>
              <a:rPr lang="ru-RU" sz="1200" i="1" dirty="0" err="1" smtClean="0">
                <a:solidFill>
                  <a:prstClr val="black"/>
                </a:solidFill>
                <a:latin typeface="Arial" charset="0"/>
              </a:rPr>
              <a:t>д.мед.н</a:t>
            </a:r>
            <a:r>
              <a:rPr lang="ru-RU" sz="1200" i="1" dirty="0" smtClean="0">
                <a:solidFill>
                  <a:prstClr val="black"/>
                </a:solidFill>
                <a:latin typeface="Arial" charset="0"/>
              </a:rPr>
              <a:t>., </a:t>
            </a:r>
            <a:r>
              <a:rPr lang="ru-RU" sz="1200" i="1" dirty="0">
                <a:solidFill>
                  <a:prstClr val="black"/>
                </a:solidFill>
                <a:latin typeface="Arial" charset="0"/>
              </a:rPr>
              <a:t>профессор </a:t>
            </a:r>
            <a:endParaRPr lang="ru-RU" b="1" i="1" dirty="0" smtClean="0">
              <a:solidFill>
                <a:prstClr val="black"/>
              </a:solidFill>
              <a:latin typeface="Arial" charset="0"/>
            </a:endParaRPr>
          </a:p>
          <a:p>
            <a:pPr lvl="0" algn="ctr"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b="1" i="1" dirty="0" smtClean="0">
                <a:solidFill>
                  <a:prstClr val="black"/>
                </a:solidFill>
                <a:latin typeface="Arial" charset="0"/>
              </a:rPr>
              <a:t>Дубовая </a:t>
            </a:r>
            <a:r>
              <a:rPr lang="ru-RU" b="1" i="1" dirty="0">
                <a:solidFill>
                  <a:prstClr val="black"/>
                </a:solidFill>
                <a:latin typeface="Arial" charset="0"/>
              </a:rPr>
              <a:t>Анна Валериевна </a:t>
            </a:r>
            <a:endParaRPr lang="ru-RU" i="1" dirty="0">
              <a:solidFill>
                <a:prstClr val="black"/>
              </a:solidFill>
              <a:latin typeface="Arial" charset="0"/>
            </a:endParaRPr>
          </a:p>
          <a:p>
            <a:pPr lvl="0" algn="ctr"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latin typeface="Arial" charset="0"/>
              </a:rPr>
              <a:t> </a:t>
            </a:r>
            <a:r>
              <a:rPr lang="ru-RU" sz="1200" i="1" dirty="0">
                <a:solidFill>
                  <a:prstClr val="black"/>
                </a:solidFill>
                <a:latin typeface="Arial" charset="0"/>
              </a:rPr>
              <a:t>директор </a:t>
            </a:r>
            <a:r>
              <a:rPr lang="ru-RU" sz="1200" i="1" dirty="0" err="1">
                <a:solidFill>
                  <a:prstClr val="black"/>
                </a:solidFill>
                <a:latin typeface="Arial" charset="0"/>
              </a:rPr>
              <a:t>Аккредитационно-симуляционного</a:t>
            </a:r>
            <a:r>
              <a:rPr lang="ru-RU" sz="1200" i="1" dirty="0">
                <a:solidFill>
                  <a:prstClr val="black"/>
                </a:solidFill>
                <a:latin typeface="Arial" charset="0"/>
              </a:rPr>
              <a:t> центра ФГБОУ ВО ДонГМУ Минздрава России, </a:t>
            </a:r>
            <a:r>
              <a:rPr lang="ru-RU" sz="1200" i="1" dirty="0" smtClean="0">
                <a:solidFill>
                  <a:prstClr val="black"/>
                </a:solidFill>
                <a:latin typeface="Arial" charset="0"/>
              </a:rPr>
              <a:t>заведующий </a:t>
            </a:r>
            <a:r>
              <a:rPr lang="ru-RU" sz="1200" i="1" dirty="0">
                <a:solidFill>
                  <a:prstClr val="black"/>
                </a:solidFill>
                <a:latin typeface="Arial" charset="0"/>
              </a:rPr>
              <a:t>кафедрой педиатрии № 3, </a:t>
            </a:r>
            <a:r>
              <a:rPr lang="ru-RU" sz="1200" i="1" dirty="0" err="1" smtClean="0">
                <a:solidFill>
                  <a:prstClr val="black"/>
                </a:solidFill>
                <a:latin typeface="Arial" charset="0"/>
              </a:rPr>
              <a:t>д.мед.н</a:t>
            </a:r>
            <a:r>
              <a:rPr lang="ru-RU" sz="1200" i="1" dirty="0" smtClean="0">
                <a:solidFill>
                  <a:prstClr val="black"/>
                </a:solidFill>
                <a:latin typeface="Arial" charset="0"/>
              </a:rPr>
              <a:t>., </a:t>
            </a:r>
            <a:r>
              <a:rPr lang="ru-RU" sz="1200" i="1" dirty="0">
                <a:solidFill>
                  <a:prstClr val="black"/>
                </a:solidFill>
                <a:latin typeface="Arial" charset="0"/>
              </a:rPr>
              <a:t>профессор </a:t>
            </a:r>
            <a:endParaRPr lang="ru-RU" sz="1400" dirty="0">
              <a:solidFill>
                <a:prstClr val="black"/>
              </a:solidFill>
              <a:latin typeface="Arial" charset="0"/>
            </a:endParaRPr>
          </a:p>
          <a:p>
            <a:pPr lvl="0" algn="ctr"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b="1" i="1" dirty="0">
                <a:solidFill>
                  <a:prstClr val="black"/>
                </a:solidFill>
                <a:latin typeface="Arial" charset="0"/>
              </a:rPr>
              <a:t>Науменко Юлия Владимировна </a:t>
            </a:r>
            <a:endParaRPr lang="ru-RU" i="1" dirty="0">
              <a:solidFill>
                <a:prstClr val="black"/>
              </a:solidFill>
              <a:latin typeface="Arial" charset="0"/>
            </a:endParaRPr>
          </a:p>
          <a:p>
            <a:pPr lvl="0" algn="ctr"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 </a:t>
            </a:r>
            <a:r>
              <a:rPr lang="ru-RU" sz="1200" i="1" dirty="0">
                <a:solidFill>
                  <a:prstClr val="black"/>
                </a:solidFill>
                <a:latin typeface="Arial" charset="0"/>
              </a:rPr>
              <a:t>заместитель директора </a:t>
            </a:r>
            <a:r>
              <a:rPr lang="ru-RU" sz="1200" i="1" dirty="0" err="1">
                <a:solidFill>
                  <a:prstClr val="black"/>
                </a:solidFill>
                <a:latin typeface="Arial" charset="0"/>
              </a:rPr>
              <a:t>Аккредитационно-симуляционного</a:t>
            </a:r>
            <a:r>
              <a:rPr lang="ru-RU" sz="1200" i="1" dirty="0">
                <a:solidFill>
                  <a:prstClr val="black"/>
                </a:solidFill>
                <a:latin typeface="Arial" charset="0"/>
              </a:rPr>
              <a:t> центра ФГБОУ ВО </a:t>
            </a:r>
            <a:r>
              <a:rPr lang="ru-RU" sz="1200" i="1" dirty="0" err="1">
                <a:solidFill>
                  <a:prstClr val="black"/>
                </a:solidFill>
                <a:latin typeface="Arial" charset="0"/>
              </a:rPr>
              <a:t>ДонГМУ</a:t>
            </a:r>
            <a:r>
              <a:rPr lang="ru-RU" sz="1200" i="1" dirty="0">
                <a:solidFill>
                  <a:prstClr val="black"/>
                </a:solidFill>
                <a:latin typeface="Arial" charset="0"/>
              </a:rPr>
              <a:t> Минздрава России, </a:t>
            </a:r>
            <a:r>
              <a:rPr lang="ru-RU" sz="1200" i="1" dirty="0" err="1">
                <a:solidFill>
                  <a:prstClr val="black"/>
                </a:solidFill>
                <a:latin typeface="Arial" charset="0"/>
              </a:rPr>
              <a:t>к.мед.н</a:t>
            </a:r>
            <a:r>
              <a:rPr lang="ru-RU" sz="1200" i="1" dirty="0">
                <a:solidFill>
                  <a:prstClr val="black"/>
                </a:solidFill>
                <a:latin typeface="Arial" charset="0"/>
              </a:rPr>
              <a:t>., доцент кафедры педиатрии № 3</a:t>
            </a:r>
          </a:p>
          <a:p>
            <a:pPr lvl="0" algn="ctr" defTabSz="457200" fontAlgn="base">
              <a:spcAft>
                <a:spcPct val="0"/>
              </a:spcAft>
            </a:pPr>
            <a:endParaRPr lang="ru-RU" sz="800" i="1" dirty="0">
              <a:solidFill>
                <a:prstClr val="black"/>
              </a:solidFill>
              <a:latin typeface="Arial" charset="0"/>
            </a:endParaRPr>
          </a:p>
          <a:p>
            <a:pPr lvl="0" algn="ctr"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b="1" i="1" dirty="0">
                <a:solidFill>
                  <a:prstClr val="black"/>
                </a:solidFill>
                <a:latin typeface="Arial" charset="0"/>
              </a:rPr>
              <a:t>Каменева Юлия Викторовна</a:t>
            </a:r>
          </a:p>
          <a:p>
            <a:pPr lvl="0" algn="ctr"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1200" i="1" dirty="0">
                <a:solidFill>
                  <a:prstClr val="black"/>
                </a:solidFill>
                <a:latin typeface="Arial" charset="0"/>
              </a:rPr>
              <a:t>ассистент  кафедры педиатрии № </a:t>
            </a:r>
            <a:r>
              <a:rPr lang="ru-RU" sz="1200" i="1" dirty="0" smtClean="0">
                <a:solidFill>
                  <a:prstClr val="black"/>
                </a:solidFill>
                <a:latin typeface="Arial" charset="0"/>
              </a:rPr>
              <a:t>3</a:t>
            </a:r>
          </a:p>
          <a:p>
            <a:pPr lvl="0" algn="ctr" defTabSz="457200" fontAlgn="base">
              <a:spcBef>
                <a:spcPct val="20000"/>
              </a:spcBef>
              <a:spcAft>
                <a:spcPct val="0"/>
              </a:spcAft>
            </a:pPr>
            <a:endParaRPr lang="ru-RU" sz="1200" i="1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81" y="53749"/>
            <a:ext cx="1822862" cy="1566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>
            <a:extLst>
              <a:ext uri="{FF2B5EF4-FFF2-40B4-BE49-F238E27FC236}">
                <a16:creationId xmlns:a16="http://schemas.microsoft.com/office/drawing/2014/main" id="{45F361DE-91BA-4769-906A-9F8C7A039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2866"/>
            <a:ext cx="910633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ПОКАЗАТЕЛИ </a:t>
            </a: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САД И ДАД У ДЕТЕЙ ОСНОВНОЙ ГРУППЫ</a:t>
            </a:r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8F1C998B-2CA1-4874-B10B-5D3D1EA9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68F8-1AF3-4929-B7A3-3A383FE1699E}" type="slidenum">
              <a:rPr lang="ru-RU" smtClean="0"/>
              <a:t>10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31" y="1269507"/>
            <a:ext cx="8445251" cy="461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080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>
            <a:extLst>
              <a:ext uri="{FF2B5EF4-FFF2-40B4-BE49-F238E27FC236}">
                <a16:creationId xmlns:a16="http://schemas.microsoft.com/office/drawing/2014/main" id="{45F361DE-91BA-4769-906A-9F8C7A039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697" y="156166"/>
            <a:ext cx="88026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ПОКАЗАТЕЛИ </a:t>
            </a:r>
            <a:r>
              <a:rPr kumimoji="0" lang="ru-RU" alt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ИНДЕКСА ВРЕМЕНИ ГИПЕРТЕНЗИИ У ДЕТЕЙ ОСНОВНОЙ ГРУППЫ</a:t>
            </a:r>
            <a:endParaRPr kumimoji="0" lang="ru-RU" altLang="ru-RU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45E2CF3-F935-4FC1-A36D-503C0304F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68F8-1AF3-4929-B7A3-3A383FE1699E}" type="slidenum">
              <a:rPr lang="ru-RU" smtClean="0"/>
              <a:t>11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09" y="1108364"/>
            <a:ext cx="7878041" cy="537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1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BD2F62-C1A7-4933-B465-8DC6AB081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05" y="-28176"/>
            <a:ext cx="88026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22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Особенности липидного профиля </a:t>
            </a:r>
            <a:r>
              <a:rPr lang="ru-RU" altLang="ru-RU" sz="2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у детей с первичной лабильной артериальной гипертензией</a:t>
            </a:r>
            <a:endParaRPr kumimoji="0" lang="ru-RU" altLang="ru-RU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90F370A-DE05-4D2B-9565-7A419560D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43199"/>
              </p:ext>
            </p:extLst>
          </p:nvPr>
        </p:nvGraphicFramePr>
        <p:xfrm>
          <a:off x="305972" y="903890"/>
          <a:ext cx="8586951" cy="5065080"/>
        </p:xfrm>
        <a:graphic>
          <a:graphicData uri="http://schemas.openxmlformats.org/drawingml/2006/table">
            <a:tbl>
              <a:tblPr firstRow="1" firstCol="1">
                <a:tableStyleId>{7DF18680-E054-41AD-8BC1-D1AEF772440D}</a:tableStyleId>
              </a:tblPr>
              <a:tblGrid>
                <a:gridCol w="2763049">
                  <a:extLst>
                    <a:ext uri="{9D8B030D-6E8A-4147-A177-3AD203B41FA5}">
                      <a16:colId xmlns:a16="http://schemas.microsoft.com/office/drawing/2014/main" val="3982543464"/>
                    </a:ext>
                  </a:extLst>
                </a:gridCol>
                <a:gridCol w="1902372">
                  <a:extLst>
                    <a:ext uri="{9D8B030D-6E8A-4147-A177-3AD203B41FA5}">
                      <a16:colId xmlns:a16="http://schemas.microsoft.com/office/drawing/2014/main" val="197065080"/>
                    </a:ext>
                  </a:extLst>
                </a:gridCol>
                <a:gridCol w="1933904">
                  <a:extLst>
                    <a:ext uri="{9D8B030D-6E8A-4147-A177-3AD203B41FA5}">
                      <a16:colId xmlns:a16="http://schemas.microsoft.com/office/drawing/2014/main" val="1865699364"/>
                    </a:ext>
                  </a:extLst>
                </a:gridCol>
                <a:gridCol w="1987626">
                  <a:extLst>
                    <a:ext uri="{9D8B030D-6E8A-4147-A177-3AD203B41FA5}">
                      <a16:colId xmlns:a16="http://schemas.microsoft.com/office/drawing/2014/main" val="963148236"/>
                    </a:ext>
                  </a:extLst>
                </a:gridCol>
              </a:tblGrid>
              <a:tr h="13437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62735" algn="l"/>
                        </a:tabLs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Показатели 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62735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подгруппа (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=32)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62735" algn="l"/>
                        </a:tabLs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II</a:t>
                      </a: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подгруппа (</a:t>
                      </a: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=29)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62735" algn="l"/>
                        </a:tabLs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Группа контроля (</a:t>
                      </a: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=45)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787880"/>
                  </a:ext>
                </a:extLst>
              </a:tr>
              <a:tr h="6390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62735" algn="l"/>
                        </a:tabLs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Холестерин,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ммоль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/л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62735" algn="l"/>
                        </a:tabLs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5,19 ± 0,94***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62735" algn="l"/>
                        </a:tabLs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5,08 ± 1,03***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62735" algn="l"/>
                        </a:tabLs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3,73 ± 0,41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5825225"/>
                  </a:ext>
                </a:extLst>
              </a:tr>
              <a:tr h="6390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62735" algn="l"/>
                        </a:tabLs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ЛПВП-холестерин,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ммоль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/л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62735" algn="l"/>
                        </a:tabLs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1,33 ± 0,22***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62735" algn="l"/>
                        </a:tabLs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1,32 ± 0,25***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62735" algn="l"/>
                        </a:tabLs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1,62 ± 0,29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9980331"/>
                  </a:ext>
                </a:extLst>
              </a:tr>
              <a:tr h="6487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62735" algn="l"/>
                        </a:tabLs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Индекс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атерогенности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62735" algn="l"/>
                        </a:tabLs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3,09 ± 1,02***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62735" algn="l"/>
                        </a:tabLs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3,12 ± 1,42***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62735" algn="l"/>
                        </a:tabLs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1,37 ± 0,55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6242116"/>
                  </a:ext>
                </a:extLst>
              </a:tr>
              <a:tr h="7696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62735" algn="l"/>
                        </a:tabLs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ЛПНП-холестерин,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ммоль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/л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62735" algn="l"/>
                        </a:tabLs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3,27 ± 0,69***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62735" algn="l"/>
                        </a:tabLs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3,21 ± 0,96***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62735" algn="l"/>
                        </a:tabLs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1,88 ± 0,48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4474674"/>
                  </a:ext>
                </a:extLst>
              </a:tr>
              <a:tr h="9670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62735" algn="l"/>
                        </a:tabLs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Триглицериды,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ммоль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/л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62735" algn="l"/>
                        </a:tabLs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1,64 ± 0,49**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62735" algn="l"/>
                        </a:tabLs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1,65 ± 0,38**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62735" algn="l"/>
                        </a:tabLs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1,33 ± 0,39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0377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F64C340-3AE1-4AD4-A858-578FD4B7274B}"/>
              </a:ext>
            </a:extLst>
          </p:cNvPr>
          <p:cNvSpPr txBox="1"/>
          <p:nvPr/>
        </p:nvSpPr>
        <p:spPr>
          <a:xfrm>
            <a:off x="305972" y="5911047"/>
            <a:ext cx="8802687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** 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– различие статистически значимо (р &lt; 0,01) относительно показателей группы контроля</a:t>
            </a:r>
          </a:p>
          <a:p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*** 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– различие статистически значимо (р &lt; 0,001) относительно показателей группы контроля</a:t>
            </a:r>
          </a:p>
          <a:p>
            <a:endParaRPr lang="ru-RU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2628779-C5CD-4838-9D25-B04E710C4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68F8-1AF3-4929-B7A3-3A383FE1699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72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BD2F62-C1A7-4933-B465-8DC6AB081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05" y="-28176"/>
            <a:ext cx="88026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22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Метаболический </a:t>
            </a:r>
            <a:r>
              <a:rPr lang="ru-RU" altLang="ru-RU" sz="2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altLang="ru-RU" sz="2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оксидативный</a:t>
            </a:r>
            <a:r>
              <a:rPr lang="ru-RU" altLang="ru-RU" sz="2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статус у детей с первичной лабильной артериальной гипертензией</a:t>
            </a:r>
            <a:endParaRPr kumimoji="0" lang="ru-RU" altLang="ru-RU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DD4049-124A-488E-BF49-8395C533D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68F8-1AF3-4929-B7A3-3A383FE1699E}" type="slidenum">
              <a:rPr lang="ru-RU" smtClean="0"/>
              <a:t>13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871429"/>
              </p:ext>
            </p:extLst>
          </p:nvPr>
        </p:nvGraphicFramePr>
        <p:xfrm>
          <a:off x="457199" y="703812"/>
          <a:ext cx="8243455" cy="51012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4866">
                  <a:extLst>
                    <a:ext uri="{9D8B030D-6E8A-4147-A177-3AD203B41FA5}">
                      <a16:colId xmlns:a16="http://schemas.microsoft.com/office/drawing/2014/main" val="849255956"/>
                    </a:ext>
                  </a:extLst>
                </a:gridCol>
                <a:gridCol w="1638297">
                  <a:extLst>
                    <a:ext uri="{9D8B030D-6E8A-4147-A177-3AD203B41FA5}">
                      <a16:colId xmlns:a16="http://schemas.microsoft.com/office/drawing/2014/main" val="3777897454"/>
                    </a:ext>
                  </a:extLst>
                </a:gridCol>
                <a:gridCol w="1639124">
                  <a:extLst>
                    <a:ext uri="{9D8B030D-6E8A-4147-A177-3AD203B41FA5}">
                      <a16:colId xmlns:a16="http://schemas.microsoft.com/office/drawing/2014/main" val="4201356404"/>
                    </a:ext>
                  </a:extLst>
                </a:gridCol>
                <a:gridCol w="1961168">
                  <a:extLst>
                    <a:ext uri="{9D8B030D-6E8A-4147-A177-3AD203B41FA5}">
                      <a16:colId xmlns:a16="http://schemas.microsoft.com/office/drawing/2014/main" val="18052494"/>
                    </a:ext>
                  </a:extLst>
                </a:gridCol>
              </a:tblGrid>
              <a:tr h="12850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62735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Показатели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62735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подгруппа (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=32)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62735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 </a:t>
                      </a: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подгруппа (</a:t>
                      </a: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=29)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62735" algn="l"/>
                        </a:tabLs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 контроля (</a:t>
                      </a: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=45)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215156"/>
                  </a:ext>
                </a:extLst>
              </a:tr>
              <a:tr h="9451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62735" algn="l"/>
                        </a:tabLs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Метаболиты оксида азота,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мкмоль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62735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3,90 ± 0,44***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62735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3,89 ± 0,42***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62735" algn="l"/>
                        </a:tabLs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4,32 ± 0,20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732967"/>
                  </a:ext>
                </a:extLst>
              </a:tr>
              <a:tr h="9451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62735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Диеновые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конъюгаты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Е/мл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62735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2,82 ± 0,63***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62735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2,73 ± 0,44***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62735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1,97 ± 0,38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122009"/>
                  </a:ext>
                </a:extLst>
              </a:tr>
              <a:tr h="14284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62735" algn="l"/>
                        </a:tabLst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Малоновый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диальдегид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мкмоль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/г белка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62735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12,93 ± 2,76**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62735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13,61 ± 2,97**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62735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9,99 ± 1,50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431814"/>
                  </a:ext>
                </a:extLst>
              </a:tr>
              <a:tr h="4973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62735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Каталаза,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мкат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62735" algn="l"/>
                        </a:tabLs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9,29 ± 4,12***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62735" algn="l"/>
                        </a:tabLs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9,13 ± 2,48***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62735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16,73 ± 3,92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704156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26" y="5932308"/>
            <a:ext cx="8839966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6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7D19AEE-A2DB-4F8C-9A53-EFBFBAAC98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239636"/>
              </p:ext>
            </p:extLst>
          </p:nvPr>
        </p:nvGraphicFramePr>
        <p:xfrm>
          <a:off x="170656" y="705356"/>
          <a:ext cx="8734098" cy="5202471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181203">
                  <a:extLst>
                    <a:ext uri="{9D8B030D-6E8A-4147-A177-3AD203B41FA5}">
                      <a16:colId xmlns:a16="http://schemas.microsoft.com/office/drawing/2014/main" val="2147641528"/>
                    </a:ext>
                  </a:extLst>
                </a:gridCol>
                <a:gridCol w="2185846">
                  <a:extLst>
                    <a:ext uri="{9D8B030D-6E8A-4147-A177-3AD203B41FA5}">
                      <a16:colId xmlns:a16="http://schemas.microsoft.com/office/drawing/2014/main" val="404085287"/>
                    </a:ext>
                  </a:extLst>
                </a:gridCol>
                <a:gridCol w="2185846">
                  <a:extLst>
                    <a:ext uri="{9D8B030D-6E8A-4147-A177-3AD203B41FA5}">
                      <a16:colId xmlns:a16="http://schemas.microsoft.com/office/drawing/2014/main" val="3916001332"/>
                    </a:ext>
                  </a:extLst>
                </a:gridCol>
                <a:gridCol w="2181203">
                  <a:extLst>
                    <a:ext uri="{9D8B030D-6E8A-4147-A177-3AD203B41FA5}">
                      <a16:colId xmlns:a16="http://schemas.microsoft.com/office/drawing/2014/main" val="1392593701"/>
                    </a:ext>
                  </a:extLst>
                </a:gridCol>
              </a:tblGrid>
              <a:tr h="203975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Шкалы качества жизни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95" marR="3419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Исследуемые группы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95" marR="3419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1601704"/>
                  </a:ext>
                </a:extLst>
              </a:tr>
              <a:tr h="203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подгруппа, 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</a:t>
                      </a: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95" marR="34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подгруппа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</a:t>
                      </a: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95" marR="34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 контроля,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</a:t>
                      </a: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95" marR="34195" marT="0" marB="0" anchor="ctr"/>
                </a:tc>
                <a:extLst>
                  <a:ext uri="{0D108BD9-81ED-4DB2-BD59-A6C34878D82A}">
                    <a16:rowId xmlns:a16="http://schemas.microsoft.com/office/drawing/2014/main" val="4081578509"/>
                  </a:ext>
                </a:extLst>
              </a:tr>
              <a:tr h="6119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Физическое функционирование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95" marR="34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67,5±5,8</a:t>
                      </a: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</a:t>
                      </a:r>
                    </a:p>
                  </a:txBody>
                  <a:tcPr marL="34195" marR="34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68,6±5,2***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95" marR="34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82,2±3,6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95" marR="34195" marT="0" marB="0" anchor="ctr"/>
                </a:tc>
                <a:extLst>
                  <a:ext uri="{0D108BD9-81ED-4DB2-BD59-A6C34878D82A}">
                    <a16:rowId xmlns:a16="http://schemas.microsoft.com/office/drawing/2014/main" val="3413055091"/>
                  </a:ext>
                </a:extLst>
              </a:tr>
              <a:tr h="7230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Эмоциональное функционирование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95" marR="34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75,3±6,7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95" marR="34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75,0±6,0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95" marR="34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75,6±8,5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95" marR="34195" marT="0" marB="0" anchor="ctr"/>
                </a:tc>
                <a:extLst>
                  <a:ext uri="{0D108BD9-81ED-4DB2-BD59-A6C34878D82A}">
                    <a16:rowId xmlns:a16="http://schemas.microsoft.com/office/drawing/2014/main" val="488872920"/>
                  </a:ext>
                </a:extLst>
              </a:tr>
              <a:tr h="7230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Социальное функционирование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95" marR="34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73,9±7,6**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95" marR="34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72,6±7,5*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95" marR="34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77,7±7,2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95" marR="34195" marT="0" marB="0" anchor="ctr"/>
                </a:tc>
                <a:extLst>
                  <a:ext uri="{0D108BD9-81ED-4DB2-BD59-A6C34878D82A}">
                    <a16:rowId xmlns:a16="http://schemas.microsoft.com/office/drawing/2014/main" val="2921450952"/>
                  </a:ext>
                </a:extLst>
              </a:tr>
              <a:tr h="7230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Школьное функционирование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95" marR="34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63,4±6,4</a:t>
                      </a: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</a:t>
                      </a:r>
                    </a:p>
                  </a:txBody>
                  <a:tcPr marL="34195" marR="34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67,1±8,0***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95" marR="34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74,4±7,2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95" marR="34195" marT="0" marB="0" anchor="ctr"/>
                </a:tc>
                <a:extLst>
                  <a:ext uri="{0D108BD9-81ED-4DB2-BD59-A6C34878D82A}">
                    <a16:rowId xmlns:a16="http://schemas.microsoft.com/office/drawing/2014/main" val="4220432235"/>
                  </a:ext>
                </a:extLst>
              </a:tr>
              <a:tr h="7230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Психосоциальный компонент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95" marR="34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70,9±3,9***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95" marR="34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71,6±3,8***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95" marR="34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75,9±3,6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95" marR="34195" marT="0" marB="0" anchor="ctr"/>
                </a:tc>
                <a:extLst>
                  <a:ext uri="{0D108BD9-81ED-4DB2-BD59-A6C34878D82A}">
                    <a16:rowId xmlns:a16="http://schemas.microsoft.com/office/drawing/2014/main" val="1052238379"/>
                  </a:ext>
                </a:extLst>
              </a:tr>
              <a:tr h="7230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Общий балл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195" marR="34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69,7±3,5***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95" marR="34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70,5±3,1***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95" marR="34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78,1±2,6</a:t>
                      </a:r>
                    </a:p>
                  </a:txBody>
                  <a:tcPr marL="34195" marR="34195" marT="0" marB="0" anchor="ctr"/>
                </a:tc>
                <a:extLst>
                  <a:ext uri="{0D108BD9-81ED-4DB2-BD59-A6C34878D82A}">
                    <a16:rowId xmlns:a16="http://schemas.microsoft.com/office/drawing/2014/main" val="1938793155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60FA0A84-1785-4BE8-8461-67737BED4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05" y="141101"/>
            <a:ext cx="880268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ПОКАЗАТЕЛИ КАЧЕСТВА ЖИЗНИ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229C82F-163F-460A-868C-56C1AEBDE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42033" y="6443408"/>
            <a:ext cx="2057400" cy="365125"/>
          </a:xfrm>
        </p:spPr>
        <p:txBody>
          <a:bodyPr/>
          <a:lstStyle/>
          <a:p>
            <a:fld id="{8CA868F8-1AF3-4929-B7A3-3A383FE1699E}" type="slidenum">
              <a:rPr lang="ru-RU" smtClean="0"/>
              <a:t>14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3" y="5836803"/>
            <a:ext cx="884606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6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>
            <a:extLst>
              <a:ext uri="{FF2B5EF4-FFF2-40B4-BE49-F238E27FC236}">
                <a16:creationId xmlns:a16="http://schemas.microsoft.com/office/drawing/2014/main" id="{45F361DE-91BA-4769-906A-9F8C7A039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404476"/>
            <a:ext cx="880268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2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ПОКАЗАТЕЛИ КАЧЕСТВА ЖИЗНИ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FFB8214-1FE8-4261-A3EE-0B69E7C66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68F8-1AF3-4929-B7A3-3A383FE1699E}" type="slidenum">
              <a:rPr lang="ru-RU" smtClean="0"/>
              <a:t>15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804" y="1004640"/>
            <a:ext cx="8395854" cy="535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01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>
            <a:extLst>
              <a:ext uri="{FF2B5EF4-FFF2-40B4-BE49-F238E27FC236}">
                <a16:creationId xmlns:a16="http://schemas.microsoft.com/office/drawing/2014/main" id="{45F361DE-91BA-4769-906A-9F8C7A039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35199"/>
            <a:ext cx="88026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2200" b="1" noProof="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ДИНАМИКА НОРМАЛИЗАЦИИ АД ПОД ВОЗДЕЙСТВИЕМ ПРОВОДИМОЙ ТЕРАПИИ</a:t>
            </a:r>
            <a:endParaRPr kumimoji="0" lang="ru-RU" altLang="ru-RU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C58F600-B585-4575-8271-ABE38BC57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68F8-1AF3-4929-B7A3-3A383FE1699E}" type="slidenum">
              <a:rPr lang="ru-RU" smtClean="0"/>
              <a:t>16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91" y="1222124"/>
            <a:ext cx="8104909" cy="491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7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72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Показатели липидного профиля у детей основной группы, M ±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SD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68F8-1AF3-4929-B7A3-3A383FE1699E}" type="slidenum">
              <a:rPr lang="ru-RU" smtClean="0"/>
              <a:t>17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817999"/>
              </p:ext>
            </p:extLst>
          </p:nvPr>
        </p:nvGraphicFramePr>
        <p:xfrm>
          <a:off x="628651" y="1440872"/>
          <a:ext cx="7886700" cy="50335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9322">
                  <a:extLst>
                    <a:ext uri="{9D8B030D-6E8A-4147-A177-3AD203B41FA5}">
                      <a16:colId xmlns:a16="http://schemas.microsoft.com/office/drawing/2014/main" val="922323322"/>
                    </a:ext>
                  </a:extLst>
                </a:gridCol>
                <a:gridCol w="2453110">
                  <a:extLst>
                    <a:ext uri="{9D8B030D-6E8A-4147-A177-3AD203B41FA5}">
                      <a16:colId xmlns:a16="http://schemas.microsoft.com/office/drawing/2014/main" val="2202107088"/>
                    </a:ext>
                  </a:extLst>
                </a:gridCol>
                <a:gridCol w="2424268">
                  <a:extLst>
                    <a:ext uri="{9D8B030D-6E8A-4147-A177-3AD203B41FA5}">
                      <a16:colId xmlns:a16="http://schemas.microsoft.com/office/drawing/2014/main" val="3108315720"/>
                    </a:ext>
                  </a:extLst>
                </a:gridCol>
              </a:tblGrid>
              <a:tr h="589921">
                <a:tc>
                  <a:txBody>
                    <a:bodyPr/>
                    <a:lstStyle/>
                    <a:p>
                      <a:pPr marL="123190" marR="128270" algn="ctr">
                        <a:spcBef>
                          <a:spcPts val="925"/>
                        </a:spcBef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Показатели</a:t>
                      </a:r>
                      <a:endParaRPr lang="ru-RU" sz="2000" b="1" kern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3190" marR="128270" algn="ctr">
                        <a:spcBef>
                          <a:spcPts val="925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ru-RU" sz="200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подгруппа (</a:t>
                      </a:r>
                      <a:r>
                        <a:rPr lang="en-US" sz="200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ru-RU" sz="200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=32)</a:t>
                      </a:r>
                      <a:endParaRPr lang="ru-RU" sz="2000" b="1" ker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3190" marR="128270" algn="ctr">
                        <a:spcBef>
                          <a:spcPts val="925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r>
                        <a:rPr lang="ru-RU" sz="20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подгруппа (</a:t>
                      </a:r>
                      <a:r>
                        <a:rPr lang="en-US" sz="20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ru-RU" sz="20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=29)</a:t>
                      </a:r>
                      <a:endParaRPr lang="ru-RU" sz="2000" b="1" kern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614443"/>
                  </a:ext>
                </a:extLst>
              </a:tr>
              <a:tr h="589921">
                <a:tc>
                  <a:txBody>
                    <a:bodyPr/>
                    <a:lstStyle/>
                    <a:p>
                      <a:pPr marL="123190" marR="128270" algn="l">
                        <a:spcBef>
                          <a:spcPts val="925"/>
                        </a:spcBef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Холестерин, </a:t>
                      </a:r>
                      <a:r>
                        <a:rPr lang="ru-RU" sz="2000" kern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ммоль</a:t>
                      </a:r>
                      <a:r>
                        <a:rPr lang="ru-RU" sz="20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/л</a:t>
                      </a:r>
                      <a:endParaRPr lang="ru-RU" sz="2000" b="1" kern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3190" marR="128270" algn="just">
                        <a:spcBef>
                          <a:spcPts val="925"/>
                        </a:spcBef>
                        <a:spcAft>
                          <a:spcPts val="0"/>
                        </a:spcAft>
                      </a:pPr>
                      <a:r>
                        <a:rPr lang="ru-RU" sz="200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4,39 ± 0,64</a:t>
                      </a:r>
                      <a:endParaRPr lang="ru-RU" sz="2000" b="1" ker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3190" marR="128270" algn="just">
                        <a:spcBef>
                          <a:spcPts val="925"/>
                        </a:spcBef>
                        <a:spcAft>
                          <a:spcPts val="0"/>
                        </a:spcAft>
                      </a:pPr>
                      <a:r>
                        <a:rPr lang="ru-RU" sz="200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4,57 ± 0,61</a:t>
                      </a:r>
                      <a:endParaRPr lang="ru-RU" sz="2000" b="1" ker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036124"/>
                  </a:ext>
                </a:extLst>
              </a:tr>
              <a:tr h="589921">
                <a:tc>
                  <a:txBody>
                    <a:bodyPr/>
                    <a:lstStyle/>
                    <a:p>
                      <a:pPr marL="123190" marR="128270" algn="l">
                        <a:spcBef>
                          <a:spcPts val="925"/>
                        </a:spcBef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ЛПВП-холестерин, </a:t>
                      </a:r>
                      <a:r>
                        <a:rPr lang="ru-RU" sz="2000" kern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ммоль</a:t>
                      </a:r>
                      <a:r>
                        <a:rPr lang="ru-RU" sz="20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/л</a:t>
                      </a:r>
                      <a:endParaRPr lang="ru-RU" sz="2000" b="1" kern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3190" marR="128270" algn="just">
                        <a:spcBef>
                          <a:spcPts val="925"/>
                        </a:spcBef>
                        <a:spcAft>
                          <a:spcPts val="0"/>
                        </a:spcAft>
                      </a:pPr>
                      <a:r>
                        <a:rPr lang="ru-RU" sz="200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1,56 ± 0,18*</a:t>
                      </a:r>
                      <a:endParaRPr lang="ru-RU" sz="2000" b="1" ker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3190" marR="128270" algn="just">
                        <a:spcBef>
                          <a:spcPts val="925"/>
                        </a:spcBef>
                        <a:spcAft>
                          <a:spcPts val="0"/>
                        </a:spcAft>
                      </a:pPr>
                      <a:r>
                        <a:rPr lang="ru-RU" sz="200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1,44 ± 0,17</a:t>
                      </a:r>
                      <a:endParaRPr lang="ru-RU" sz="2000" b="1" ker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498444"/>
                  </a:ext>
                </a:extLst>
              </a:tr>
              <a:tr h="589921">
                <a:tc>
                  <a:txBody>
                    <a:bodyPr/>
                    <a:lstStyle/>
                    <a:p>
                      <a:pPr marL="123190" marR="128270" algn="l">
                        <a:spcBef>
                          <a:spcPts val="925"/>
                        </a:spcBef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Индекс </a:t>
                      </a:r>
                      <a:r>
                        <a:rPr lang="ru-RU" sz="2000" kern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атерогенности</a:t>
                      </a:r>
                      <a:endParaRPr lang="ru-RU" sz="2000" b="1" kern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3190" marR="128270" algn="just">
                        <a:spcBef>
                          <a:spcPts val="925"/>
                        </a:spcBef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1,87 ± 0,59*</a:t>
                      </a:r>
                      <a:endParaRPr lang="ru-RU" sz="2000" b="1" kern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3190" marR="128270" algn="just">
                        <a:spcBef>
                          <a:spcPts val="925"/>
                        </a:spcBef>
                        <a:spcAft>
                          <a:spcPts val="0"/>
                        </a:spcAft>
                      </a:pPr>
                      <a:r>
                        <a:rPr lang="ru-RU" sz="200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2,21 ± 0,57</a:t>
                      </a:r>
                      <a:endParaRPr lang="ru-RU" sz="2000" b="1" ker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160603"/>
                  </a:ext>
                </a:extLst>
              </a:tr>
              <a:tr h="589921">
                <a:tc>
                  <a:txBody>
                    <a:bodyPr/>
                    <a:lstStyle/>
                    <a:p>
                      <a:pPr marL="123190" marR="128270" algn="l">
                        <a:spcBef>
                          <a:spcPts val="925"/>
                        </a:spcBef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ЛПНП-холестерин, </a:t>
                      </a:r>
                      <a:r>
                        <a:rPr lang="ru-RU" sz="2000" kern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ммоль</a:t>
                      </a:r>
                      <a:r>
                        <a:rPr lang="ru-RU" sz="20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/л</a:t>
                      </a:r>
                      <a:endParaRPr lang="ru-RU" sz="2000" b="1" kern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3190" marR="128270" algn="just">
                        <a:spcBef>
                          <a:spcPts val="925"/>
                        </a:spcBef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2,25 ± 0,59</a:t>
                      </a:r>
                      <a:endParaRPr lang="ru-RU" sz="2000" b="1" kern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3190" marR="128270" algn="just">
                        <a:spcBef>
                          <a:spcPts val="925"/>
                        </a:spcBef>
                        <a:spcAft>
                          <a:spcPts val="0"/>
                        </a:spcAft>
                      </a:pPr>
                      <a:r>
                        <a:rPr lang="ru-RU" sz="200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2,51 ± 0,54</a:t>
                      </a:r>
                      <a:endParaRPr lang="ru-RU" sz="2000" b="1" ker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89680"/>
                  </a:ext>
                </a:extLst>
              </a:tr>
              <a:tr h="589921">
                <a:tc>
                  <a:txBody>
                    <a:bodyPr/>
                    <a:lstStyle/>
                    <a:p>
                      <a:pPr marL="123190" marR="128270" algn="l">
                        <a:spcBef>
                          <a:spcPts val="925"/>
                        </a:spcBef>
                        <a:spcAft>
                          <a:spcPts val="0"/>
                        </a:spcAft>
                      </a:pPr>
                      <a:r>
                        <a:rPr lang="ru-RU" sz="200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Триглицериды, ммоль/л</a:t>
                      </a:r>
                      <a:endParaRPr lang="ru-RU" sz="2000" b="1" ker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3190" marR="128270" algn="just">
                        <a:spcBef>
                          <a:spcPts val="925"/>
                        </a:spcBef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1,34 ± 0,54</a:t>
                      </a:r>
                      <a:endParaRPr lang="ru-RU" sz="2000" b="1" kern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3190" marR="128270" algn="just">
                        <a:spcBef>
                          <a:spcPts val="925"/>
                        </a:spcBef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1,57 ± 0,37</a:t>
                      </a:r>
                      <a:endParaRPr lang="ru-RU" sz="2000" b="1" kern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791682"/>
                  </a:ext>
                </a:extLst>
              </a:tr>
              <a:tr h="1375953">
                <a:tc gridSpan="3">
                  <a:txBody>
                    <a:bodyPr/>
                    <a:lstStyle/>
                    <a:p>
                      <a:pPr marL="123190" marR="128270" algn="just">
                        <a:spcBef>
                          <a:spcPts val="925"/>
                        </a:spcBef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Примечания:</a:t>
                      </a:r>
                    </a:p>
                    <a:p>
                      <a:pPr marL="123190" marR="128270" algn="just">
                        <a:spcBef>
                          <a:spcPts val="925"/>
                        </a:spcBef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	* – различие статистически значимо (р &lt; 0,05) относительно показателей </a:t>
                      </a:r>
                      <a:r>
                        <a:rPr lang="en-US" sz="20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 </a:t>
                      </a:r>
                      <a:r>
                        <a:rPr lang="ru-RU" sz="20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подгруппы</a:t>
                      </a:r>
                      <a:endParaRPr lang="ru-RU" sz="2000" b="1" kern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571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54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Изменение показателей липидного профиля пациентов I подгруппы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68F8-1AF3-4929-B7A3-3A383FE1699E}" type="slidenum">
              <a:rPr lang="ru-RU" smtClean="0"/>
              <a:t>18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813419"/>
            <a:ext cx="7886700" cy="454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3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Показатели маркеров метаболического и оксидативного статуса у детей основной группы, M ± SD.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68F8-1AF3-4929-B7A3-3A383FE1699E}" type="slidenum">
              <a:rPr lang="ru-RU" smtClean="0"/>
              <a:t>19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253886"/>
              </p:ext>
            </p:extLst>
          </p:nvPr>
        </p:nvGraphicFramePr>
        <p:xfrm>
          <a:off x="628650" y="1690689"/>
          <a:ext cx="7886699" cy="48941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9322">
                  <a:extLst>
                    <a:ext uri="{9D8B030D-6E8A-4147-A177-3AD203B41FA5}">
                      <a16:colId xmlns:a16="http://schemas.microsoft.com/office/drawing/2014/main" val="4276420331"/>
                    </a:ext>
                  </a:extLst>
                </a:gridCol>
                <a:gridCol w="2453109">
                  <a:extLst>
                    <a:ext uri="{9D8B030D-6E8A-4147-A177-3AD203B41FA5}">
                      <a16:colId xmlns:a16="http://schemas.microsoft.com/office/drawing/2014/main" val="1141904732"/>
                    </a:ext>
                  </a:extLst>
                </a:gridCol>
                <a:gridCol w="2424268">
                  <a:extLst>
                    <a:ext uri="{9D8B030D-6E8A-4147-A177-3AD203B41FA5}">
                      <a16:colId xmlns:a16="http://schemas.microsoft.com/office/drawing/2014/main" val="485294017"/>
                    </a:ext>
                  </a:extLst>
                </a:gridCol>
              </a:tblGrid>
              <a:tr h="497870">
                <a:tc>
                  <a:txBody>
                    <a:bodyPr/>
                    <a:lstStyle/>
                    <a:p>
                      <a:pPr marL="123190" marR="128270" algn="ctr">
                        <a:spcBef>
                          <a:spcPts val="925"/>
                        </a:spcBef>
                        <a:spcAft>
                          <a:spcPts val="0"/>
                        </a:spcAft>
                      </a:pPr>
                      <a:r>
                        <a:rPr lang="ru-RU" sz="18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Показатели</a:t>
                      </a:r>
                      <a:endParaRPr lang="ru-RU" sz="1800" b="1" kern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3190" marR="128270" algn="ctr">
                        <a:spcBef>
                          <a:spcPts val="925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ru-RU" sz="180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подгруппа (</a:t>
                      </a:r>
                      <a:r>
                        <a:rPr lang="en-US" sz="180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ru-RU" sz="180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=32)</a:t>
                      </a:r>
                      <a:endParaRPr lang="ru-RU" sz="1800" b="1" ker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3190" marR="128270" algn="ctr">
                        <a:spcBef>
                          <a:spcPts val="925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r>
                        <a:rPr lang="ru-RU" sz="180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подгруппа (</a:t>
                      </a:r>
                      <a:r>
                        <a:rPr lang="en-US" sz="180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ru-RU" sz="180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=29)</a:t>
                      </a:r>
                      <a:endParaRPr lang="ru-RU" sz="1800" b="1" ker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631315"/>
                  </a:ext>
                </a:extLst>
              </a:tr>
              <a:tr h="497870">
                <a:tc>
                  <a:txBody>
                    <a:bodyPr/>
                    <a:lstStyle/>
                    <a:p>
                      <a:pPr marL="123190" marR="128270" algn="l">
                        <a:spcBef>
                          <a:spcPts val="925"/>
                        </a:spcBef>
                        <a:spcAft>
                          <a:spcPts val="0"/>
                        </a:spcAft>
                      </a:pPr>
                      <a:r>
                        <a:rPr lang="ru-RU" sz="18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Метаболиты оксида азота, </a:t>
                      </a:r>
                      <a:r>
                        <a:rPr lang="ru-RU" sz="1800" kern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мкмоль</a:t>
                      </a:r>
                      <a:r>
                        <a:rPr lang="ru-RU" sz="18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/л</a:t>
                      </a:r>
                      <a:endParaRPr lang="ru-RU" sz="1800" b="1" kern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3190" marR="128270" algn="just">
                        <a:spcBef>
                          <a:spcPts val="925"/>
                        </a:spcBef>
                        <a:spcAft>
                          <a:spcPts val="0"/>
                        </a:spcAft>
                      </a:pPr>
                      <a:r>
                        <a:rPr lang="ru-RU" sz="180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4,31 ± 0,22***</a:t>
                      </a:r>
                      <a:endParaRPr lang="ru-RU" sz="1800" b="1" ker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3190" marR="128270" algn="just">
                        <a:spcBef>
                          <a:spcPts val="925"/>
                        </a:spcBef>
                        <a:spcAft>
                          <a:spcPts val="0"/>
                        </a:spcAft>
                      </a:pPr>
                      <a:r>
                        <a:rPr lang="ru-RU" sz="180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4,06 ± 0,31</a:t>
                      </a:r>
                      <a:endParaRPr lang="ru-RU" sz="1800" b="1" ker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806044"/>
                  </a:ext>
                </a:extLst>
              </a:tr>
              <a:tr h="497870">
                <a:tc>
                  <a:txBody>
                    <a:bodyPr/>
                    <a:lstStyle/>
                    <a:p>
                      <a:pPr marL="123190" marR="128270" algn="l">
                        <a:spcBef>
                          <a:spcPts val="925"/>
                        </a:spcBef>
                        <a:spcAft>
                          <a:spcPts val="0"/>
                        </a:spcAft>
                      </a:pPr>
                      <a:r>
                        <a:rPr lang="ru-RU" sz="18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Диеновые </a:t>
                      </a:r>
                      <a:r>
                        <a:rPr lang="ru-RU" sz="1800" kern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конъюгаты</a:t>
                      </a:r>
                      <a:r>
                        <a:rPr lang="ru-RU" sz="18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Е/мл</a:t>
                      </a:r>
                      <a:endParaRPr lang="ru-RU" sz="1800" b="1" kern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3190" marR="128270" algn="just">
                        <a:spcBef>
                          <a:spcPts val="925"/>
                        </a:spcBef>
                        <a:spcAft>
                          <a:spcPts val="0"/>
                        </a:spcAft>
                      </a:pPr>
                      <a:r>
                        <a:rPr lang="ru-RU" sz="18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2,42 ± 0,35*</a:t>
                      </a:r>
                      <a:endParaRPr lang="ru-RU" sz="1800" b="1" kern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3190" marR="128270" algn="just">
                        <a:spcBef>
                          <a:spcPts val="925"/>
                        </a:spcBef>
                        <a:spcAft>
                          <a:spcPts val="0"/>
                        </a:spcAft>
                      </a:pPr>
                      <a:r>
                        <a:rPr lang="ru-RU" sz="180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2,61 ± 0,26</a:t>
                      </a:r>
                      <a:endParaRPr lang="ru-RU" sz="1800" b="1" ker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561157"/>
                  </a:ext>
                </a:extLst>
              </a:tr>
              <a:tr h="746804">
                <a:tc>
                  <a:txBody>
                    <a:bodyPr/>
                    <a:lstStyle/>
                    <a:p>
                      <a:pPr marL="123190" marR="128270" algn="l">
                        <a:spcBef>
                          <a:spcPts val="925"/>
                        </a:spcBef>
                        <a:spcAft>
                          <a:spcPts val="0"/>
                        </a:spcAft>
                      </a:pPr>
                      <a:r>
                        <a:rPr lang="ru-RU" sz="1800" kern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Малоновый</a:t>
                      </a:r>
                      <a:r>
                        <a:rPr lang="ru-RU" sz="18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kern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диальдегид</a:t>
                      </a:r>
                      <a:r>
                        <a:rPr lang="ru-RU" sz="18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800" kern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мкмоль</a:t>
                      </a:r>
                      <a:r>
                        <a:rPr lang="ru-RU" sz="18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/г белка</a:t>
                      </a:r>
                      <a:endParaRPr lang="ru-RU" sz="1800" b="1" kern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3190" marR="128270" algn="just">
                        <a:spcBef>
                          <a:spcPts val="925"/>
                        </a:spcBef>
                        <a:spcAft>
                          <a:spcPts val="0"/>
                        </a:spcAft>
                      </a:pPr>
                      <a:r>
                        <a:rPr lang="ru-RU" sz="18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11,35 ± 1,48*</a:t>
                      </a:r>
                      <a:endParaRPr lang="ru-RU" sz="1800" b="1" kern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3190" marR="128270" algn="just">
                        <a:spcBef>
                          <a:spcPts val="925"/>
                        </a:spcBef>
                        <a:spcAft>
                          <a:spcPts val="0"/>
                        </a:spcAft>
                      </a:pPr>
                      <a:r>
                        <a:rPr lang="ru-RU" sz="180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12,37 ± 1,98</a:t>
                      </a:r>
                      <a:endParaRPr lang="ru-RU" sz="1800" b="1" ker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845991"/>
                  </a:ext>
                </a:extLst>
              </a:tr>
              <a:tr h="452165">
                <a:tc>
                  <a:txBody>
                    <a:bodyPr/>
                    <a:lstStyle/>
                    <a:p>
                      <a:pPr marL="123190" marR="128270" algn="l">
                        <a:spcBef>
                          <a:spcPts val="925"/>
                        </a:spcBef>
                        <a:spcAft>
                          <a:spcPts val="0"/>
                        </a:spcAft>
                      </a:pPr>
                      <a:r>
                        <a:rPr lang="ru-RU" sz="180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Каталаза, мкат</a:t>
                      </a:r>
                      <a:r>
                        <a:rPr lang="en-US" sz="180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80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</a:t>
                      </a:r>
                      <a:endParaRPr lang="ru-RU" sz="1800" b="1" ker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3190" marR="128270" algn="just">
                        <a:spcBef>
                          <a:spcPts val="925"/>
                        </a:spcBef>
                        <a:spcAft>
                          <a:spcPts val="0"/>
                        </a:spcAft>
                      </a:pPr>
                      <a:r>
                        <a:rPr lang="ru-RU" sz="18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11,53 ± 2,54*</a:t>
                      </a:r>
                      <a:endParaRPr lang="ru-RU" sz="1800" b="1" kern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3190" marR="128270" algn="just">
                        <a:spcBef>
                          <a:spcPts val="925"/>
                        </a:spcBef>
                        <a:spcAft>
                          <a:spcPts val="0"/>
                        </a:spcAft>
                      </a:pPr>
                      <a:r>
                        <a:rPr lang="ru-RU" sz="1800" ker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10,36 ± 2,40</a:t>
                      </a:r>
                      <a:endParaRPr lang="ru-RU" sz="1800" b="1" ker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971930"/>
                  </a:ext>
                </a:extLst>
              </a:tr>
              <a:tr h="1973083">
                <a:tc gridSpan="3">
                  <a:txBody>
                    <a:bodyPr/>
                    <a:lstStyle/>
                    <a:p>
                      <a:pPr marL="123190" marR="128270" algn="just">
                        <a:spcBef>
                          <a:spcPts val="925"/>
                        </a:spcBef>
                        <a:spcAft>
                          <a:spcPts val="0"/>
                        </a:spcAft>
                      </a:pPr>
                      <a:r>
                        <a:rPr lang="ru-RU" sz="18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Примечания:</a:t>
                      </a:r>
                    </a:p>
                    <a:p>
                      <a:pPr marL="123190" marR="128270" algn="just">
                        <a:spcBef>
                          <a:spcPts val="925"/>
                        </a:spcBef>
                        <a:spcAft>
                          <a:spcPts val="0"/>
                        </a:spcAft>
                      </a:pPr>
                      <a:r>
                        <a:rPr lang="ru-RU" sz="18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	* – различие статистически значимо (р &lt; 0,05) относительно показателей </a:t>
                      </a: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 </a:t>
                      </a:r>
                      <a:r>
                        <a:rPr lang="ru-RU" sz="18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подгруппы;</a:t>
                      </a:r>
                    </a:p>
                    <a:p>
                      <a:pPr marL="123190" marR="128270" algn="just">
                        <a:spcBef>
                          <a:spcPts val="925"/>
                        </a:spcBef>
                        <a:spcAft>
                          <a:spcPts val="0"/>
                        </a:spcAft>
                      </a:pPr>
                      <a:r>
                        <a:rPr lang="ru-RU" sz="18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	*** – различие статистически значимо (р &lt; 0,001) относительно показателей </a:t>
                      </a: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 </a:t>
                      </a:r>
                      <a:r>
                        <a:rPr lang="ru-RU" sz="18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подгруппы</a:t>
                      </a:r>
                      <a:endParaRPr lang="ru-RU" sz="1800" b="1" kern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214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053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093202B-70CA-4DC2-B926-F4CD802EC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45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АКТУАЛЬНОСТЬ ИССЛЕДОВАНИЯ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DD1446-12F0-4805-9DE7-BAD0FCBB6A00}"/>
              </a:ext>
            </a:extLst>
          </p:cNvPr>
          <p:cNvSpPr txBox="1"/>
          <p:nvPr/>
        </p:nvSpPr>
        <p:spPr>
          <a:xfrm>
            <a:off x="0" y="981765"/>
            <a:ext cx="91440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Артериальная гипертензия (АГ) является ведущим фактором риска в структуре сердечно-сосудистой заболеваемости, распространенность которой по некоторым данным достигает до 18 % среди детей и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подростков. </a:t>
            </a:r>
          </a:p>
          <a:p>
            <a:pPr lvl="0" algn="r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Александров </a:t>
            </a:r>
            <a:r>
              <a:rPr lang="ru-RU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 А., </a:t>
            </a:r>
            <a:r>
              <a:rPr lang="ru-RU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2020, </a:t>
            </a:r>
            <a:r>
              <a:rPr lang="ru-RU" sz="16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Кисляк</a:t>
            </a:r>
            <a:r>
              <a:rPr lang="ru-RU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О. А., </a:t>
            </a:r>
            <a:r>
              <a:rPr lang="ru-RU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2020, Леонтьева </a:t>
            </a:r>
            <a:r>
              <a:rPr lang="ru-RU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 В</a:t>
            </a:r>
            <a:r>
              <a:rPr lang="ru-RU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2020 </a:t>
            </a:r>
            <a:endParaRPr lang="ru-RU" sz="1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Распространенность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 среди детей и подростков составляет от 3,5% до 5% в общей популяции. Однако среди детей с избыточным весом и ожирением этот показатель может достигать 15-30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%.</a:t>
            </a:r>
          </a:p>
          <a:p>
            <a:pPr lvl="0" algn="r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16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Lurbe</a:t>
            </a:r>
            <a:r>
              <a:rPr lang="en-GB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2016,</a:t>
            </a:r>
            <a:r>
              <a:rPr lang="en-U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Flynn </a:t>
            </a:r>
            <a:r>
              <a:rPr lang="en-U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T</a:t>
            </a:r>
            <a:r>
              <a:rPr lang="en-US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2017</a:t>
            </a:r>
            <a:r>
              <a:rPr lang="en-US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AAA554-F520-4821-877E-1D9BA4137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68F8-1AF3-4929-B7A3-3A383FE1699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97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Изменение показателей метаболического и оксидативного статуса пациентов I подгруппы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68F8-1AF3-4929-B7A3-3A383FE1699E}" type="slidenum">
              <a:rPr lang="ru-RU" smtClean="0"/>
              <a:t>20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051184"/>
            <a:ext cx="7886699" cy="430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57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Показатели качества жизни детей с первичной лабильной АГ после немедикаментозного лечения (баллы)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68F8-1AF3-4929-B7A3-3A383FE1699E}" type="slidenum">
              <a:rPr lang="ru-RU" smtClean="0"/>
              <a:t>21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690689"/>
            <a:ext cx="7886700" cy="466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40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Показатели КЖ детей I подгруппы после курса немедикаментозного лечения и группы контроля (баллы)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68F8-1AF3-4929-B7A3-3A383FE1699E}" type="slidenum">
              <a:rPr lang="ru-RU" smtClean="0"/>
              <a:t>22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971929"/>
            <a:ext cx="7886700" cy="438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61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Прирост показателей качества жизни детей I подгруппы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курса немедикаментозного лечения (ИНГТ)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68F8-1AF3-4929-B7A3-3A383FE1699E}" type="slidenum">
              <a:rPr lang="ru-RU" smtClean="0"/>
              <a:t>23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690689"/>
            <a:ext cx="7886699" cy="466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9AF96A-07AF-47A8-B717-FCFDA375C844}"/>
              </a:ext>
            </a:extLst>
          </p:cNvPr>
          <p:cNvSpPr txBox="1"/>
          <p:nvPr/>
        </p:nvSpPr>
        <p:spPr>
          <a:xfrm>
            <a:off x="831273" y="831390"/>
            <a:ext cx="778625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v"/>
              <a:defRPr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Суточное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мониторирование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артериального давления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и после проведения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сеансов интервальной нормобарической гипокситерапии позволяет оценить ее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антигипертензивный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эффект. При добавлении к немедикаментозному лечению детей с первичной лабильной артериальной гипертензией 10-дневного курса интервальной нормобарической гипокситерапии, нормализация артериального давления статистически значимо чаще наблюдалась в I подгруппе, чем во II (53,5 ± 7,6% и 16,0 ± 7,3% детей соответственно, p &lt;0,001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  <a:defRPr/>
            </a:pPr>
            <a:endParaRPr lang="ru-RU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defRPr/>
            </a:pP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C406552-2F99-408A-86F6-50F92A205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313" y="158766"/>
            <a:ext cx="880268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ВЫВОДЫ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BD16FFF-43F2-4164-8D90-E9064AE1C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68F8-1AF3-4929-B7A3-3A383FE1699E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697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9AF96A-07AF-47A8-B717-FCFDA375C844}"/>
              </a:ext>
            </a:extLst>
          </p:cNvPr>
          <p:cNvSpPr txBox="1"/>
          <p:nvPr/>
        </p:nvSpPr>
        <p:spPr>
          <a:xfrm>
            <a:off x="332509" y="677920"/>
            <a:ext cx="8640834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Показана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эффективность применения интервальной нормобарической гипокситерапии у подростков с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эссенциальной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артериальной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гипертензией:</a:t>
            </a:r>
          </a:p>
          <a:p>
            <a:pPr marL="342900" lvl="0" indent="-34290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пациентов I подгруппы, получавших наряду с немедикаментозным лечением курс интервальной нормобарической гипокситерапии, выявлено статистически значимое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уменьшение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индекса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атерогенности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39,5%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счет снижения уровня общего холестерина на 15,4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%,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также снижение ЛПНП-холестерина на 31,2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%;</a:t>
            </a:r>
          </a:p>
          <a:p>
            <a:pPr marL="342900" lvl="0" indent="-34290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задокументировано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статистически значимое повышение метаболитов оксида азота на 10,51%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фермента антиоксидантной защиты – каталазы на 24,11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%. 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Установлено статистически значимое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уменьшение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показателей оксидативного стресса: диеновых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конъюгатов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14,18%, малонового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диальдегида на 12,22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%. </a:t>
            </a:r>
          </a:p>
          <a:p>
            <a:pPr marL="342900" lvl="0" indent="-34290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пациентов I подгруппы отмечено статистически значимое (р &lt; 0,001) повышение КЖ на 11,19%, физического компонента КЖ на 19,7%, психосоциального компонента на 6,91%.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C406552-2F99-408A-86F6-50F92A205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656" y="85193"/>
            <a:ext cx="880268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ВЫВОДЫ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E781201-98C2-4C00-BA77-7AD622F31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68F8-1AF3-4929-B7A3-3A383FE1699E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906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0D935B2-EC77-4869-8CF6-BB70E6D12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68F8-1AF3-4929-B7A3-3A383FE1699E}" type="slidenum">
              <a:rPr lang="ru-RU" smtClean="0"/>
              <a:t>26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3F4EB2-49F5-40E9-84B8-B26720A62FBB}"/>
              </a:ext>
            </a:extLst>
          </p:cNvPr>
          <p:cNvSpPr txBox="1"/>
          <p:nvPr/>
        </p:nvSpPr>
        <p:spPr>
          <a:xfrm>
            <a:off x="80883" y="0"/>
            <a:ext cx="637706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БЛАГОДАРИМ ВАС </a:t>
            </a:r>
          </a:p>
          <a:p>
            <a:pPr algn="ctr"/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677546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093202B-70CA-4DC2-B926-F4CD802EC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8533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АКТУАЛЬНОСТЬ ИССЛЕДОВАНИЯ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DD1446-12F0-4805-9DE7-BAD0FCBB6A00}"/>
              </a:ext>
            </a:extLst>
          </p:cNvPr>
          <p:cNvSpPr txBox="1"/>
          <p:nvPr/>
        </p:nvSpPr>
        <p:spPr>
          <a:xfrm>
            <a:off x="147145" y="697046"/>
            <a:ext cx="884971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уровня эндотелина-1 прямо коррелирует с тяжестью АГ и служит предиктором раннего поражения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сосудов.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i="1" dirty="0" err="1"/>
              <a:t>Kallio</a:t>
            </a:r>
            <a:r>
              <a:rPr lang="en-US" sz="2000" i="1" dirty="0"/>
              <a:t> K.</a:t>
            </a:r>
            <a:r>
              <a:rPr kumimoji="0" lang="en-GB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2019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системе оксидативного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стресса отмечается дисбаланс: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возрастает концентрация малонового диальдегида (МДА)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маркера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повреждения липидов и ДНК под действием активных форм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кислорода.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Компенсаторно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активируются антиоксидантные ферменты –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супероксиддисмутаза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(SOD), каталаза (CAT) и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глутатионпероксидаза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GPx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однако их ресурс часто истощается. </a:t>
            </a:r>
            <a:endParaRPr lang="ru-RU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Критическим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показателем является соотношение восстановленного (GSH) и окисленного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глутатиона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(GSSG): снижение соотношения GSH/GSSG отражает преобладание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прооксидантных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процессов, что усугубляет эндотелиальную дисфункцию и способствует прогрессированию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АГ.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i="1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Abdali</a:t>
            </a:r>
            <a:r>
              <a:rPr lang="en-US" sz="1600" i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1600" i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.,</a:t>
            </a:r>
            <a:r>
              <a:rPr lang="ru-RU" sz="1600" i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2015,</a:t>
            </a:r>
            <a:r>
              <a:rPr lang="en-US" sz="16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Kolesnikova</a:t>
            </a:r>
            <a:r>
              <a:rPr lang="en-US" sz="1600" i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L. I</a:t>
            </a:r>
            <a:r>
              <a:rPr lang="en-US" sz="1600" i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.,</a:t>
            </a:r>
            <a:r>
              <a:rPr lang="ru-RU" sz="16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2016, </a:t>
            </a:r>
            <a:r>
              <a:rPr lang="ru-RU" sz="1600" i="1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Давлятшина</a:t>
            </a:r>
            <a:r>
              <a:rPr lang="ru-RU" sz="1600" i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Н. З</a:t>
            </a:r>
            <a:r>
              <a:rPr lang="ru-RU" sz="1600" i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., 2017   </a:t>
            </a:r>
            <a:r>
              <a:rPr lang="en-US" sz="1600" i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5DD658-8685-4DC1-AF79-F4332E329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68F8-1AF3-4929-B7A3-3A383FE1699E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350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4323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АКТУАЛЬНОСТЬ ИССЛЕДОВАНИЯ</a:t>
            </a: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68F8-1AF3-4929-B7A3-3A383FE1699E}" type="slidenum">
              <a:rPr lang="ru-RU" smtClean="0"/>
              <a:t>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71054" y="1108364"/>
            <a:ext cx="820189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Рекомендации Европейской ассоциации кардиологов 2021 года акцентированы на методах профилактики и снижения факторов риска у лиц молодого возраста и подростков с АГ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Рекомендации ESC по профилактике сердечно-сосудистых заболеваний в клинической практике. Российский кардиологический журнал. 2022.</a:t>
            </a:r>
          </a:p>
          <a:p>
            <a:pPr algn="just"/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Немедикаментозная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терапия на данный момент является более широким понятием, включающим в себя методы, обладающие физиотерапевтическим воздействием на организм (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гипокситерапия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магнитотерапия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лазеротерапия, термальные ванны). </a:t>
            </a:r>
          </a:p>
          <a:p>
            <a:pPr algn="r"/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Каладзе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Н.Н., Ревенко Н.А., Кулик Е.И., 2015 </a:t>
            </a:r>
          </a:p>
          <a:p>
            <a:pPr algn="just"/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Исследования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механизмов действия гипокситерапии показывают, что она стимулирует выработку оксида азота, улучшает функцию эндотелия и снижает симпатическую активность, что может быть полезным для детей с лабильной артериальной гипертензией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286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347" y="0"/>
            <a:ext cx="87849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Влияние гипокситерапии 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на артериальное давление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0363" y="954107"/>
            <a:ext cx="864095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В основе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снижения 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адаптационных резервов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организма лежит </a:t>
            </a:r>
            <a:r>
              <a:rPr lang="ru-RU" sz="22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угнетение метаболических и энергетических процессов вследствие хронической биоэнергетической гипоксии, которая при </a:t>
            </a:r>
            <a:r>
              <a:rPr lang="ru-RU" sz="2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артериальной гипертензии </a:t>
            </a:r>
            <a:r>
              <a:rPr lang="ru-RU" sz="22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выступает в качестве негативного дополнительного внутреннего фактора, усиливающего угнетение экологофизиологических механизмов адаптации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Повышает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устойчивость организма к различным патогенным факторам внешней и внутренней среды в результате его тренировки к гипоксии </a:t>
            </a:r>
            <a:r>
              <a:rPr lang="ru-RU" sz="2200" b="1" u="sng" dirty="0">
                <a:latin typeface="Arial" pitchFamily="34" charset="0"/>
                <a:cs typeface="Arial" pitchFamily="34" charset="0"/>
              </a:rPr>
              <a:t>прерывистая нормобарическая гипокситерапия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– эффективный немедикаментозный метод лечения и профилактики многих заболеваний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Сеанс этой терапии обеспечивает развитие в организме дозированной по глубине и времени гипоксии при дыхании газовой смесью с пониженным содержанием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кислорода.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69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347" y="0"/>
            <a:ext cx="87849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Образование и механизм действия 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NO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7"/>
          <a:stretch/>
        </p:blipFill>
        <p:spPr bwMode="auto">
          <a:xfrm>
            <a:off x="539552" y="620688"/>
            <a:ext cx="8064896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08104" y="5637879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93541" y="5651165"/>
            <a:ext cx="3096344" cy="5141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56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>
            <a:extLst>
              <a:ext uri="{FF2B5EF4-FFF2-40B4-BE49-F238E27FC236}">
                <a16:creationId xmlns:a16="http://schemas.microsoft.com/office/drawing/2014/main" id="{95267334-0DFE-44C8-9B1D-61865528E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8713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C00000"/>
                </a:solidFill>
                <a:latin typeface="Tahoma" panose="020B0604030504040204" pitchFamily="34" charset="0"/>
              </a:rPr>
              <a:t>ЦЕЛЬ ИССЛЕДОВАНИЯ:</a:t>
            </a:r>
          </a:p>
        </p:txBody>
      </p:sp>
      <p:sp>
        <p:nvSpPr>
          <p:cNvPr id="9219" name="Прямоугольник 3">
            <a:extLst>
              <a:ext uri="{FF2B5EF4-FFF2-40B4-BE49-F238E27FC236}">
                <a16:creationId xmlns:a16="http://schemas.microsoft.com/office/drawing/2014/main" id="{A3C0D336-FC6F-454F-A277-C94C5A4B7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341438"/>
            <a:ext cx="82073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None/>
            </a:pPr>
            <a:r>
              <a:rPr lang="ru-RU" altLang="ru-RU" sz="2400" dirty="0">
                <a:latin typeface="Arial" panose="020B0604020202020204" pitchFamily="34" charset="0"/>
              </a:rPr>
              <a:t>оценка </a:t>
            </a:r>
            <a:r>
              <a:rPr lang="ru-RU" altLang="ru-RU" sz="2400" dirty="0" smtClean="0">
                <a:latin typeface="Arial" panose="020B0604020202020204" pitchFamily="34" charset="0"/>
              </a:rPr>
              <a:t>эффективности </a:t>
            </a:r>
            <a:r>
              <a:rPr lang="ru-RU" altLang="ru-RU" sz="2400" dirty="0">
                <a:latin typeface="Arial" panose="020B0604020202020204" pitchFamily="34" charset="0"/>
              </a:rPr>
              <a:t>интервальной нормобарической гипокситерапии как немедикаментозного метода лечения детей и подростков с </a:t>
            </a:r>
            <a:r>
              <a:rPr lang="ru-RU" altLang="ru-RU" sz="2400" dirty="0" smtClean="0">
                <a:latin typeface="Arial" panose="020B0604020202020204" pitchFamily="34" charset="0"/>
              </a:rPr>
              <a:t>первичной </a:t>
            </a:r>
            <a:r>
              <a:rPr lang="ru-RU" altLang="ru-RU" sz="2400" dirty="0">
                <a:latin typeface="Arial" panose="020B0604020202020204" pitchFamily="34" charset="0"/>
              </a:rPr>
              <a:t>лабильной артериальной гипертензией.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D02CC38-344F-4A3E-A22C-06EF5943B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68F8-1AF3-4929-B7A3-3A383FE1699E}" type="slidenum">
              <a:rPr lang="ru-RU" smtClean="0"/>
              <a:t>7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832" y="4070153"/>
            <a:ext cx="2377646" cy="2286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1">
            <a:extLst>
              <a:ext uri="{FF2B5EF4-FFF2-40B4-BE49-F238E27FC236}">
                <a16:creationId xmlns:a16="http://schemas.microsoft.com/office/drawing/2014/main" id="{340DDD4A-B1FE-4EAE-9E1C-BE1B72CF0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0B45CB81-E19D-412B-8F38-A88C30AE839E}" type="slidenum">
              <a:rPr lang="ru-RU" altLang="ru-RU" sz="1200">
                <a:solidFill>
                  <a:srgbClr val="CCFF33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200">
              <a:solidFill>
                <a:srgbClr val="CCFF33"/>
              </a:solidFill>
              <a:latin typeface="Arial" panose="020B0604020202020204" pitchFamily="34" charset="0"/>
            </a:endParaRPr>
          </a:p>
        </p:txBody>
      </p:sp>
      <p:sp>
        <p:nvSpPr>
          <p:cNvPr id="14339" name="Прямоугольник 2">
            <a:extLst>
              <a:ext uri="{FF2B5EF4-FFF2-40B4-BE49-F238E27FC236}">
                <a16:creationId xmlns:a16="http://schemas.microsoft.com/office/drawing/2014/main" id="{D8C83FBC-9498-400C-AB35-DD7DA35CA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8" y="1006475"/>
            <a:ext cx="4537075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u="sng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Критерии включения:</a:t>
            </a:r>
          </a:p>
        </p:txBody>
      </p:sp>
      <p:sp>
        <p:nvSpPr>
          <p:cNvPr id="14341" name="Прямоугольник 2">
            <a:extLst>
              <a:ext uri="{FF2B5EF4-FFF2-40B4-BE49-F238E27FC236}">
                <a16:creationId xmlns:a16="http://schemas.microsoft.com/office/drawing/2014/main" id="{82AB16D8-B704-4EDC-A954-13C87A861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1663" y="1031875"/>
            <a:ext cx="45370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u="sng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Критерии исключения:</a:t>
            </a:r>
          </a:p>
        </p:txBody>
      </p:sp>
      <p:sp>
        <p:nvSpPr>
          <p:cNvPr id="14343" name="TextBox 1">
            <a:extLst>
              <a:ext uri="{FF2B5EF4-FFF2-40B4-BE49-F238E27FC236}">
                <a16:creationId xmlns:a16="http://schemas.microsoft.com/office/drawing/2014/main" id="{8651FC9E-F84B-44E6-B396-0C799663D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88" y="52388"/>
            <a:ext cx="83629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Критерии включения и исключения: </a:t>
            </a:r>
            <a:br>
              <a:rPr lang="ru-RU" altLang="ru-RU" sz="2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основная группа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C7EA3474-C54A-4B4F-9FE5-1CA4FFE033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1317117"/>
              </p:ext>
            </p:extLst>
          </p:nvPr>
        </p:nvGraphicFramePr>
        <p:xfrm>
          <a:off x="111124" y="1570735"/>
          <a:ext cx="436880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26624241-3B9A-459E-B478-38B6E977DE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1889855"/>
              </p:ext>
            </p:extLst>
          </p:nvPr>
        </p:nvGraphicFramePr>
        <p:xfrm>
          <a:off x="4648200" y="1570735"/>
          <a:ext cx="4376928" cy="5150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C4C7FB2-E5A6-4426-B4C7-9811AC552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109538"/>
            <a:ext cx="91090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МАТЕРИАЛ ИССЛЕДОВАНИЯ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6D8CAEA8-21A2-4524-9D1E-D16E686271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121955"/>
              </p:ext>
            </p:extLst>
          </p:nvPr>
        </p:nvGraphicFramePr>
        <p:xfrm>
          <a:off x="241489" y="628650"/>
          <a:ext cx="8695945" cy="3483379"/>
        </p:xfrm>
        <a:graphic>
          <a:graphicData uri="http://schemas.openxmlformats.org/drawingml/2006/table">
            <a:tbl>
              <a:tblPr firstRow="1" firstCol="1">
                <a:tableStyleId>{16D9F66E-5EB9-4882-86FB-DCBF35E3C3E4}</a:tableStyleId>
              </a:tblPr>
              <a:tblGrid>
                <a:gridCol w="1406611">
                  <a:extLst>
                    <a:ext uri="{9D8B030D-6E8A-4147-A177-3AD203B41FA5}">
                      <a16:colId xmlns:a16="http://schemas.microsoft.com/office/drawing/2014/main" val="2662992327"/>
                    </a:ext>
                  </a:extLst>
                </a:gridCol>
                <a:gridCol w="1176047">
                  <a:extLst>
                    <a:ext uri="{9D8B030D-6E8A-4147-A177-3AD203B41FA5}">
                      <a16:colId xmlns:a16="http://schemas.microsoft.com/office/drawing/2014/main" val="1804757963"/>
                    </a:ext>
                  </a:extLst>
                </a:gridCol>
                <a:gridCol w="1176047">
                  <a:extLst>
                    <a:ext uri="{9D8B030D-6E8A-4147-A177-3AD203B41FA5}">
                      <a16:colId xmlns:a16="http://schemas.microsoft.com/office/drawing/2014/main" val="1762464088"/>
                    </a:ext>
                  </a:extLst>
                </a:gridCol>
                <a:gridCol w="1292988">
                  <a:extLst>
                    <a:ext uri="{9D8B030D-6E8A-4147-A177-3AD203B41FA5}">
                      <a16:colId xmlns:a16="http://schemas.microsoft.com/office/drawing/2014/main" val="535103354"/>
                    </a:ext>
                  </a:extLst>
                </a:gridCol>
                <a:gridCol w="1292988">
                  <a:extLst>
                    <a:ext uri="{9D8B030D-6E8A-4147-A177-3AD203B41FA5}">
                      <a16:colId xmlns:a16="http://schemas.microsoft.com/office/drawing/2014/main" val="3414707813"/>
                    </a:ext>
                  </a:extLst>
                </a:gridCol>
                <a:gridCol w="1176047">
                  <a:extLst>
                    <a:ext uri="{9D8B030D-6E8A-4147-A177-3AD203B41FA5}">
                      <a16:colId xmlns:a16="http://schemas.microsoft.com/office/drawing/2014/main" val="1304898248"/>
                    </a:ext>
                  </a:extLst>
                </a:gridCol>
                <a:gridCol w="1175217">
                  <a:extLst>
                    <a:ext uri="{9D8B030D-6E8A-4147-A177-3AD203B41FA5}">
                      <a16:colId xmlns:a16="http://schemas.microsoft.com/office/drawing/2014/main" val="4027650482"/>
                    </a:ext>
                  </a:extLst>
                </a:gridCol>
              </a:tblGrid>
              <a:tr h="465859">
                <a:tc row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Основная группа (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=61)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контроля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=45)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334328"/>
                  </a:ext>
                </a:extLst>
              </a:tr>
              <a:tr h="914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подгруппа (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=32)</a:t>
                      </a:r>
                      <a:endParaRPr kumimoji="0" lang="ru-RU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II </a:t>
                      </a: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подгруппа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=29)</a:t>
                      </a:r>
                      <a:endParaRPr kumimoji="0" lang="ru-RU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dirty="0"/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478565"/>
                  </a:ext>
                </a:extLst>
              </a:tr>
              <a:tr h="4676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Абс</a:t>
                      </a: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Абс</a:t>
                      </a: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Абс</a:t>
                      </a: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60761951"/>
                  </a:ext>
                </a:extLst>
              </a:tr>
              <a:tr h="467656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Мальчики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59,4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62,1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44,4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060154"/>
                  </a:ext>
                </a:extLst>
              </a:tr>
              <a:tr h="467656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Девочки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40,6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37,9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55,6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7993499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50C1748-B3D4-415E-A0B5-42D6EE9A1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68F8-1AF3-4929-B7A3-3A383FE1699E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748466"/>
              </p:ext>
            </p:extLst>
          </p:nvPr>
        </p:nvGraphicFramePr>
        <p:xfrm>
          <a:off x="415636" y="4112029"/>
          <a:ext cx="8521798" cy="265926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60899">
                  <a:extLst>
                    <a:ext uri="{9D8B030D-6E8A-4147-A177-3AD203B41FA5}">
                      <a16:colId xmlns:a16="http://schemas.microsoft.com/office/drawing/2014/main" val="1371897701"/>
                    </a:ext>
                  </a:extLst>
                </a:gridCol>
                <a:gridCol w="4260899">
                  <a:extLst>
                    <a:ext uri="{9D8B030D-6E8A-4147-A177-3AD203B41FA5}">
                      <a16:colId xmlns:a16="http://schemas.microsoft.com/office/drawing/2014/main" val="1548067868"/>
                    </a:ext>
                  </a:extLst>
                </a:gridCol>
              </a:tblGrid>
              <a:tr h="386091">
                <a:tc>
                  <a:txBody>
                    <a:bodyPr/>
                    <a:lstStyle/>
                    <a:p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подгруппа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II 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подгруппа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248415"/>
                  </a:ext>
                </a:extLst>
              </a:tr>
              <a:tr h="328555">
                <a:tc gridSpan="2"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v"/>
                      </a:pPr>
                      <a:r>
                        <a:rPr lang="ru-RU" dirty="0" smtClean="0"/>
                        <a:t>Оптимизация физической активности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442517"/>
                  </a:ext>
                </a:extLst>
              </a:tr>
              <a:tr h="328555">
                <a:tc gridSpan="2"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v"/>
                      </a:pPr>
                      <a:r>
                        <a:rPr lang="ru-RU" dirty="0" smtClean="0"/>
                        <a:t>Рационализация питания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224952"/>
                  </a:ext>
                </a:extLst>
              </a:tr>
              <a:tr h="328555">
                <a:tc gridSpan="2"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v"/>
                      </a:pPr>
                      <a:r>
                        <a:rPr lang="ru-RU" dirty="0" smtClean="0"/>
                        <a:t>Отказ от вредных привычек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293290"/>
                  </a:ext>
                </a:extLst>
              </a:tr>
              <a:tr h="328555">
                <a:tc gridSpan="2"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v"/>
                      </a:pPr>
                      <a:r>
                        <a:rPr lang="ru-RU" dirty="0" smtClean="0"/>
                        <a:t>Диетотерапия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488328"/>
                  </a:ext>
                </a:extLst>
              </a:tr>
              <a:tr h="810134"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+Курс интервальной нормобарической гипокситерапии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4990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110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8431</TotalTime>
  <Words>1496</Words>
  <Application>Microsoft Office PowerPoint</Application>
  <PresentationFormat>Экран (4:3)</PresentationFormat>
  <Paragraphs>254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Arial</vt:lpstr>
      <vt:lpstr>Arial Black</vt:lpstr>
      <vt:lpstr>Calibri</vt:lpstr>
      <vt:lpstr>Calibri Light</vt:lpstr>
      <vt:lpstr>Garamond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АКТУАЛЬНОСТЬ ИССЛЕДОВАНИЯ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Показатели липидного профиля у детей основной группы, M ± SD</vt:lpstr>
      <vt:lpstr>Изменение показателей липидного профиля пациентов I подгруппы </vt:lpstr>
      <vt:lpstr>Показатели маркеров метаболического и оксидативного статуса у детей основной группы, M ± SD.</vt:lpstr>
      <vt:lpstr>Изменение показателей метаболического и оксидативного статуса пациентов I подгруппы</vt:lpstr>
      <vt:lpstr>Показатели качества жизни детей с первичной лабильной АГ после немедикаментозного лечения (баллы)</vt:lpstr>
      <vt:lpstr>Показатели КЖ детей I подгруппы после курса немедикаментозного лечения и группы контроля (баллы)</vt:lpstr>
      <vt:lpstr>Прирост показателей качества жизни детей I подгруппы после курса немедикаментозного лечения (ИНГТ)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usenko.nadia@gmail.com</dc:creator>
  <cp:lastModifiedBy>User</cp:lastModifiedBy>
  <cp:revision>257</cp:revision>
  <dcterms:created xsi:type="dcterms:W3CDTF">2023-10-20T12:15:49Z</dcterms:created>
  <dcterms:modified xsi:type="dcterms:W3CDTF">2026-03-30T14:48:22Z</dcterms:modified>
</cp:coreProperties>
</file>