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9" r:id="rId9"/>
    <p:sldId id="262" r:id="rId10"/>
    <p:sldId id="264" r:id="rId11"/>
    <p:sldId id="265" r:id="rId12"/>
    <p:sldId id="266" r:id="rId13"/>
    <p:sldId id="267" r:id="rId14"/>
    <p:sldId id="268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2804F438-1992-41BF-A07F-C084C2EC5DA5}">
          <p14:sldIdLst>
            <p14:sldId id="256"/>
            <p14:sldId id="270"/>
            <p14:sldId id="257"/>
            <p14:sldId id="258"/>
          </p14:sldIdLst>
        </p14:section>
        <p14:section name="Раздел без заголовка" id="{4E4EB737-6100-4446-B650-5E75C13B00A1}">
          <p14:sldIdLst/>
        </p14:section>
        <p14:section name="Раздел без заголовка" id="{125495FF-79AF-4BB5-B6E8-482AF9B58609}">
          <p14:sldIdLst>
            <p14:sldId id="259"/>
            <p14:sldId id="260"/>
          </p14:sldIdLst>
        </p14:section>
        <p14:section name="Раздел без заголовка" id="{AFA819DA-EBB2-49BD-A4D2-6B1D6F0BDB83}">
          <p14:sldIdLst>
            <p14:sldId id="261"/>
            <p14:sldId id="269"/>
            <p14:sldId id="262"/>
            <p14:sldId id="264"/>
            <p14:sldId id="265"/>
            <p14:sldId id="266"/>
            <p14:sldId id="267"/>
            <p14:sldId id="268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144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4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2189242178920016"/>
          <c:y val="4.2844406177091433E-2"/>
          <c:w val="0.86772303077435864"/>
          <c:h val="0.7041481502055329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Одаренные</c:v>
                </c:pt>
              </c:strCache>
            </c:strRef>
          </c:tx>
          <c:dLbls>
            <c:dLbl>
              <c:idx val="0"/>
              <c:layout>
                <c:manualLayout>
                  <c:x val="-3.2786885245901648E-3"/>
                  <c:y val="-5.894391380883661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20,43***</a:t>
                    </a:r>
                    <a:r>
                      <a:rPr lang="ru-RU" baseline="30000" dirty="0" smtClean="0">
                        <a:latin typeface="Arial" pitchFamily="34" charset="0"/>
                        <a:cs typeface="Arial" pitchFamily="34" charset="0"/>
                      </a:rPr>
                      <a:t>;</a:t>
                    </a:r>
                    <a:r>
                      <a:rPr lang="en-US" baseline="30000" dirty="0" smtClean="0">
                        <a:latin typeface="Arial" pitchFamily="34" charset="0"/>
                        <a:cs typeface="Arial" pitchFamily="34" charset="0"/>
                      </a:rPr>
                      <a:t>###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3.1147540983606576E-2"/>
                  <c:y val="-6.221857568710529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18,15***</a:t>
                    </a:r>
                    <a:r>
                      <a:rPr lang="ru-RU" baseline="30000" dirty="0" smtClean="0">
                        <a:latin typeface="Arial" pitchFamily="34" charset="0"/>
                        <a:cs typeface="Arial" pitchFamily="34" charset="0"/>
                      </a:rPr>
                      <a:t>;</a:t>
                    </a:r>
                    <a:r>
                      <a:rPr lang="en-US" baseline="30000" dirty="0" smtClean="0">
                        <a:latin typeface="Arial" pitchFamily="34" charset="0"/>
                        <a:cs typeface="Arial" pitchFamily="34" charset="0"/>
                      </a:rPr>
                      <a:t>###</a:t>
                    </a:r>
                    <a:endParaRPr lang="en-US" baseline="300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3.9344262295081985E-2"/>
                  <c:y val="-7.8591885078448803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pPr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20,56 </a:t>
                    </a:r>
                    <a:r>
                      <a:rPr lang="en-US" sz="1800" b="0" i="0" baseline="0" dirty="0" smtClean="0">
                        <a:effectLst/>
                        <a:latin typeface="Arial" pitchFamily="34" charset="0"/>
                        <a:cs typeface="Arial" pitchFamily="34" charset="0"/>
                      </a:rPr>
                      <a:t>***</a:t>
                    </a:r>
                    <a:r>
                      <a:rPr lang="ru-RU" sz="1800" b="0" i="0" baseline="30000" dirty="0" smtClean="0">
                        <a:effectLst/>
                        <a:latin typeface="Arial" pitchFamily="34" charset="0"/>
                        <a:cs typeface="Arial" pitchFamily="34" charset="0"/>
                      </a:rPr>
                      <a:t>;</a:t>
                    </a:r>
                    <a:r>
                      <a:rPr lang="en-US" sz="1800" b="0" i="0" baseline="30000" dirty="0" smtClean="0">
                        <a:effectLst/>
                        <a:latin typeface="Arial" pitchFamily="34" charset="0"/>
                        <a:cs typeface="Arial" pitchFamily="34" charset="0"/>
                      </a:rPr>
                      <a:t>###</a:t>
                    </a:r>
                    <a:endParaRPr lang="ru-RU" dirty="0" smtClean="0">
                      <a:effectLst/>
                    </a:endParaRPr>
                  </a:p>
                </c:rich>
              </c:tx>
              <c:spPr/>
              <c:showVal val="1"/>
            </c:dLbl>
            <c:dLbl>
              <c:idx val="3"/>
              <c:layout>
                <c:manualLayout>
                  <c:x val="-2.1311475409836075E-2"/>
                  <c:y val="-1.3098647513074796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pPr>
                    <a:r>
                      <a:rPr lang="en-US" smtClean="0">
                        <a:latin typeface="Arial" pitchFamily="34" charset="0"/>
                        <a:cs typeface="Arial" pitchFamily="34" charset="0"/>
                      </a:rPr>
                      <a:t>22,79</a:t>
                    </a:r>
                    <a:r>
                      <a:rPr lang="en-US" sz="1800" b="0" i="0" baseline="0" smtClean="0">
                        <a:effectLst/>
                        <a:latin typeface="Arial" pitchFamily="34" charset="0"/>
                        <a:cs typeface="Arial" pitchFamily="34" charset="0"/>
                      </a:rPr>
                      <a:t>***</a:t>
                    </a:r>
                    <a:r>
                      <a:rPr lang="ru-RU" sz="1800" b="0" i="0" baseline="30000" smtClean="0">
                        <a:effectLst/>
                        <a:latin typeface="Arial" pitchFamily="34" charset="0"/>
                        <a:cs typeface="Arial" pitchFamily="34" charset="0"/>
                      </a:rPr>
                      <a:t>;</a:t>
                    </a:r>
                    <a:r>
                      <a:rPr lang="en-US" sz="1800" b="0" i="0" baseline="30000" smtClean="0">
                        <a:effectLst/>
                        <a:latin typeface="Arial" pitchFamily="34" charset="0"/>
                        <a:cs typeface="Arial" pitchFamily="34" charset="0"/>
                      </a:rPr>
                      <a:t>###</a:t>
                    </a:r>
                    <a:endParaRPr lang="ru-RU" smtClean="0">
                      <a:effectLst/>
                      <a:latin typeface="Arial" pitchFamily="34" charset="0"/>
                      <a:cs typeface="Arial" pitchFamily="34" charset="0"/>
                    </a:endParaRP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pPr>
                    <a:endParaRPr lang="en-US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20.43</c:v>
                </c:pt>
                <c:pt idx="1">
                  <c:v>18.149999999999999</c:v>
                </c:pt>
                <c:pt idx="2">
                  <c:v>20.56</c:v>
                </c:pt>
                <c:pt idx="3">
                  <c:v>22.79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Неуспешные</c:v>
                </c:pt>
              </c:strCache>
            </c:strRef>
          </c:tx>
          <c:dLbls>
            <c:dLbl>
              <c:idx val="0"/>
              <c:layout>
                <c:manualLayout>
                  <c:x val="-2.1311475409836075E-2"/>
                  <c:y val="-6.5493237565374007E-2"/>
                </c:manualLayout>
              </c:layout>
              <c:showVal val="1"/>
            </c:dLbl>
            <c:dLbl>
              <c:idx val="1"/>
              <c:layout>
                <c:manualLayout>
                  <c:x val="-2.1311475409836075E-2"/>
                  <c:y val="-4.2570604417493108E-2"/>
                </c:manualLayout>
              </c:layout>
              <c:showVal val="1"/>
            </c:dLbl>
            <c:dLbl>
              <c:idx val="2"/>
              <c:layout>
                <c:manualLayout>
                  <c:x val="-1.9672131147540992E-2"/>
                  <c:y val="-5.5669251930567897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2.1</c:v>
                </c:pt>
                <c:pt idx="1">
                  <c:v>0.75000000000000022</c:v>
                </c:pt>
                <c:pt idx="2">
                  <c:v>1.6800000000000004</c:v>
                </c:pt>
                <c:pt idx="3">
                  <c:v>5.91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Успешные</c:v>
                </c:pt>
              </c:strCache>
            </c:strRef>
          </c:tx>
          <c:dLbls>
            <c:dLbl>
              <c:idx val="0"/>
              <c:layout>
                <c:manualLayout>
                  <c:x val="-1.3114754098360664E-2"/>
                  <c:y val="-7.8591885078448734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pPr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9,12</a:t>
                    </a:r>
                    <a:r>
                      <a:rPr lang="ru-RU" dirty="0" smtClean="0">
                        <a:latin typeface="Arial" pitchFamily="34" charset="0"/>
                        <a:cs typeface="Arial" pitchFamily="34" charset="0"/>
                      </a:rPr>
                      <a:t> </a:t>
                    </a:r>
                    <a:r>
                      <a:rPr lang="en-US" sz="1800" b="0" i="0" baseline="0" dirty="0" smtClean="0">
                        <a:effectLst/>
                        <a:latin typeface="Arial" pitchFamily="34" charset="0"/>
                        <a:cs typeface="Arial" pitchFamily="34" charset="0"/>
                      </a:rPr>
                      <a:t>**</a:t>
                    </a:r>
                    <a:endParaRPr lang="ru-RU" dirty="0" smtClean="0">
                      <a:effectLst/>
                    </a:endParaRP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-2.1311475409836075E-2"/>
                  <c:y val="-5.5669251930567897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pPr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6,28</a:t>
                    </a:r>
                    <a:r>
                      <a:rPr lang="ru-RU" dirty="0" smtClean="0">
                        <a:latin typeface="Arial" pitchFamily="34" charset="0"/>
                        <a:cs typeface="Arial" pitchFamily="34" charset="0"/>
                      </a:rPr>
                      <a:t> </a:t>
                    </a:r>
                    <a:r>
                      <a:rPr lang="en-US" sz="1800" b="0" i="0" baseline="0" dirty="0" smtClean="0">
                        <a:effectLst/>
                        <a:latin typeface="Arial" pitchFamily="34" charset="0"/>
                        <a:cs typeface="Arial" pitchFamily="34" charset="0"/>
                      </a:rPr>
                      <a:t>**</a:t>
                    </a:r>
                    <a:endParaRPr lang="ru-RU" dirty="0" smtClean="0">
                      <a:effectLst/>
                    </a:endParaRP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-1.9672131147540992E-2"/>
                  <c:y val="-6.8767899443642727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pPr>
                    <a:r>
                      <a:rPr lang="en-US" dirty="0" smtClean="0">
                        <a:latin typeface="Arial" pitchFamily="34" charset="0"/>
                        <a:cs typeface="Arial" pitchFamily="34" charset="0"/>
                      </a:rPr>
                      <a:t>7,97</a:t>
                    </a:r>
                    <a:r>
                      <a:rPr lang="ru-RU" dirty="0" smtClean="0">
                        <a:latin typeface="Arial" pitchFamily="34" charset="0"/>
                        <a:cs typeface="Arial" pitchFamily="34" charset="0"/>
                      </a:rPr>
                      <a:t> </a:t>
                    </a:r>
                    <a:r>
                      <a:rPr lang="en-US" sz="1800" b="0" i="0" baseline="0" dirty="0" smtClean="0">
                        <a:effectLst/>
                        <a:latin typeface="Arial" pitchFamily="34" charset="0"/>
                        <a:cs typeface="Arial" pitchFamily="34" charset="0"/>
                      </a:rPr>
                      <a:t>**</a:t>
                    </a:r>
                    <a:endParaRPr lang="ru-RU" dirty="0" smtClean="0">
                      <a:effectLst/>
                    </a:endParaRPr>
                  </a:p>
                </c:rich>
              </c:tx>
              <c:spPr/>
              <c:showVal val="1"/>
            </c:dLbl>
            <c:dLbl>
              <c:idx val="3"/>
              <c:layout>
                <c:manualLayout>
                  <c:x val="-2.9508196721311483E-2"/>
                  <c:y val="-6.2218575687105357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Arial" pitchFamily="34" charset="0"/>
                        <a:ea typeface="+mn-ea"/>
                        <a:cs typeface="Arial" pitchFamily="34" charset="0"/>
                      </a:defRPr>
                    </a:pPr>
                    <a:r>
                      <a:rPr lang="en-US" smtClean="0">
                        <a:latin typeface="Arial" pitchFamily="34" charset="0"/>
                        <a:cs typeface="Arial" pitchFamily="34" charset="0"/>
                      </a:rPr>
                      <a:t>8,94</a:t>
                    </a:r>
                    <a:r>
                      <a:rPr lang="en-US" sz="1800" b="0" i="0" baseline="0" smtClean="0">
                        <a:effectLst/>
                        <a:latin typeface="Arial" pitchFamily="34" charset="0"/>
                        <a:cs typeface="Arial" pitchFamily="34" charset="0"/>
                      </a:rPr>
                      <a:t>*</a:t>
                    </a:r>
                    <a:endParaRPr lang="ru-RU" smtClean="0">
                      <a:effectLst/>
                    </a:endParaRP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9.120000000000001</c:v>
                </c:pt>
                <c:pt idx="1">
                  <c:v>6.28</c:v>
                </c:pt>
                <c:pt idx="2">
                  <c:v>7.9700000000000015</c:v>
                </c:pt>
                <c:pt idx="3">
                  <c:v>8.94</c:v>
                </c:pt>
              </c:numCache>
            </c:numRef>
          </c:val>
        </c:ser>
        <c:dLbls>
          <c:showVal val="1"/>
        </c:dLbls>
        <c:marker val="1"/>
        <c:axId val="114510464"/>
        <c:axId val="114459008"/>
      </c:lineChart>
      <c:catAx>
        <c:axId val="1145104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4459008"/>
        <c:crosses val="autoZero"/>
        <c:auto val="1"/>
        <c:lblAlgn val="ctr"/>
        <c:lblOffset val="100"/>
      </c:catAx>
      <c:valAx>
        <c:axId val="11445900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145104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7347609524867623E-4"/>
          <c:y val="0.27866348183535172"/>
          <c:w val="0.20753365366811088"/>
          <c:h val="0.31484636292072016"/>
        </c:manualLayout>
      </c:layout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071317929521104"/>
          <c:y val="3.0337124830525333E-2"/>
          <c:w val="0.74797534529495291"/>
          <c:h val="0.63833065159285429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Одаренные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12.98</c:v>
                </c:pt>
                <c:pt idx="1">
                  <c:v>11.73</c:v>
                </c:pt>
                <c:pt idx="2">
                  <c:v>13.7</c:v>
                </c:pt>
                <c:pt idx="3">
                  <c:v>12.43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Неуспешные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14.04</c:v>
                </c:pt>
                <c:pt idx="1">
                  <c:v>14.850000000000003</c:v>
                </c:pt>
                <c:pt idx="2">
                  <c:v>15.83</c:v>
                </c:pt>
                <c:pt idx="3">
                  <c:v>20.85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Успешные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15.83</c:v>
                </c:pt>
                <c:pt idx="1">
                  <c:v>18.010000000000005</c:v>
                </c:pt>
                <c:pt idx="2">
                  <c:v>19.110000000000007</c:v>
                </c:pt>
                <c:pt idx="3">
                  <c:v>22.41</c:v>
                </c:pt>
              </c:numCache>
            </c:numRef>
          </c:val>
        </c:ser>
        <c:marker val="1"/>
        <c:axId val="114462080"/>
        <c:axId val="72995584"/>
      </c:lineChart>
      <c:catAx>
        <c:axId val="114462080"/>
        <c:scaling>
          <c:orientation val="minMax"/>
        </c:scaling>
        <c:axPos val="b"/>
        <c:majorTickMark val="none"/>
        <c:tickLblPos val="nextTo"/>
        <c:crossAx val="72995584"/>
        <c:crosses val="autoZero"/>
        <c:auto val="1"/>
        <c:lblAlgn val="ctr"/>
        <c:lblOffset val="100"/>
      </c:catAx>
      <c:valAx>
        <c:axId val="729955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секунды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44620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</c:dTable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3071317929521104"/>
          <c:y val="3.374621762935727E-2"/>
          <c:w val="0.74797534529495291"/>
          <c:h val="0.63833065159285429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Одаренные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30.74</c:v>
                </c:pt>
                <c:pt idx="1">
                  <c:v>32.17</c:v>
                </c:pt>
                <c:pt idx="2">
                  <c:v>36.24</c:v>
                </c:pt>
                <c:pt idx="3">
                  <c:v>38.190000000000012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Неуспешные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25.279999999999994</c:v>
                </c:pt>
                <c:pt idx="1">
                  <c:v>26.21</c:v>
                </c:pt>
                <c:pt idx="2">
                  <c:v>29.85</c:v>
                </c:pt>
                <c:pt idx="3">
                  <c:v>31.53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Успешные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35.120000000000012</c:v>
                </c:pt>
                <c:pt idx="1">
                  <c:v>38.83</c:v>
                </c:pt>
                <c:pt idx="2">
                  <c:v>42.17</c:v>
                </c:pt>
                <c:pt idx="3">
                  <c:v>48.160000000000011</c:v>
                </c:pt>
              </c:numCache>
            </c:numRef>
          </c:val>
        </c:ser>
        <c:marker val="1"/>
        <c:axId val="115626752"/>
        <c:axId val="115628288"/>
      </c:lineChart>
      <c:catAx>
        <c:axId val="115626752"/>
        <c:scaling>
          <c:orientation val="minMax"/>
        </c:scaling>
        <c:axPos val="b"/>
        <c:majorTickMark val="none"/>
        <c:tickLblPos val="nextTo"/>
        <c:crossAx val="115628288"/>
        <c:crosses val="autoZero"/>
        <c:auto val="1"/>
        <c:lblAlgn val="ctr"/>
        <c:lblOffset val="100"/>
      </c:catAx>
      <c:valAx>
        <c:axId val="1156282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секунды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c:rich>
          </c:tx>
        </c:title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156267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890990060668646"/>
          <c:y val="3.374621762935727E-2"/>
          <c:w val="0.74797534529495291"/>
          <c:h val="0.63833065159285429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Одаренные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41.32</c:v>
                </c:pt>
                <c:pt idx="1">
                  <c:v>47.13</c:v>
                </c:pt>
                <c:pt idx="2">
                  <c:v>51.48</c:v>
                </c:pt>
                <c:pt idx="3">
                  <c:v>53.190000000000012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Неуспешные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52.730000000000011</c:v>
                </c:pt>
                <c:pt idx="1">
                  <c:v>60.63</c:v>
                </c:pt>
                <c:pt idx="2">
                  <c:v>61.92</c:v>
                </c:pt>
                <c:pt idx="3">
                  <c:v>63.64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Успешные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  <c:pt idx="3">
                  <c:v>4 класс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48.21</c:v>
                </c:pt>
                <c:pt idx="1">
                  <c:v>52.98</c:v>
                </c:pt>
                <c:pt idx="2">
                  <c:v>56.120000000000012</c:v>
                </c:pt>
                <c:pt idx="3">
                  <c:v>58.27</c:v>
                </c:pt>
              </c:numCache>
            </c:numRef>
          </c:val>
        </c:ser>
        <c:marker val="1"/>
        <c:axId val="115661056"/>
        <c:axId val="115666944"/>
      </c:lineChart>
      <c:catAx>
        <c:axId val="115661056"/>
        <c:scaling>
          <c:orientation val="minMax"/>
        </c:scaling>
        <c:axPos val="b"/>
        <c:majorTickMark val="none"/>
        <c:tickLblPos val="nextTo"/>
        <c:crossAx val="115666944"/>
        <c:crosses val="autoZero"/>
        <c:auto val="1"/>
        <c:lblAlgn val="ctr"/>
        <c:lblOffset val="100"/>
      </c:catAx>
      <c:valAx>
        <c:axId val="11566694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>
                    <a:latin typeface="Arial" pitchFamily="34" charset="0"/>
                    <a:cs typeface="Arial" pitchFamily="34" charset="0"/>
                  </a:rPr>
                  <a:t>секунды</a:t>
                </a:r>
                <a:endParaRPr lang="ru-RU" dirty="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0.11899470762875956"/>
              <c:y val="0.23116357444924138"/>
            </c:manualLayout>
          </c:layout>
        </c:title>
        <c:numFmt formatCode="General" sourceLinked="1"/>
        <c:majorTickMark val="none"/>
        <c:tickLblPos val="nextTo"/>
        <c:crossAx val="115661056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solidFill>
          <a:srgbClr val="D6862D">
            <a:lumMod val="20000"/>
            <a:lumOff val="80000"/>
          </a:srgbClr>
        </a:solidFill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0.68138</cdr:x>
      <cdr:y>0.02239</cdr:y>
    </cdr:from>
    <cdr:to>
      <cdr:x>0.72177</cdr:x>
      <cdr:y>0.11745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278635" y="94260"/>
          <a:ext cx="312906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dirty="0" smtClean="0"/>
            <a:t>*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0.86696</cdr:x>
      <cdr:y>0</cdr:y>
    </cdr:from>
    <cdr:to>
      <cdr:x>0.90735</cdr:x>
      <cdr:y>0.09505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6716352" y="-1916832"/>
          <a:ext cx="312906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dirty="0" smtClean="0"/>
            <a:t>*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0.29081</cdr:x>
      <cdr:y>0.32925</cdr:y>
    </cdr:from>
    <cdr:to>
      <cdr:x>0.37466</cdr:x>
      <cdr:y>0.4243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2252923" y="1385918"/>
          <a:ext cx="649537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dirty="0" smtClean="0"/>
            <a:t>**</a:t>
          </a:r>
          <a:r>
            <a:rPr lang="en-US" sz="2000" baseline="30000" dirty="0" smtClean="0"/>
            <a:t>##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0.47681</cdr:x>
      <cdr:y>0.24516</cdr:y>
    </cdr:from>
    <cdr:to>
      <cdr:x>0.56065</cdr:x>
      <cdr:y>0.34022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693851" y="1031975"/>
          <a:ext cx="649537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dirty="0" smtClean="0"/>
            <a:t>**</a:t>
          </a:r>
          <a:r>
            <a:rPr lang="en-US" sz="2000" baseline="30000" dirty="0" smtClean="0"/>
            <a:t>##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0.67455</cdr:x>
      <cdr:y>0.23386</cdr:y>
    </cdr:from>
    <cdr:to>
      <cdr:x>0.74184</cdr:x>
      <cdr:y>0.32891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5225734" y="984375"/>
          <a:ext cx="521297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dirty="0" smtClean="0"/>
            <a:t>*</a:t>
          </a:r>
          <a:r>
            <a:rPr lang="en-US" sz="2000" baseline="30000" dirty="0" smtClean="0"/>
            <a:t>##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0.89492</cdr:x>
      <cdr:y>0.23727</cdr:y>
    </cdr:from>
    <cdr:to>
      <cdr:x>0.97876</cdr:x>
      <cdr:y>0.33232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6932929" y="998731"/>
          <a:ext cx="649537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dirty="0" smtClean="0"/>
            <a:t>**</a:t>
          </a:r>
          <a:r>
            <a:rPr lang="en-US" sz="2000" baseline="30000" dirty="0" smtClean="0"/>
            <a:t>##</a:t>
          </a:r>
          <a:endParaRPr lang="ru-RU" sz="2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EE4ED-FCA7-41F9-BAE0-669A77109556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9F538-E516-47FD-AA58-677AE4D14F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0720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95CC9-0330-4E95-8880-9039C3E8DB1F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BC74E-B0C0-4163-A742-FF9E1C17D1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954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BC74E-B0C0-4163-A742-FF9E1C17D1E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4616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0E851C-EBC7-4090-A5C6-E86C8E6319C7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A5D10D-ECB9-42AF-BBAD-096C04A12BE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851C-EBC7-4090-A5C6-E86C8E6319C7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D10D-ECB9-42AF-BBAD-096C04A12BE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851C-EBC7-4090-A5C6-E86C8E6319C7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D10D-ECB9-42AF-BBAD-096C04A12BE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851C-EBC7-4090-A5C6-E86C8E6319C7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D10D-ECB9-42AF-BBAD-096C04A12B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851C-EBC7-4090-A5C6-E86C8E6319C7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D10D-ECB9-42AF-BBAD-096C04A12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851C-EBC7-4090-A5C6-E86C8E6319C7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D10D-ECB9-42AF-BBAD-096C04A12B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851C-EBC7-4090-A5C6-E86C8E6319C7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D10D-ECB9-42AF-BBAD-096C04A12BE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851C-EBC7-4090-A5C6-E86C8E6319C7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D10D-ECB9-42AF-BBAD-096C04A12BE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851C-EBC7-4090-A5C6-E86C8E6319C7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D10D-ECB9-42AF-BBAD-096C04A12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851C-EBC7-4090-A5C6-E86C8E6319C7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D10D-ECB9-42AF-BBAD-096C04A12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851C-EBC7-4090-A5C6-E86C8E6319C7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D10D-ECB9-42AF-BBAD-096C04A12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10E851C-EBC7-4090-A5C6-E86C8E6319C7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9A5D10D-ECB9-42AF-BBAD-096C04A12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0700" y="548680"/>
            <a:ext cx="8083747" cy="2571039"/>
          </a:xfrm>
        </p:spPr>
        <p:txBody>
          <a:bodyPr/>
          <a:lstStyle/>
          <a:p>
            <a:r>
              <a:rPr lang="ru-RU" sz="3200" b="1" dirty="0" smtClean="0">
                <a:effectLst/>
              </a:rPr>
              <a:t>ОСОБЕННОСТИ  </a:t>
            </a:r>
            <a:r>
              <a:rPr lang="ru-RU" sz="3200" b="1" dirty="0">
                <a:effectLst/>
              </a:rPr>
              <a:t>ПОКАЗАТЕЛЕЙ ЗДОРОВЬЯ ДЕТЕЙ С </a:t>
            </a:r>
            <a:r>
              <a:rPr lang="ru-RU" sz="3200" b="1" dirty="0" smtClean="0">
                <a:effectLst/>
              </a:rPr>
              <a:t>РАЗНЫМ </a:t>
            </a:r>
            <a:r>
              <a:rPr lang="ru-RU" sz="3200" b="1" dirty="0">
                <a:effectLst/>
              </a:rPr>
              <a:t>МНЕСТИЧЕСКИМ ПОТЕНЦИАЛОМ И </a:t>
            </a:r>
            <a:r>
              <a:rPr lang="ru-RU" sz="3200" b="1" dirty="0" smtClean="0">
                <a:effectLst/>
              </a:rPr>
              <a:t>ШКОЛЬНОЙ УСПЕШНОСТЬЮ</a:t>
            </a:r>
            <a:r>
              <a:rPr lang="ru-RU" sz="3200" dirty="0" smtClean="0">
                <a:effectLst/>
              </a:rPr>
              <a:t>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ru-RU" b="1" i="1" u="sng" dirty="0" err="1">
                <a:effectLst/>
              </a:rPr>
              <a:t>Левчин</a:t>
            </a:r>
            <a:r>
              <a:rPr lang="ru-RU" b="1" i="1" u="sng" dirty="0">
                <a:effectLst/>
              </a:rPr>
              <a:t> Артём </a:t>
            </a:r>
            <a:r>
              <a:rPr lang="ru-RU" b="1" i="1" u="sng" dirty="0" smtClean="0">
                <a:effectLst/>
              </a:rPr>
              <a:t>Михайлович -  ректор </a:t>
            </a:r>
            <a:r>
              <a:rPr lang="ru-RU" b="1" i="1" dirty="0">
                <a:effectLst/>
              </a:rPr>
              <a:t>ФГБОУ ВО ЛГМУ им. </a:t>
            </a:r>
            <a:r>
              <a:rPr lang="ru-RU" b="1" i="1" dirty="0" err="1">
                <a:effectLst/>
              </a:rPr>
              <a:t>Свт</a:t>
            </a:r>
            <a:r>
              <a:rPr lang="ru-RU" b="1" i="1" dirty="0">
                <a:effectLst/>
              </a:rPr>
              <a:t>. Луки Минздрава </a:t>
            </a:r>
            <a:r>
              <a:rPr lang="ru-RU" b="1" i="1" dirty="0" smtClean="0">
                <a:effectLst/>
              </a:rPr>
              <a:t>России;</a:t>
            </a:r>
          </a:p>
          <a:p>
            <a:pPr algn="l"/>
            <a:r>
              <a:rPr lang="ru-RU" b="1" i="1" u="sng" dirty="0" smtClean="0">
                <a:effectLst/>
              </a:rPr>
              <a:t>Ершова Ирина Борисовна </a:t>
            </a:r>
            <a:r>
              <a:rPr lang="ru-RU" b="1" i="1" dirty="0" smtClean="0">
                <a:effectLst/>
              </a:rPr>
              <a:t>– заведующая кафедрой педиатрии и детских инфекций </a:t>
            </a:r>
            <a:r>
              <a:rPr lang="ru-RU" b="1" dirty="0">
                <a:effectLst/>
              </a:rPr>
              <a:t>ФГБОУ ВО ЛГМУ им. </a:t>
            </a:r>
            <a:r>
              <a:rPr lang="ru-RU" b="1" dirty="0" err="1">
                <a:effectLst/>
              </a:rPr>
              <a:t>Свт</a:t>
            </a:r>
            <a:r>
              <a:rPr lang="ru-RU" b="1" dirty="0">
                <a:effectLst/>
              </a:rPr>
              <a:t>. Луки Минздрава России</a:t>
            </a:r>
            <a:endParaRPr lang="ru-RU" i="1" dirty="0"/>
          </a:p>
        </p:txBody>
      </p:sp>
      <p:sp>
        <p:nvSpPr>
          <p:cNvPr id="4" name="AutoShape 2" descr="https://rare-gallery.com/uploads/posts/125871-grid-lines-blue-lines-dark-4k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rare-gallery.com/uploads/posts/125871-grid-lines-blue-lines-dark-4k.jpg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s://rare-gallery.com/uploads/posts/125871-grid-lines-blue-lines-dark-4k.jpg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https://rare-gallery.com/uploads/posts/125871-grid-lines-blue-lines-dark-4k.jpg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2" descr="https://rare-gallery.com/uploads/posts/125871-grid-lines-blue-lines-dark-4k.jpg"/>
          <p:cNvSpPr>
            <a:spLocks noChangeAspect="1" noChangeArrowheads="1"/>
          </p:cNvSpPr>
          <p:nvPr/>
        </p:nvSpPr>
        <p:spPr bwMode="auto">
          <a:xfrm>
            <a:off x="673100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14" descr="ноутбук"/>
          <p:cNvSpPr>
            <a:spLocks noChangeAspect="1" noChangeArrowheads="1"/>
          </p:cNvSpPr>
          <p:nvPr/>
        </p:nvSpPr>
        <p:spPr bwMode="auto">
          <a:xfrm>
            <a:off x="825500" y="6254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3814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22450362"/>
              </p:ext>
            </p:extLst>
          </p:nvPr>
        </p:nvGraphicFramePr>
        <p:xfrm>
          <a:off x="698499" y="908720"/>
          <a:ext cx="7747000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808" y="0"/>
            <a:ext cx="9108504" cy="1054250"/>
          </a:xfrm>
        </p:spPr>
        <p:txBody>
          <a:bodyPr/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АП (длительность индивидуальной минуты/с)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42950" y="187483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*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499992" y="1412776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***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" y="4941168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* - разница с когортой успешных младших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школьников </a:t>
            </a:r>
            <a:r>
              <a:rPr lang="ru-RU" dirty="0">
                <a:latin typeface="Arial" pitchFamily="34" charset="0"/>
                <a:cs typeface="Arial" pitchFamily="34" charset="0"/>
              </a:rPr>
              <a:t>** - (р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0</a:t>
            </a:r>
            <a:r>
              <a:rPr lang="ru-RU" dirty="0">
                <a:latin typeface="Arial" pitchFamily="34" charset="0"/>
                <a:cs typeface="Arial" pitchFamily="34" charset="0"/>
              </a:rPr>
              <a:t>1);  *** - (р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05</a:t>
            </a:r>
            <a:r>
              <a:rPr lang="ru-RU" dirty="0">
                <a:latin typeface="Arial" pitchFamily="34" charset="0"/>
                <a:cs typeface="Arial" pitchFamily="34" charset="0"/>
              </a:rPr>
              <a:t>); </a:t>
            </a:r>
          </a:p>
          <a:p>
            <a:r>
              <a:rPr lang="en-US" baseline="30000" dirty="0">
                <a:latin typeface="Arial" pitchFamily="34" charset="0"/>
                <a:cs typeface="Arial" pitchFamily="34" charset="0"/>
              </a:rPr>
              <a:t>#</a:t>
            </a:r>
            <a:r>
              <a:rPr lang="en-US" dirty="0">
                <a:latin typeface="Arial" pitchFamily="34" charset="0"/>
                <a:cs typeface="Arial" pitchFamily="34" charset="0"/>
              </a:rPr>
              <a:t> - </a:t>
            </a:r>
            <a:r>
              <a:rPr lang="ru-RU" dirty="0">
                <a:latin typeface="Arial" pitchFamily="34" charset="0"/>
                <a:cs typeface="Arial" pitchFamily="34" charset="0"/>
              </a:rPr>
              <a:t>разница между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одаренными </a:t>
            </a:r>
            <a:r>
              <a:rPr lang="ru-RU" dirty="0">
                <a:latin typeface="Arial" pitchFamily="34" charset="0"/>
                <a:cs typeface="Arial" pitchFamily="34" charset="0"/>
              </a:rPr>
              <a:t>и неуспешными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##</a:t>
            </a:r>
            <a:r>
              <a:rPr lang="ru-RU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- (р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0</a:t>
            </a:r>
            <a:r>
              <a:rPr lang="ru-RU" dirty="0"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5344" y="1052736"/>
            <a:ext cx="2092017" cy="286232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Возрастная норма </a:t>
            </a:r>
          </a:p>
          <a:p>
            <a:r>
              <a:rPr lang="ru-RU" sz="18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ru-RU" sz="1800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лет </a:t>
            </a:r>
            <a:endParaRPr lang="ru-RU" sz="1800" b="1" u="sng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47,2–49,7) </a:t>
            </a:r>
            <a:endParaRPr lang="ru-RU" sz="1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sz="1800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лет </a:t>
            </a:r>
            <a:endParaRPr lang="ru-RU" sz="1800" b="1" u="sng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51,6–55,9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 лет </a:t>
            </a:r>
            <a:endParaRPr lang="ru-RU" sz="1800" b="1" u="sng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55,2–56,3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 лет </a:t>
            </a:r>
            <a:endParaRPr lang="ru-RU" sz="1800" b="1" u="sng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56,8–58,3</a:t>
            </a:r>
            <a:r>
              <a:rPr lang="ru-RU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2524" y="5587499"/>
            <a:ext cx="87849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Анализ адаптационного потенциала по длительности индивидуальной минуты показал её укорочение у одаренных детей, что коррелирует с тревожностью и депрессией. Удлинение у неуспешных свидетельствует о снижении работоспособности.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5919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42720576"/>
              </p:ext>
            </p:extLst>
          </p:nvPr>
        </p:nvGraphicFramePr>
        <p:xfrm>
          <a:off x="107503" y="2132856"/>
          <a:ext cx="9001002" cy="288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4257"/>
                <a:gridCol w="2304256"/>
                <a:gridCol w="2309614"/>
                <a:gridCol w="2082875"/>
              </a:tblGrid>
              <a:tr h="4917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Функциони-рование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Группы детей 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3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n=61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^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n=</a:t>
                      </a: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96)</a:t>
                      </a:r>
                      <a:r>
                        <a:rPr lang="en-US" sz="2000" baseline="30000">
                          <a:effectLst/>
                          <a:latin typeface="Arial" pitchFamily="34" charset="0"/>
                          <a:cs typeface="Arial" pitchFamily="34" charset="0"/>
                        </a:rPr>
                        <a:t> #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n=4</a:t>
                      </a: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74)</a:t>
                      </a:r>
                      <a:r>
                        <a:rPr lang="en-US" sz="2000" baseline="30000">
                          <a:effectLst/>
                          <a:latin typeface="Arial" pitchFamily="34" charset="0"/>
                          <a:cs typeface="Arial" pitchFamily="34" charset="0"/>
                        </a:rPr>
                        <a:t> &amp;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56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физическое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70,51±14,27</a:t>
                      </a:r>
                      <a:r>
                        <a:rPr lang="en-US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&amp;&amp;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80,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2±16,92</a:t>
                      </a:r>
                      <a:r>
                        <a:rPr lang="en-US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&amp;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84,93±15,36</a:t>
                      </a: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^^</a:t>
                      </a:r>
                      <a:r>
                        <a:rPr lang="ru-RU" sz="2000" baseline="3000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2000" baseline="30000">
                          <a:effectLst/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  <a:r>
                        <a:rPr lang="ru-RU" sz="2000" baseline="3000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8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эмоциональное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69,43±11,89**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&amp;&amp;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68,04±13,12**</a:t>
                      </a:r>
                      <a:r>
                        <a:rPr lang="ru-RU" sz="2000" baseline="3000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2000" baseline="30000">
                          <a:effectLst/>
                          <a:latin typeface="Arial" pitchFamily="34" charset="0"/>
                          <a:cs typeface="Arial" pitchFamily="34" charset="0"/>
                        </a:rPr>
                        <a:t>&amp;&amp;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,38±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14,36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социальное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75,16±14,63</a:t>
                      </a:r>
                      <a:r>
                        <a:rPr lang="en-US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&amp;&amp;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76,15±9,11</a:t>
                      </a:r>
                      <a:r>
                        <a:rPr lang="en-US" sz="2000" baseline="30000">
                          <a:effectLst/>
                          <a:latin typeface="Arial" pitchFamily="34" charset="0"/>
                          <a:cs typeface="Arial" pitchFamily="34" charset="0"/>
                        </a:rPr>
                        <a:t>&amp;</a:t>
                      </a:r>
                      <a:r>
                        <a:rPr lang="en-US" sz="2000"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86,01±19,24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27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школьное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75,13±14,40*</a:t>
                      </a:r>
                      <a:r>
                        <a:rPr lang="en-US" sz="2000" baseline="30000">
                          <a:effectLst/>
                          <a:latin typeface="Arial" pitchFamily="34" charset="0"/>
                          <a:cs typeface="Arial" pitchFamily="34" charset="0"/>
                        </a:rPr>
                        <a:t>&amp;#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64,21±13,01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^^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&amp;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70,49±13,28*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социальное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73,51±13,27*</a:t>
                      </a:r>
                      <a:r>
                        <a:rPr lang="en-US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&amp;#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66,03±13,64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&amp;&amp;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^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78,69±14,23</a:t>
                      </a:r>
                      <a:r>
                        <a:rPr lang="en-US" sz="2000" baseline="30000">
                          <a:effectLst/>
                          <a:latin typeface="Arial" pitchFamily="34" charset="0"/>
                          <a:cs typeface="Arial" pitchFamily="34" charset="0"/>
                        </a:rPr>
                        <a:t>##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общий балл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75,26±15,46*</a:t>
                      </a:r>
                      <a:r>
                        <a:rPr lang="en-US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&amp;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74,31±15,13*</a:t>
                      </a:r>
                      <a:r>
                        <a:rPr lang="en-US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&amp;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81,96±16,01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554588"/>
          </a:xfrm>
        </p:spPr>
        <p:txBody>
          <a:bodyPr/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Аспекты качества жизни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085184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*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 ** </a:t>
            </a:r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0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1; 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#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##</a:t>
            </a:r>
            <a:r>
              <a:rPr lang="ru-RU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0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1; </a:t>
            </a:r>
            <a:r>
              <a:rPr lang="en-US" dirty="0">
                <a:latin typeface="Arial" pitchFamily="34" charset="0"/>
                <a:cs typeface="Arial" pitchFamily="34" charset="0"/>
              </a:rPr>
              <a:t>^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>
                <a:latin typeface="Arial" pitchFamily="34" charset="0"/>
                <a:cs typeface="Arial" pitchFamily="34" charset="0"/>
              </a:rPr>
              <a:t>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05</a:t>
            </a:r>
            <a:r>
              <a:rPr lang="ru-RU" dirty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^^</a:t>
            </a:r>
            <a:r>
              <a:rPr lang="ru-RU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- 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0</a:t>
            </a:r>
            <a:r>
              <a:rPr lang="ru-RU" dirty="0"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3214" y="5557321"/>
            <a:ext cx="89332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Исследование аспектов качества жизни показало наиболее низкие показатели школьного и социального функционирования у неуспешных младших школьников (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группа), а эмоционального и физического – интеллектуально одаренных детей.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6643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1. В когорте одаренных младших школьников 3 группа здоровья регистрируется в  3 раза чаще, а неуспешных – в 2 раза чаще в сравнении с успешными школьниками.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2. Как в группе одаренных младших школьников, так и неуспешных статистически значимо чаще встречаются респираторные заболевания и болезни костно-суставной системы. На 3-м месте у одаренных детей идут вегетативные расстройства. У неуспешных – заболевания пищеварительной системы.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ВЫВОДЫ: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93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3. Использование ДОН (детского опросника неврозов) подтвердило высокий уровень тревожности, вегетативных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дисфункункций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нарушения сна, как у одарённых, так и неуспешных младших школьников.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4. Оценка ВИК (вегетативного индекса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Кердо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показала разнонаправленность вегетативных дисфункций у обследованных детей. Если в группе одаренных  младших школьников превалировала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симпатикотония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то у неуспешных детей –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ваготония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ВЫВОДЫ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868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248347"/>
            <a:ext cx="8712968" cy="460965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5.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Гипоксию с задержкой дыхания на выдохе легче переносили неуспешные младшие школьники, в то время как на вдохе интеллектуально одаренные дети.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Пролонгированность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длительности индивидуальной минут, (характеризующих АП) была более короткой у одаренных и неуспешных детей, что свидетельствовало о большей их невротизации.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7. Качество жизни имело наименьшие показатели у неуспешных младших школьников. Среди шкал, наибольшую уязвимость у неуспешных детей имела школьное функционирование, а одаренных – эмоциональное функционирование.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Выводы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221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СПАСИБО ЗА ВНИМАНЕ</a:t>
            </a:r>
            <a:b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https://sun9-24.userapi.com/impg/xvnn5h51UepSvpwnICDMlvTKRu3--I_BFllEqg/GVCKB3chzuU.jpg?size=1200x797&amp;quality=96&amp;sign=00fcbcddef88ab8e7068383ef3d83773&amp;c_uniq_tag=fzoa02iYIpCkklqna7q-DftGqLWDTailNadAXIKk0aI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040910" cy="53405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1330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248347"/>
            <a:ext cx="8928991" cy="4493021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Оптимизация здоровья детей, поступающих в школу и сохранение его на протяжении всего обучения, является важной задачей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современного общества.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В это время полностью меняется образ жизни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ребенка.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Одновременно происходит перестройка работы практически всех органов и систем, что еще более делает уязвимым организм в целом.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 этом </a:t>
            </a:r>
            <a:r>
              <a:rPr lang="ru-RU" dirty="0">
                <a:latin typeface="Arial" pitchFamily="34" charset="0"/>
                <a:cs typeface="Arial" pitchFamily="34" charset="0"/>
              </a:rPr>
              <a:t>возрасте часто начинают проявляться и активизируются многие генетически обусловленные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состояния.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Сама </a:t>
            </a:r>
            <a:r>
              <a:rPr lang="ru-RU" dirty="0">
                <a:latin typeface="Arial" pitchFamily="34" charset="0"/>
                <a:cs typeface="Arial" pitchFamily="34" charset="0"/>
              </a:rPr>
              <a:t>же проблема интеллекта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успешности детей в школьном обучении до </a:t>
            </a:r>
            <a:r>
              <a:rPr lang="ru-RU" dirty="0">
                <a:latin typeface="Arial" pitchFamily="34" charset="0"/>
                <a:cs typeface="Arial" pitchFamily="34" charset="0"/>
              </a:rPr>
              <a:t>настоящего времени остается одной из самых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дискуссионных.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 smtClean="0">
                <a:latin typeface="Arial" pitchFamily="34" charset="0"/>
                <a:cs typeface="Arial" pitchFamily="34" charset="0"/>
              </a:rPr>
              <a:t>Целью исследования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явилось изучение показателей здоровья в зависимости от старта их обучения: успешности и интеллектуальной адаптации.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Актуальность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546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 группа. 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Талантливые, одаренные и очень способные школьники, добивающиеся как значительных академических результатов, так и достижений на конкурсах, олимпиадах и др. </a:t>
            </a:r>
            <a:r>
              <a:rPr lang="ru-RU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102 ребенка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 группа.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Неуспешные школьники с низкими академическими достижениями, показатели освоения образовательной программы, которых удовлетворительны или низкие. </a:t>
            </a:r>
            <a:r>
              <a:rPr lang="ru-RU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89 детей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III группа. 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Успешные в образовательном отношении школьники, обучающиеся исключительно на отличные и хорошие оценки, но не показывающие особых, тем более выдающихся достижений в учебе. </a:t>
            </a:r>
            <a:r>
              <a:rPr lang="ru-RU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511 детей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Группы детей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787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76189058"/>
              </p:ext>
            </p:extLst>
          </p:nvPr>
        </p:nvGraphicFramePr>
        <p:xfrm>
          <a:off x="971600" y="2276874"/>
          <a:ext cx="7632847" cy="31683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0286"/>
                <a:gridCol w="2043915"/>
                <a:gridCol w="2043915"/>
                <a:gridCol w="2044731"/>
              </a:tblGrid>
              <a:tr h="161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Группы здоровья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одаренные </a:t>
                      </a:r>
                      <a:endParaRPr lang="ru-RU" sz="18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I)</a:t>
                      </a:r>
                      <a:endParaRPr lang="ru-RU" sz="1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n=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неуспешные 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(II)</a:t>
                      </a:r>
                      <a:endParaRPr lang="ru-RU" sz="1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=89)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успешные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III)</a:t>
                      </a:r>
                      <a:endParaRPr lang="ru-RU" sz="1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=511)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88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 (4,9)</a:t>
                      </a:r>
                      <a:r>
                        <a:rPr lang="ru-RU" sz="1800" b="1" baseline="300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lang="ru-RU" sz="1800" b="1" spc="-40" baseline="300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˂0,001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 (12,36) </a:t>
                      </a:r>
                      <a:r>
                        <a:rPr lang="ru-RU" sz="1800" b="1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lang="ru-RU" sz="1800" b="1" baseline="300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0,002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144 (28,18)</a:t>
                      </a:r>
                      <a:endParaRPr lang="ru-RU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88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55 (53,92)</a:t>
                      </a:r>
                      <a:endParaRPr lang="ru-RU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54 (60,67)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300 (58,7)</a:t>
                      </a:r>
                      <a:endParaRPr lang="ru-RU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88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42 (41,18)</a:t>
                      </a:r>
                      <a:r>
                        <a:rPr lang="ru-RU" sz="18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1" baseline="300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lang="ru-RU" sz="1800" b="1" spc="-40" baseline="300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˂0,001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 (26,97)</a:t>
                      </a:r>
                      <a:r>
                        <a:rPr lang="ru-RU" sz="18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1" baseline="300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lang="ru-RU" sz="1800" b="1" spc="-40" baseline="300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˂0,001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67 (13,11)</a:t>
                      </a:r>
                      <a:endParaRPr lang="ru-RU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908720"/>
            <a:ext cx="8712968" cy="1054250"/>
          </a:xfrm>
        </p:spPr>
        <p:txBody>
          <a:bodyPr/>
          <a:lstStyle/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Частота регистрации разных групп здоровья у младших школьников с разным интеллектуальным потенциалом и школьной успешностью, </a:t>
            </a: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(%)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7516" y="558924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Исследование показало, что в когорте неуспешных младших школьников, регистрация детей с хроническими заболеваниями наблюдалась в 2 раза чаще, а в когорте одаренных – в 3 раза чаще.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783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20672352"/>
              </p:ext>
            </p:extLst>
          </p:nvPr>
        </p:nvGraphicFramePr>
        <p:xfrm>
          <a:off x="179512" y="548680"/>
          <a:ext cx="8712968" cy="5152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4355"/>
                <a:gridCol w="1808133"/>
                <a:gridCol w="2016224"/>
                <a:gridCol w="2304256"/>
              </a:tblGrid>
              <a:tr h="397788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Заболевания,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нарушение функции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Группы 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одаренные (I)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n=</a:t>
                      </a: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n-U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неуспешные (II)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n=</a:t>
                      </a: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89)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успешные (III)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n=</a:t>
                      </a: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511)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</a:tr>
              <a:tr h="2383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органов дыхания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53/51,9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I-I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ru-RU" sz="16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33/37,08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I-II</a:t>
                      </a:r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6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117/22,8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II-III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  <a:endParaRPr lang="ru-RU" sz="16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</a:tr>
              <a:tr h="23838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ССС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18/17,6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I-I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  <a:endParaRPr lang="ru-RU" sz="16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20/22,47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39/7,63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II-III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ru-RU" sz="16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/>
                </a:tc>
              </a:tr>
              <a:tr h="23838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крови</a:t>
                      </a:r>
                      <a:r>
                        <a:rPr lang="ru-RU" sz="1600" spc="-1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7/6,9%</a:t>
                      </a:r>
                      <a:r>
                        <a:rPr lang="ru-RU" sz="1600" baseline="3000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4/4,49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29/5,68 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/>
                </a:tc>
              </a:tr>
              <a:tr h="3655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органов пищеварения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29/28,43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I-I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23/25,84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79/15,46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II-III</a:t>
                      </a:r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6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</a:tr>
              <a:tr h="23838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МВС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4/3,9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 /6,74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21/4,11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/>
                </a:tc>
              </a:tr>
              <a:tr h="23838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КМС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52/50,98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I-I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ru-RU" sz="16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32/35,96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I-II</a:t>
                      </a:r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6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112/21,92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II-III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  <a:endParaRPr lang="ru-RU" sz="16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</a:tr>
              <a:tr h="3655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нервно-психические 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39/38,24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I-I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ru-RU" sz="16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18/20,22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I-II</a:t>
                      </a:r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6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59/11,55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II-III</a:t>
                      </a:r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6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</a:tr>
              <a:tr h="3655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эндокринной системы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↑ </a:t>
                      </a: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18/17,65</a:t>
                      </a:r>
                      <a:r>
                        <a:rPr lang="en-US" sz="1600" baseline="30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I-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  <a:endParaRPr lang="ru-RU" sz="16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7/7,87</a:t>
                      </a:r>
                      <a:r>
                        <a:rPr lang="en-US" sz="1600" baseline="30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I-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6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20/3,91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</a:tr>
              <a:tr h="23838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аллергические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19 (18,6)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 (20,22)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107/20,94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</a:tr>
              <a:tr h="2383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ЛОР-органов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itchFamily="34" charset="0"/>
                          <a:cs typeface="Arial" pitchFamily="34" charset="0"/>
                        </a:rPr>
                        <a:t>21 (20,6)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31 (34,83)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I-II</a:t>
                      </a:r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600" b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123/24,07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II-III</a:t>
                      </a:r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6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</a:tr>
              <a:tr h="2383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органов зрения 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38 (37,3)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I-II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1600" baseline="30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ru-RU" sz="16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20/22,47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I-II</a:t>
                      </a:r>
                      <a:r>
                        <a:rPr lang="ru-RU" sz="1600" b="0" dirty="0" smtClean="0"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endParaRPr lang="ru-RU" sz="16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62/12,13</a:t>
                      </a:r>
                      <a:r>
                        <a:rPr lang="ru-RU" sz="16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300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II-III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  <a:endParaRPr lang="ru-RU" sz="16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083" marR="51083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26" y="0"/>
            <a:ext cx="9140974" cy="504056"/>
          </a:xfrm>
        </p:spPr>
        <p:txBody>
          <a:bodyPr/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Частота регистрации патологии органов и систем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5635456"/>
            <a:ext cx="38164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* - р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&lt;0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05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**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p &lt; 0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01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***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p &lt;00001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" y="5973879"/>
            <a:ext cx="914400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Заболевания органов дыхания и костно-мышечной системы лидировали в </a:t>
            </a:r>
            <a:r>
              <a:rPr lang="en-US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и</a:t>
            </a:r>
            <a:r>
              <a:rPr lang="en-US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II</a:t>
            </a:r>
            <a:r>
              <a:rPr lang="ru-RU" sz="1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группах. На 3-м месте у неуспешных  младших школьников наблюдались заболевания ЛОР-органов, а у одаренных – вегетативные расстройства.</a:t>
            </a:r>
            <a:endParaRPr lang="ru-RU" sz="17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701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57441923"/>
              </p:ext>
            </p:extLst>
          </p:nvPr>
        </p:nvGraphicFramePr>
        <p:xfrm>
          <a:off x="3051" y="836712"/>
          <a:ext cx="9001000" cy="51140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9291"/>
                <a:gridCol w="2655285"/>
                <a:gridCol w="2160240"/>
                <a:gridCol w="1656184"/>
              </a:tblGrid>
              <a:tr h="48840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Шкалы (баллы)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Группы детей</a:t>
                      </a:r>
                      <a:endParaRPr lang="ru-RU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95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интеллектуально одаренные (I) </a:t>
                      </a:r>
                      <a:endParaRPr lang="ru-RU" sz="16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=102)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неуспешные </a:t>
                      </a:r>
                      <a:endParaRPr lang="ru-RU" sz="20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II)</a:t>
                      </a:r>
                      <a:endParaRPr lang="ru-RU" sz="16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=89)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успешные (III)</a:t>
                      </a:r>
                      <a:endParaRPr lang="ru-RU" sz="16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=511)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12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депрессия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11,45±2,03*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0,034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11,83±3,27*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0,021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8,76</a:t>
                      </a:r>
                      <a:r>
                        <a:rPr lang="ru-RU" sz="2000" spc="-1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±2,71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12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астения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13,98±4,09*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0,015;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0,041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7310" marR="6731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12,20±3,62*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0,032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9215" marR="6667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10,18</a:t>
                      </a:r>
                      <a:r>
                        <a:rPr lang="ru-RU" sz="20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±2,97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12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вегетативные расстройства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17,39±5,11*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0,001;</a:t>
                      </a: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**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0,041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7310" marR="6731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15,51±4,09*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0,001</a:t>
                      </a:r>
                      <a:endParaRPr lang="ru-RU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69215" marR="66675"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9,71±2,76</a:t>
                      </a:r>
                      <a:endParaRPr lang="ru-RU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12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Arial" pitchFamily="34" charset="0"/>
                          <a:cs typeface="Arial" pitchFamily="34" charset="0"/>
                        </a:rPr>
                        <a:t>нарушение сна</a:t>
                      </a:r>
                      <a:endParaRPr lang="ru-RU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15,00±3,98*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0,001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14,79±4,11*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0,001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8,83±2,52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712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тревога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18,93±5,04*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0,001</a:t>
                      </a:r>
                      <a:r>
                        <a:rPr lang="ru-RU" sz="2000" baseline="30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r>
                        <a:rPr lang="ru-RU" sz="20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0,018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15,67±43,32*</a:t>
                      </a:r>
                      <a:r>
                        <a:rPr lang="ru-RU" sz="20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0,001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7,76±2,18</a:t>
                      </a:r>
                      <a:endParaRPr lang="ru-RU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4070" cy="648072"/>
          </a:xfrm>
        </p:spPr>
        <p:txBody>
          <a:bodyPr/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Шкала невротических расстройств (ДОН)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496" y="5918423"/>
            <a:ext cx="8949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Согласно шкале невротических расстройств наиболее высокие значения имели баллы по шкале тревоги и вегетативных расстройств. Данные сдвиги наблюдаются на фоне нарушений параметров сна.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753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35193698"/>
              </p:ext>
            </p:extLst>
          </p:nvPr>
        </p:nvGraphicFramePr>
        <p:xfrm>
          <a:off x="251520" y="2132856"/>
          <a:ext cx="878497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648072"/>
          </a:xfrm>
        </p:spPr>
        <p:txBody>
          <a:bodyPr/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Вегетативный индекс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Кердо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усл.ед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.)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5013176"/>
            <a:ext cx="9144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*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 разница с когортой успешных младших школьников (р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&lt;0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05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); ** -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(р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1);  *** -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(р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05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1600" baseline="30000" dirty="0" smtClean="0">
                <a:latin typeface="Arial" pitchFamily="34" charset="0"/>
                <a:cs typeface="Arial" pitchFamily="34" charset="0"/>
              </a:rPr>
              <a:t>#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разница между одаренными и неуспешными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(р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05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1600" baseline="30000" dirty="0" smtClean="0">
                <a:latin typeface="Arial" pitchFamily="34" charset="0"/>
                <a:cs typeface="Arial" pitchFamily="34" charset="0"/>
              </a:rPr>
              <a:t>##</a:t>
            </a:r>
            <a:r>
              <a:rPr lang="ru-RU" sz="16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(р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1);  </a:t>
            </a:r>
            <a:r>
              <a:rPr lang="en-US" sz="1600" baseline="30000" dirty="0" smtClean="0">
                <a:latin typeface="Arial" pitchFamily="34" charset="0"/>
                <a:cs typeface="Arial" pitchFamily="34" charset="0"/>
              </a:rPr>
              <a:t>###</a:t>
            </a:r>
            <a:r>
              <a:rPr lang="ru-RU" sz="16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 (р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01)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3754" y="5631065"/>
            <a:ext cx="88569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Анализ индекса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Кердо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показал превалирование выраженной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симпатикотонии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у интеллектуально одаренных младших школьников и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нормотонии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приближенной к </a:t>
            </a: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ваготоническому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состоянию у неуспешных детей.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975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23812882"/>
              </p:ext>
            </p:extLst>
          </p:nvPr>
        </p:nvGraphicFramePr>
        <p:xfrm>
          <a:off x="251520" y="1369528"/>
          <a:ext cx="8267825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7086" y="188640"/>
            <a:ext cx="8832934" cy="1054250"/>
          </a:xfrm>
        </p:spPr>
        <p:txBody>
          <a:bodyPr/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Проба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Генчи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с задержкой дыхания на выдохе (с)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46423" y="2610405"/>
            <a:ext cx="5453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/>
              <a:t>**</a:t>
            </a:r>
            <a:r>
              <a:rPr lang="en-US" sz="2000" baseline="30000" dirty="0" smtClean="0"/>
              <a:t>#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23963" y="2841424"/>
            <a:ext cx="6495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/>
              <a:t>**</a:t>
            </a:r>
            <a:r>
              <a:rPr lang="en-US" sz="2000" baseline="30000" dirty="0"/>
              <a:t>##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95196" y="2667380"/>
            <a:ext cx="6495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/>
              <a:t>**</a:t>
            </a:r>
            <a:r>
              <a:rPr lang="en-US" sz="2000" baseline="30000" dirty="0"/>
              <a:t>##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51526" y="2578151"/>
            <a:ext cx="6495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/>
              <a:t>**</a:t>
            </a:r>
            <a:r>
              <a:rPr lang="en-US" sz="2000" baseline="30000" dirty="0"/>
              <a:t>##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41623" y="240887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422067" y="240887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19965" y="225691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501485" y="190816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8" y="5085184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* - разница с когортой успешных младших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школьников </a:t>
            </a:r>
            <a:r>
              <a:rPr lang="ru-RU" dirty="0">
                <a:latin typeface="Arial" pitchFamily="34" charset="0"/>
                <a:cs typeface="Arial" pitchFamily="34" charset="0"/>
              </a:rPr>
              <a:t>** - (р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0</a:t>
            </a:r>
            <a:r>
              <a:rPr lang="ru-RU" dirty="0">
                <a:latin typeface="Arial" pitchFamily="34" charset="0"/>
                <a:cs typeface="Arial" pitchFamily="34" charset="0"/>
              </a:rPr>
              <a:t>1);  *** - (р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05</a:t>
            </a:r>
            <a:r>
              <a:rPr lang="ru-RU" dirty="0">
                <a:latin typeface="Arial" pitchFamily="34" charset="0"/>
                <a:cs typeface="Arial" pitchFamily="34" charset="0"/>
              </a:rPr>
              <a:t>); </a:t>
            </a:r>
          </a:p>
          <a:p>
            <a:r>
              <a:rPr lang="en-US" baseline="30000" dirty="0">
                <a:latin typeface="Arial" pitchFamily="34" charset="0"/>
                <a:cs typeface="Arial" pitchFamily="34" charset="0"/>
              </a:rPr>
              <a:t>#</a:t>
            </a:r>
            <a:r>
              <a:rPr lang="en-US" dirty="0">
                <a:latin typeface="Arial" pitchFamily="34" charset="0"/>
                <a:cs typeface="Arial" pitchFamily="34" charset="0"/>
              </a:rPr>
              <a:t> - </a:t>
            </a:r>
            <a:r>
              <a:rPr lang="ru-RU" dirty="0">
                <a:latin typeface="Arial" pitchFamily="34" charset="0"/>
                <a:cs typeface="Arial" pitchFamily="34" charset="0"/>
              </a:rPr>
              <a:t>разница между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одаренными </a:t>
            </a:r>
            <a:r>
              <a:rPr lang="ru-RU" dirty="0">
                <a:latin typeface="Arial" pitchFamily="34" charset="0"/>
                <a:cs typeface="Arial" pitchFamily="34" charset="0"/>
              </a:rPr>
              <a:t>и неуспешными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##</a:t>
            </a:r>
            <a:r>
              <a:rPr lang="ru-RU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- (р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0</a:t>
            </a:r>
            <a:r>
              <a:rPr lang="ru-RU" dirty="0"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5287" y="5949280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Наиболее низкие показатели адаптации к гипоксии на выдохе наблюдались у интеллектуально одаренных детей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6733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87405732"/>
              </p:ext>
            </p:extLst>
          </p:nvPr>
        </p:nvGraphicFramePr>
        <p:xfrm>
          <a:off x="131554" y="1268760"/>
          <a:ext cx="8760926" cy="410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1968" y="116632"/>
            <a:ext cx="7756263" cy="1054250"/>
          </a:xfrm>
        </p:spPr>
        <p:txBody>
          <a:bodyPr/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Проба Штанге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с задержкой дыхания на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вдохе (с)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81613" y="2941709"/>
            <a:ext cx="5629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aseline="30000" dirty="0"/>
              <a:t>**</a:t>
            </a:r>
            <a:r>
              <a:rPr lang="en-US" sz="2000" baseline="30000" dirty="0"/>
              <a:t>##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28507" y="2912525"/>
            <a:ext cx="5629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aseline="30000" dirty="0"/>
              <a:t>**</a:t>
            </a:r>
            <a:r>
              <a:rPr lang="en-US" sz="2000" baseline="30000" dirty="0"/>
              <a:t>##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16049" y="2741654"/>
            <a:ext cx="5629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aseline="30000" dirty="0"/>
              <a:t>**</a:t>
            </a:r>
            <a:r>
              <a:rPr lang="en-US" sz="2000" baseline="30000" dirty="0"/>
              <a:t>##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74710" y="2742561"/>
            <a:ext cx="5629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aseline="30000" dirty="0"/>
              <a:t>**</a:t>
            </a:r>
            <a:r>
              <a:rPr lang="en-US" sz="2000" baseline="30000" dirty="0"/>
              <a:t>##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72326" y="257328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aseline="30000" dirty="0"/>
              <a:t>***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3992" y="257328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aseline="30000" dirty="0"/>
              <a:t>***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63526" y="2437777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aseline="30000" dirty="0"/>
              <a:t>***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884368" y="225311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aseline="30000" dirty="0"/>
              <a:t>***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8100" y="5301208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* - разница с когортой успешных младших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школьников </a:t>
            </a:r>
            <a:r>
              <a:rPr lang="ru-RU" dirty="0">
                <a:latin typeface="Arial" pitchFamily="34" charset="0"/>
                <a:cs typeface="Arial" pitchFamily="34" charset="0"/>
              </a:rPr>
              <a:t>** - (р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0</a:t>
            </a:r>
            <a:r>
              <a:rPr lang="ru-RU" dirty="0">
                <a:latin typeface="Arial" pitchFamily="34" charset="0"/>
                <a:cs typeface="Arial" pitchFamily="34" charset="0"/>
              </a:rPr>
              <a:t>1);  *** - (р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05</a:t>
            </a:r>
            <a:r>
              <a:rPr lang="ru-RU" dirty="0">
                <a:latin typeface="Arial" pitchFamily="34" charset="0"/>
                <a:cs typeface="Arial" pitchFamily="34" charset="0"/>
              </a:rPr>
              <a:t>); </a:t>
            </a:r>
          </a:p>
          <a:p>
            <a:r>
              <a:rPr lang="en-US" baseline="30000" dirty="0">
                <a:latin typeface="Arial" pitchFamily="34" charset="0"/>
                <a:cs typeface="Arial" pitchFamily="34" charset="0"/>
              </a:rPr>
              <a:t>#</a:t>
            </a:r>
            <a:r>
              <a:rPr lang="en-US" dirty="0">
                <a:latin typeface="Arial" pitchFamily="34" charset="0"/>
                <a:cs typeface="Arial" pitchFamily="34" charset="0"/>
              </a:rPr>
              <a:t> - </a:t>
            </a:r>
            <a:r>
              <a:rPr lang="ru-RU" dirty="0">
                <a:latin typeface="Arial" pitchFamily="34" charset="0"/>
                <a:cs typeface="Arial" pitchFamily="34" charset="0"/>
              </a:rPr>
              <a:t>разница между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одаренными </a:t>
            </a:r>
            <a:r>
              <a:rPr lang="ru-RU" dirty="0">
                <a:latin typeface="Arial" pitchFamily="34" charset="0"/>
                <a:cs typeface="Arial" pitchFamily="34" charset="0"/>
              </a:rPr>
              <a:t>и неуспешными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##</a:t>
            </a:r>
            <a:r>
              <a:rPr lang="ru-RU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- (р</a:t>
            </a:r>
            <a:r>
              <a:rPr lang="en-US" dirty="0">
                <a:latin typeface="Arial" pitchFamily="34" charset="0"/>
                <a:cs typeface="Arial" pitchFamily="34" charset="0"/>
              </a:rPr>
              <a:t>&lt;0</a:t>
            </a:r>
            <a:r>
              <a:rPr lang="ru-RU" dirty="0">
                <a:latin typeface="Arial" pitchFamily="34" charset="0"/>
                <a:cs typeface="Arial" pitchFamily="34" charset="0"/>
              </a:rPr>
              <a:t>,</a:t>
            </a:r>
            <a:r>
              <a:rPr lang="en-US" dirty="0">
                <a:latin typeface="Arial" pitchFamily="34" charset="0"/>
                <a:cs typeface="Arial" pitchFamily="34" charset="0"/>
              </a:rPr>
              <a:t>0</a:t>
            </a:r>
            <a:r>
              <a:rPr lang="ru-RU" dirty="0"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57633" y="6162576"/>
            <a:ext cx="7226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то время как на вдохе у неуспешных младших школьников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2957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вердый переплет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  <a:fontScheme name="Твердый переплет">
    <a:majorFont>
      <a:latin typeface="Book Antiqua"/>
      <a:ea typeface=""/>
      <a:cs typeface=""/>
      <a:font script="Grek" typeface="Times New Roman"/>
      <a:font script="Cyrl" typeface="Times New Roman"/>
      <a:font script="Jpan" typeface="HGS明朝E"/>
      <a:font script="Hang" typeface="궁서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Book Antiqua"/>
      <a:ea typeface=""/>
      <a:cs typeface=""/>
      <a:font script="Grek" typeface="Times New Roman"/>
      <a:font script="Cyrl" typeface="Times New Roman"/>
      <a:font script="Jpan" typeface="HGS明朝E"/>
      <a:font script="Hang" typeface="돋움"/>
      <a:font script="Hans" typeface="宋体"/>
      <a:font script="Hant" typeface="新細明體"/>
      <a:font script="Arab" typeface="Times New Roman"/>
      <a:font script="Hebr" typeface="David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Твердый переплет">
    <a:fillStyleLst>
      <a:solidFill>
        <a:schemeClr val="phClr"/>
      </a:solidFill>
      <a:solidFill>
        <a:schemeClr val="phClr">
          <a:tint val="68000"/>
          <a:shade val="94000"/>
          <a:satMod val="300000"/>
          <a:lumMod val="110000"/>
        </a:schemeClr>
      </a:solidFill>
      <a:gradFill rotWithShape="1">
        <a:gsLst>
          <a:gs pos="0">
            <a:schemeClr val="phClr">
              <a:tint val="94000"/>
              <a:satMod val="180000"/>
              <a:lumMod val="98000"/>
            </a:schemeClr>
          </a:gs>
          <a:gs pos="100000">
            <a:schemeClr val="phClr">
              <a:satMod val="130000"/>
            </a:schemeClr>
          </a:gs>
        </a:gsLst>
        <a:lin ang="5160000" scaled="0"/>
      </a:gradFill>
    </a:fillStyleLst>
    <a:lnStyleLst>
      <a:ln w="12700" cap="flat" cmpd="sng" algn="ctr">
        <a:solidFill>
          <a:schemeClr val="phClr">
            <a:shade val="90000"/>
            <a:lumMod val="90000"/>
          </a:schemeClr>
        </a:solidFill>
        <a:prstDash val="solid"/>
      </a:ln>
      <a:ln w="19050" cap="flat" cmpd="sng" algn="ctr">
        <a:solidFill>
          <a:schemeClr val="phClr">
            <a:shade val="75000"/>
            <a:lumMod val="9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12700" dir="5400000" rotWithShape="0">
            <a:srgbClr val="000000">
              <a:alpha val="1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6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400000"/>
          </a:lightRig>
        </a:scene3d>
        <a:sp3d>
          <a:bevelT w="25400" h="25400"/>
        </a:sp3d>
      </a:effectStyle>
    </a:effectStyleLst>
    <a:bgFillStyleLst>
      <a:solidFill>
        <a:schemeClr val="phClr">
          <a:tint val="96000"/>
          <a:lumMod val="110000"/>
        </a:schemeClr>
      </a:solidFill>
      <a:blipFill rotWithShape="1">
        <a:blip xmlns:r="http://schemas.openxmlformats.org/officeDocument/2006/relationships" r:embed="rId1">
          <a:duotone>
            <a:schemeClr val="phClr">
              <a:tint val="93000"/>
              <a:shade val="20000"/>
            </a:schemeClr>
            <a:schemeClr val="phClr">
              <a:tint val="90000"/>
              <a:shade val="85000"/>
              <a:satMod val="115000"/>
            </a:schemeClr>
          </a:duotone>
        </a:blip>
        <a:tile tx="0" ty="0" sx="60000" sy="60000" flip="none" algn="tl"/>
      </a:blipFill>
      <a:blipFill rotWithShape="1">
        <a:blip xmlns:r="http://schemas.openxmlformats.org/officeDocument/2006/relationships" r:embed="rId2">
          <a:duotone>
            <a:schemeClr val="phClr">
              <a:shade val="50000"/>
              <a:satMod val="340000"/>
              <a:lumMod val="40000"/>
            </a:schemeClr>
            <a:schemeClr val="phClr">
              <a:tint val="92000"/>
              <a:shade val="94000"/>
              <a:hueMod val="110000"/>
              <a:satMod val="236000"/>
              <a:lumMod val="120000"/>
            </a:schemeClr>
          </a:duotone>
        </a:blip>
        <a:stretch/>
      </a:blipFill>
    </a:bgFillStyleLst>
  </a:fmtScheme>
</a:themeOverride>
</file>

<file path=ppt/theme/themeOverride2.xml><?xml version="1.0" encoding="utf-8"?>
<a:themeOverride xmlns:a="http://schemas.openxmlformats.org/drawingml/2006/main">
  <a:clrScheme name="Твердый переплет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  <a:fontScheme name="Твердый переплет">
    <a:majorFont>
      <a:latin typeface="Book Antiqua"/>
      <a:ea typeface=""/>
      <a:cs typeface=""/>
      <a:font script="Grek" typeface="Times New Roman"/>
      <a:font script="Cyrl" typeface="Times New Roman"/>
      <a:font script="Jpan" typeface="HGS明朝E"/>
      <a:font script="Hang" typeface="궁서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Book Antiqua"/>
      <a:ea typeface=""/>
      <a:cs typeface=""/>
      <a:font script="Grek" typeface="Times New Roman"/>
      <a:font script="Cyrl" typeface="Times New Roman"/>
      <a:font script="Jpan" typeface="HGS明朝E"/>
      <a:font script="Hang" typeface="돋움"/>
      <a:font script="Hans" typeface="宋体"/>
      <a:font script="Hant" typeface="新細明體"/>
      <a:font script="Arab" typeface="Times New Roman"/>
      <a:font script="Hebr" typeface="David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Твердый переплет">
    <a:fillStyleLst>
      <a:solidFill>
        <a:schemeClr val="phClr"/>
      </a:solidFill>
      <a:solidFill>
        <a:schemeClr val="phClr">
          <a:tint val="68000"/>
          <a:shade val="94000"/>
          <a:satMod val="300000"/>
          <a:lumMod val="110000"/>
        </a:schemeClr>
      </a:solidFill>
      <a:gradFill rotWithShape="1">
        <a:gsLst>
          <a:gs pos="0">
            <a:schemeClr val="phClr">
              <a:tint val="94000"/>
              <a:satMod val="180000"/>
              <a:lumMod val="98000"/>
            </a:schemeClr>
          </a:gs>
          <a:gs pos="100000">
            <a:schemeClr val="phClr">
              <a:satMod val="130000"/>
            </a:schemeClr>
          </a:gs>
        </a:gsLst>
        <a:lin ang="5160000" scaled="0"/>
      </a:gradFill>
    </a:fillStyleLst>
    <a:lnStyleLst>
      <a:ln w="12700" cap="flat" cmpd="sng" algn="ctr">
        <a:solidFill>
          <a:schemeClr val="phClr">
            <a:shade val="90000"/>
            <a:lumMod val="90000"/>
          </a:schemeClr>
        </a:solidFill>
        <a:prstDash val="solid"/>
      </a:ln>
      <a:ln w="19050" cap="flat" cmpd="sng" algn="ctr">
        <a:solidFill>
          <a:schemeClr val="phClr">
            <a:shade val="75000"/>
            <a:lumMod val="9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12700" dir="5400000" rotWithShape="0">
            <a:srgbClr val="000000">
              <a:alpha val="1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6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400000"/>
          </a:lightRig>
        </a:scene3d>
        <a:sp3d>
          <a:bevelT w="25400" h="25400"/>
        </a:sp3d>
      </a:effectStyle>
    </a:effectStyleLst>
    <a:bgFillStyleLst>
      <a:solidFill>
        <a:schemeClr val="phClr">
          <a:tint val="96000"/>
          <a:lumMod val="110000"/>
        </a:schemeClr>
      </a:solidFill>
      <a:blipFill rotWithShape="1">
        <a:blip xmlns:r="http://schemas.openxmlformats.org/officeDocument/2006/relationships" r:embed="rId1">
          <a:duotone>
            <a:schemeClr val="phClr">
              <a:tint val="93000"/>
              <a:shade val="20000"/>
            </a:schemeClr>
            <a:schemeClr val="phClr">
              <a:tint val="90000"/>
              <a:shade val="85000"/>
              <a:satMod val="115000"/>
            </a:schemeClr>
          </a:duotone>
        </a:blip>
        <a:tile tx="0" ty="0" sx="60000" sy="60000" flip="none" algn="tl"/>
      </a:blipFill>
      <a:blipFill rotWithShape="1">
        <a:blip xmlns:r="http://schemas.openxmlformats.org/officeDocument/2006/relationships" r:embed="rId2">
          <a:duotone>
            <a:schemeClr val="phClr">
              <a:shade val="50000"/>
              <a:satMod val="340000"/>
              <a:lumMod val="40000"/>
            </a:schemeClr>
            <a:schemeClr val="phClr">
              <a:tint val="92000"/>
              <a:shade val="94000"/>
              <a:hueMod val="110000"/>
              <a:satMod val="236000"/>
              <a:lumMod val="120000"/>
            </a:schemeClr>
          </a:duotone>
        </a:blip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4253</TotalTime>
  <Words>1425</Words>
  <Application>Microsoft Office PowerPoint</Application>
  <PresentationFormat>Экран (4:3)</PresentationFormat>
  <Paragraphs>236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Твердый переплет</vt:lpstr>
      <vt:lpstr>ОСОБЕННОСТИ  ПОКАЗАТЕЛЕЙ ЗДОРОВЬЯ ДЕТЕЙ С РАЗНЫМ МНЕСТИЧЕСКИМ ПОТЕНЦИАЛОМ И ШКОЛЬНОЙ УСПЕШНОСТЬЮ </vt:lpstr>
      <vt:lpstr>Актуальность</vt:lpstr>
      <vt:lpstr>Группы детей</vt:lpstr>
      <vt:lpstr>Частота регистрации разных групп здоровья у младших школьников с разным интеллектуальным потенциалом и школьной успешностью, n (%)  </vt:lpstr>
      <vt:lpstr>Частота регистрации патологии органов и систем</vt:lpstr>
      <vt:lpstr>Шкала невротических расстройств (ДОН)</vt:lpstr>
      <vt:lpstr>Вегетативный индекс Кердо (усл.ед.)</vt:lpstr>
      <vt:lpstr>Проба Генчи с задержкой дыхания на выдохе (с)</vt:lpstr>
      <vt:lpstr>Проба Штанге с задержкой дыхания на вдохе (с)</vt:lpstr>
      <vt:lpstr>АП (длительность индивидуальной минуты/с)</vt:lpstr>
      <vt:lpstr>Аспекты качества жизни</vt:lpstr>
      <vt:lpstr>ВЫВОДЫ:</vt:lpstr>
      <vt:lpstr>ВЫВОДЫ</vt:lpstr>
      <vt:lpstr>Выводы</vt:lpstr>
      <vt:lpstr>СПАСИБО ЗА ВНИМАНЕ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Андрей</cp:lastModifiedBy>
  <cp:revision>55</cp:revision>
  <dcterms:created xsi:type="dcterms:W3CDTF">2024-04-03T14:22:02Z</dcterms:created>
  <dcterms:modified xsi:type="dcterms:W3CDTF">2025-04-12T05:21:24Z</dcterms:modified>
</cp:coreProperties>
</file>