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86" r:id="rId5"/>
    <p:sldId id="268" r:id="rId6"/>
    <p:sldId id="269" r:id="rId7"/>
    <p:sldId id="288" r:id="rId8"/>
    <p:sldId id="287" r:id="rId9"/>
    <p:sldId id="289" r:id="rId10"/>
    <p:sldId id="290" r:id="rId11"/>
    <p:sldId id="291" r:id="rId12"/>
    <p:sldId id="292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AE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0-17 лет</c:v>
                </c:pt>
                <c:pt idx="1">
                  <c:v>0-14 лет</c:v>
                </c:pt>
                <c:pt idx="2">
                  <c:v>15-17 лет</c:v>
                </c:pt>
                <c:pt idx="3">
                  <c:v>до 1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212419</c:v>
                </c:pt>
                <c:pt idx="1">
                  <c:v>173139</c:v>
                </c:pt>
                <c:pt idx="2">
                  <c:v>39280</c:v>
                </c:pt>
                <c:pt idx="3">
                  <c:v>5220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FA-934F-A030-C9FC78DB0B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0-17 лет</c:v>
                </c:pt>
                <c:pt idx="1">
                  <c:v>0-14 лет</c:v>
                </c:pt>
                <c:pt idx="2">
                  <c:v>15-17 лет</c:v>
                </c:pt>
                <c:pt idx="3">
                  <c:v>до 1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205875</c:v>
                </c:pt>
                <c:pt idx="1">
                  <c:v>167805</c:v>
                </c:pt>
                <c:pt idx="2">
                  <c:v>38070</c:v>
                </c:pt>
                <c:pt idx="3">
                  <c:v>5060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FA-934F-A030-C9FC78DB0BEA}"/>
            </c:ext>
          </c:extLst>
        </c:ser>
        <c:gapWidth val="219"/>
        <c:overlap val="-27"/>
        <c:axId val="113179264"/>
        <c:axId val="65560960"/>
      </c:barChart>
      <c:catAx>
        <c:axId val="113179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560960"/>
        <c:crosses val="autoZero"/>
        <c:auto val="1"/>
        <c:lblAlgn val="ctr"/>
        <c:lblOffset val="100"/>
      </c:catAx>
      <c:valAx>
        <c:axId val="65560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17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561341060678133"/>
          <c:y val="0.10563005416243409"/>
          <c:w val="0.70434632374845652"/>
          <c:h val="0.598324668526790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52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AB-4031-AFEA-DAC4036324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prst="angle"/>
              <a:bevelB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74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AB-4031-AFEA-DAC4036324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AB-4031-AFEA-DAC403632487}"/>
            </c:ext>
          </c:extLst>
        </c:ser>
        <c:axId val="126483840"/>
        <c:axId val="126493824"/>
      </c:barChart>
      <c:catAx>
        <c:axId val="126483840"/>
        <c:scaling>
          <c:orientation val="minMax"/>
        </c:scaling>
        <c:axPos val="b"/>
        <c:numFmt formatCode="General" sourceLinked="0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sx="1000" sy="1000" algn="ctr" rotWithShape="0">
              <a:srgbClr val="000000"/>
            </a:outerShdw>
          </a:effectLst>
        </c:spPr>
        <c:crossAx val="126493824"/>
        <c:crosses val="autoZero"/>
        <c:auto val="1"/>
        <c:lblAlgn val="ctr"/>
        <c:lblOffset val="100"/>
      </c:catAx>
      <c:valAx>
        <c:axId val="126493824"/>
        <c:scaling>
          <c:orientation val="minMax"/>
        </c:scaling>
        <c:axPos val="l"/>
        <c:majorGridlines/>
        <c:numFmt formatCode="General" sourceLinked="1"/>
        <c:tickLblPos val="nextTo"/>
        <c:crossAx val="12648384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2220000" sx="87000" sy="87000" algn="ctr" rotWithShape="0">
            <a:srgbClr val="000000">
              <a:alpha val="98000"/>
            </a:srgbClr>
          </a:outerShdw>
        </a:effectLst>
        <a:scene3d>
          <a:camera prst="orthographicFront"/>
          <a:lightRig rig="threePt" dir="t"/>
        </a:scene3d>
        <a:sp3d prstMaterial="dkEdge">
          <a:bevelT/>
        </a:sp3d>
      </c:spPr>
    </c:plotArea>
    <c:legend>
      <c:legendPos val="r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c:sp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047380577278142E-2"/>
          <c:y val="7.9983236154941975E-2"/>
          <c:w val="0.73614032555958164"/>
          <c:h val="0.621607153489948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36</c:v>
                </c:pt>
                <c:pt idx="2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5-4B78-B19A-8CCE613144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prst="angle"/>
              <a:bevelB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83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E5-4B78-B19A-8CCE613144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E5-4B78-B19A-8CCE613144B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р&lt;0,001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E5-4B78-B19A-8CCE613144B8}"/>
            </c:ext>
          </c:extLst>
        </c:ser>
        <c:axId val="126546304"/>
        <c:axId val="126547840"/>
      </c:barChart>
      <c:catAx>
        <c:axId val="126546304"/>
        <c:scaling>
          <c:orientation val="minMax"/>
        </c:scaling>
        <c:axPos val="b"/>
        <c:numFmt formatCode="General" sourceLinked="0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sx="1000" sy="1000" algn="ctr" rotWithShape="0">
              <a:srgbClr val="000000"/>
            </a:outerShdw>
          </a:effectLst>
        </c:spPr>
        <c:crossAx val="126547840"/>
        <c:crosses val="autoZero"/>
        <c:auto val="1"/>
        <c:lblAlgn val="ctr"/>
        <c:lblOffset val="100"/>
      </c:catAx>
      <c:valAx>
        <c:axId val="126547840"/>
        <c:scaling>
          <c:orientation val="minMax"/>
        </c:scaling>
        <c:axPos val="l"/>
        <c:majorGridlines/>
        <c:numFmt formatCode="General" sourceLinked="1"/>
        <c:tickLblPos val="nextTo"/>
        <c:crossAx val="12654630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2220000" sx="87000" sy="87000" algn="ctr" rotWithShape="0">
            <a:srgbClr val="000000">
              <a:alpha val="98000"/>
            </a:srgbClr>
          </a:outerShdw>
        </a:effectLst>
        <a:scene3d>
          <a:camera prst="orthographicFront"/>
          <a:lightRig rig="threePt" dir="t"/>
        </a:scene3d>
        <a:sp3d prstMaterial="dkEdge">
          <a:bevelT/>
        </a:sp3d>
      </c:spPr>
    </c:plotArea>
    <c:legend>
      <c:legendPos val="r"/>
      <c:legendEntry>
        <c:idx val="3"/>
        <c:delete val="1"/>
      </c:legendEntry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c:sp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97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23-45E2-88E1-29479686CF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prst="angle"/>
              <a:bevelB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40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23-45E2-88E1-29479686CF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23-45E2-88E1-29479686CFB9}"/>
            </c:ext>
          </c:extLst>
        </c:ser>
        <c:axId val="127746816"/>
        <c:axId val="127748352"/>
      </c:barChart>
      <c:catAx>
        <c:axId val="127746816"/>
        <c:scaling>
          <c:orientation val="minMax"/>
        </c:scaling>
        <c:axPos val="b"/>
        <c:numFmt formatCode="General" sourceLinked="0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sx="1000" sy="1000" algn="ctr" rotWithShape="0">
              <a:srgbClr val="000000"/>
            </a:outerShdw>
          </a:effectLst>
        </c:spPr>
        <c:crossAx val="127748352"/>
        <c:crosses val="autoZero"/>
        <c:auto val="1"/>
        <c:lblAlgn val="ctr"/>
        <c:lblOffset val="100"/>
      </c:catAx>
      <c:valAx>
        <c:axId val="127748352"/>
        <c:scaling>
          <c:orientation val="minMax"/>
        </c:scaling>
        <c:axPos val="l"/>
        <c:majorGridlines/>
        <c:numFmt formatCode="General" sourceLinked="1"/>
        <c:tickLblPos val="nextTo"/>
        <c:crossAx val="127746816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2220000" sx="87000" sy="87000" algn="ctr" rotWithShape="0">
            <a:srgbClr val="000000">
              <a:alpha val="98000"/>
            </a:srgbClr>
          </a:outerShdw>
        </a:effectLst>
        <a:scene3d>
          <a:camera prst="orthographicFront"/>
          <a:lightRig rig="threePt" dir="t"/>
        </a:scene3d>
        <a:sp3d prstMaterial="dkEdge">
          <a:bevelT/>
        </a:sp3d>
      </c:spPr>
    </c:plotArea>
    <c:legend>
      <c:legendPos val="r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c:sp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58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A3-461F-9772-DE4F1C029C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prst="angle"/>
              <a:bevelB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69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A3-461F-9772-DE4F1C029C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A3-461F-9772-DE4F1C029C72}"/>
            </c:ext>
          </c:extLst>
        </c:ser>
        <c:axId val="127672704"/>
        <c:axId val="127674240"/>
      </c:barChart>
      <c:catAx>
        <c:axId val="127672704"/>
        <c:scaling>
          <c:orientation val="minMax"/>
        </c:scaling>
        <c:axPos val="b"/>
        <c:numFmt formatCode="General" sourceLinked="0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sx="1000" sy="1000" algn="ctr" rotWithShape="0">
              <a:srgbClr val="000000"/>
            </a:outerShdw>
          </a:effectLst>
        </c:spPr>
        <c:crossAx val="127674240"/>
        <c:crosses val="autoZero"/>
        <c:auto val="1"/>
        <c:lblAlgn val="ctr"/>
        <c:lblOffset val="100"/>
      </c:catAx>
      <c:valAx>
        <c:axId val="127674240"/>
        <c:scaling>
          <c:orientation val="minMax"/>
        </c:scaling>
        <c:axPos val="l"/>
        <c:majorGridlines/>
        <c:numFmt formatCode="General" sourceLinked="1"/>
        <c:tickLblPos val="nextTo"/>
        <c:crossAx val="12767270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2220000" sx="87000" sy="87000" algn="ctr" rotWithShape="0">
            <a:srgbClr val="000000">
              <a:alpha val="98000"/>
            </a:srgbClr>
          </a:outerShdw>
        </a:effectLst>
        <a:scene3d>
          <a:camera prst="orthographicFront"/>
          <a:lightRig rig="threePt" dir="t"/>
        </a:scene3d>
        <a:sp3d prstMaterial="dkEdge">
          <a:bevelT/>
        </a:sp3d>
      </c:spPr>
    </c:plotArea>
    <c:legend>
      <c:legendPos val="r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c:sp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Распространенность заболеваний ↑ 2,4%</c:v>
                </c:pt>
                <c:pt idx="1">
                  <c:v>Первичная заболеваемость ↑ 1,2%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1746.2</c:v>
                </c:pt>
                <c:pt idx="1">
                  <c:v>1455.6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C2-7542-92DD-F598D05CA2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Распространенность заболеваний ↑ 2,4%</c:v>
                </c:pt>
                <c:pt idx="1">
                  <c:v>Первичная заболеваемость ↑ 1,2%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1788.2</c:v>
                </c:pt>
                <c:pt idx="1">
                  <c:v>1473.2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C2-7542-92DD-F598D05CA265}"/>
            </c:ext>
          </c:extLst>
        </c:ser>
        <c:gapWidth val="219"/>
        <c:overlap val="-27"/>
        <c:axId val="65375232"/>
        <c:axId val="65377024"/>
      </c:barChart>
      <c:catAx>
        <c:axId val="65375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77024"/>
        <c:crosses val="autoZero"/>
        <c:auto val="1"/>
        <c:lblAlgn val="ctr"/>
        <c:lblOffset val="100"/>
      </c:catAx>
      <c:valAx>
        <c:axId val="65377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7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В структуре распространенности заболеваний *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Лист4!$B$2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Лист4!$A$3:$A$5</c:f>
              <c:strCache>
                <c:ptCount val="3"/>
                <c:pt idx="0">
                  <c:v>болезни органов дыхания</c:v>
                </c:pt>
                <c:pt idx="1">
                  <c:v>болезни глаз</c:v>
                </c:pt>
                <c:pt idx="2">
                  <c:v>разделили болезни органов пищеварения и болезни кожи </c:v>
                </c:pt>
              </c:strCache>
            </c:strRef>
          </c:cat>
          <c:val>
            <c:numRef>
              <c:f>Лист4!$B$3:$B$5</c:f>
              <c:numCache>
                <c:formatCode>0.0%</c:formatCode>
                <c:ptCount val="3"/>
                <c:pt idx="0">
                  <c:v>0.63400000000000034</c:v>
                </c:pt>
                <c:pt idx="1">
                  <c:v>5.5000000000000028E-2</c:v>
                </c:pt>
                <c:pt idx="2">
                  <c:v>3.5000000000000024E-2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8C-4BFC-A1D0-3A6A3AE2BC82}"/>
            </c:ext>
          </c:extLst>
        </c:ser>
        <c:ser>
          <c:idx val="1"/>
          <c:order val="1"/>
          <c:tx>
            <c:strRef>
              <c:f>Лист4!$C$2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Лист4!$A$3:$A$5</c:f>
              <c:strCache>
                <c:ptCount val="3"/>
                <c:pt idx="0">
                  <c:v>болезни органов дыхания</c:v>
                </c:pt>
                <c:pt idx="1">
                  <c:v>болезни глаз</c:v>
                </c:pt>
                <c:pt idx="2">
                  <c:v>разделили болезни органов пищеварения и болезни кожи </c:v>
                </c:pt>
              </c:strCache>
            </c:strRef>
          </c:cat>
          <c:val>
            <c:numRef>
              <c:f>Лист4!$C$3:$C$5</c:f>
              <c:numCache>
                <c:formatCode>0.0%</c:formatCode>
                <c:ptCount val="3"/>
                <c:pt idx="0">
                  <c:v>0.63500000000000034</c:v>
                </c:pt>
                <c:pt idx="1">
                  <c:v>5.6000000000000022E-2</c:v>
                </c:pt>
                <c:pt idx="2">
                  <c:v>3.5000000000000024E-2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8C-4BFC-A1D0-3A6A3AE2BC82}"/>
            </c:ext>
          </c:extLst>
        </c:ser>
        <c:dLbls>
          <c:showVal val="1"/>
        </c:dLbls>
        <c:gapWidth val="219"/>
        <c:overlap val="-27"/>
        <c:axId val="109719936"/>
        <c:axId val="109721472"/>
      </c:barChart>
      <c:catAx>
        <c:axId val="109719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721472"/>
        <c:crosses val="autoZero"/>
        <c:auto val="1"/>
        <c:lblAlgn val="ctr"/>
        <c:lblOffset val="100"/>
      </c:catAx>
      <c:valAx>
        <c:axId val="109721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0971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В структуре первичной заболеваемости *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Лист4!$B$8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Лист4!$A$9:$A$11</c:f>
              <c:strCache>
                <c:ptCount val="3"/>
                <c:pt idx="0">
                  <c:v>болезни органов дыхания</c:v>
                </c:pt>
                <c:pt idx="1">
                  <c:v>травмы и отравления</c:v>
                </c:pt>
                <c:pt idx="2">
                  <c:v>болезни кожи </c:v>
                </c:pt>
              </c:strCache>
            </c:strRef>
          </c:cat>
          <c:val>
            <c:numRef>
              <c:f>Лист4!$B$9:$B$11</c:f>
              <c:numCache>
                <c:formatCode>0.0%</c:formatCode>
                <c:ptCount val="3"/>
                <c:pt idx="0">
                  <c:v>0.75100000000000033</c:v>
                </c:pt>
                <c:pt idx="1">
                  <c:v>3.500000000000001E-2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8-4E87-BB81-21F50079D508}"/>
            </c:ext>
          </c:extLst>
        </c:ser>
        <c:ser>
          <c:idx val="1"/>
          <c:order val="1"/>
          <c:tx>
            <c:strRef>
              <c:f>Лист4!$C$8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Лист4!$A$9:$A$11</c:f>
              <c:strCache>
                <c:ptCount val="3"/>
                <c:pt idx="0">
                  <c:v>болезни органов дыхания</c:v>
                </c:pt>
                <c:pt idx="1">
                  <c:v>травмы и отравления</c:v>
                </c:pt>
                <c:pt idx="2">
                  <c:v>болезни кожи </c:v>
                </c:pt>
              </c:strCache>
            </c:strRef>
          </c:cat>
          <c:val>
            <c:numRef>
              <c:f>Лист4!$C$9:$C$11</c:f>
              <c:numCache>
                <c:formatCode>0.0%</c:formatCode>
                <c:ptCount val="3"/>
                <c:pt idx="0">
                  <c:v>0.76000000000000034</c:v>
                </c:pt>
                <c:pt idx="1">
                  <c:v>4.1000000000000002E-2</c:v>
                </c:pt>
                <c:pt idx="2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D8-4E87-BB81-21F50079D508}"/>
            </c:ext>
          </c:extLst>
        </c:ser>
        <c:gapWidth val="219"/>
        <c:overlap val="-27"/>
        <c:axId val="109764992"/>
        <c:axId val="109766528"/>
      </c:barChart>
      <c:catAx>
        <c:axId val="109764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766528"/>
        <c:crosses val="autoZero"/>
        <c:auto val="1"/>
        <c:lblAlgn val="ctr"/>
        <c:lblOffset val="100"/>
      </c:catAx>
      <c:valAx>
        <c:axId val="109766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0976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Состоит на "Д" учете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Лист4!$A$14</c:f>
              <c:strCache>
                <c:ptCount val="1"/>
                <c:pt idx="0">
                  <c:v>0-14 лет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Лист4!$B$13:$C$13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Лист4!$B$14:$C$14</c:f>
              <c:numCache>
                <c:formatCode>0</c:formatCode>
                <c:ptCount val="2"/>
                <c:pt idx="0">
                  <c:v>33205</c:v>
                </c:pt>
                <c:pt idx="1">
                  <c:v>32502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AD-4556-B875-7397D8FB173B}"/>
            </c:ext>
          </c:extLst>
        </c:ser>
        <c:ser>
          <c:idx val="1"/>
          <c:order val="1"/>
          <c:tx>
            <c:strRef>
              <c:f>Лист4!$A$15</c:f>
              <c:strCache>
                <c:ptCount val="1"/>
                <c:pt idx="0">
                  <c:v>15-17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Лист4!$B$13:$C$13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Лист4!$B$15:$C$15</c:f>
              <c:numCache>
                <c:formatCode>0</c:formatCode>
                <c:ptCount val="2"/>
                <c:pt idx="0">
                  <c:v>16207</c:v>
                </c:pt>
                <c:pt idx="1">
                  <c:v>16019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AD-4556-B875-7397D8FB173B}"/>
            </c:ext>
          </c:extLst>
        </c:ser>
        <c:gapWidth val="219"/>
        <c:overlap val="-27"/>
        <c:axId val="99672448"/>
        <c:axId val="99673984"/>
      </c:barChart>
      <c:catAx>
        <c:axId val="99672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673984"/>
        <c:crosses val="autoZero"/>
        <c:auto val="1"/>
        <c:lblAlgn val="ctr"/>
        <c:lblOffset val="100"/>
      </c:catAx>
      <c:valAx>
        <c:axId val="99673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one"/>
        <c:crossAx val="9967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740190783848741E-2"/>
          <c:y val="4.7541088824349473E-2"/>
          <c:w val="0.95061728395061729"/>
          <c:h val="0.76744702025271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2.3199999999999985</c:v>
                </c:pt>
                <c:pt idx="1">
                  <c:v>2.3899999999999997</c:v>
                </c:pt>
                <c:pt idx="2">
                  <c:v>2.52</c:v>
                </c:pt>
                <c:pt idx="3">
                  <c:v>2.52</c:v>
                </c:pt>
                <c:pt idx="4">
                  <c:v>1.82</c:v>
                </c:pt>
                <c:pt idx="5">
                  <c:v>2.14</c:v>
                </c:pt>
                <c:pt idx="6">
                  <c:v>2.64</c:v>
                </c:pt>
                <c:pt idx="7">
                  <c:v>2.7800000000000002</c:v>
                </c:pt>
                <c:pt idx="8">
                  <c:v>2.8099999999999987</c:v>
                </c:pt>
                <c:pt idx="9">
                  <c:v>2.56</c:v>
                </c:pt>
                <c:pt idx="10">
                  <c:v>2.3899999999999997</c:v>
                </c:pt>
                <c:pt idx="11">
                  <c:v>2.7</c:v>
                </c:pt>
                <c:pt idx="12">
                  <c:v>2.7</c:v>
                </c:pt>
                <c:pt idx="13">
                  <c:v>2.8</c:v>
                </c:pt>
                <c:pt idx="14">
                  <c:v>2.8099999999999987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19-447A-871B-0BC6CE60032A}"/>
            </c:ext>
          </c:extLst>
        </c:ser>
        <c:dLbls>
          <c:showVal val="1"/>
        </c:dLbls>
        <c:gapWidth val="65"/>
        <c:axId val="113862144"/>
        <c:axId val="113863680"/>
      </c:barChart>
      <c:catAx>
        <c:axId val="113862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863680"/>
        <c:crosses val="autoZero"/>
        <c:auto val="1"/>
        <c:lblAlgn val="ctr"/>
        <c:lblOffset val="100"/>
      </c:catAx>
      <c:valAx>
        <c:axId val="1138636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386214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0740190783848741E-2"/>
          <c:y val="4.7541088824349473E-2"/>
          <c:w val="0.95061728395061729"/>
          <c:h val="0.76744702025271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0.12000000000000002</c:v>
                </c:pt>
                <c:pt idx="1">
                  <c:v>0.13</c:v>
                </c:pt>
                <c:pt idx="2">
                  <c:v>0.13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0.21000000000000008</c:v>
                </c:pt>
                <c:pt idx="6">
                  <c:v>0.22</c:v>
                </c:pt>
                <c:pt idx="7">
                  <c:v>0.22</c:v>
                </c:pt>
                <c:pt idx="8">
                  <c:v>0.26</c:v>
                </c:pt>
                <c:pt idx="9">
                  <c:v>9.0000000000000024E-2</c:v>
                </c:pt>
                <c:pt idx="10">
                  <c:v>0.05</c:v>
                </c:pt>
                <c:pt idx="11">
                  <c:v>0.2</c:v>
                </c:pt>
                <c:pt idx="12">
                  <c:v>0.21000000000000008</c:v>
                </c:pt>
                <c:pt idx="13">
                  <c:v>0.23</c:v>
                </c:pt>
                <c:pt idx="14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A-4B88-8A92-961EAAF23122}"/>
            </c:ext>
          </c:extLst>
        </c:ser>
        <c:dLbls>
          <c:showVal val="1"/>
        </c:dLbls>
        <c:gapWidth val="65"/>
        <c:axId val="113887872"/>
        <c:axId val="66654592"/>
      </c:barChart>
      <c:catAx>
        <c:axId val="1138878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6654592"/>
        <c:crosses val="autoZero"/>
        <c:auto val="1"/>
        <c:lblAlgn val="ctr"/>
        <c:lblOffset val="100"/>
      </c:catAx>
      <c:valAx>
        <c:axId val="6665459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388787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9381868453383802E-2"/>
          <c:y val="6.7223695997975091E-2"/>
          <c:w val="0.65758226267317565"/>
          <c:h val="0.815702669746061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41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1C-4A4C-8AF4-3F27F854D3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prst="angle"/>
              <a:bevelB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84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1C-4A4C-8AF4-3F27F854D3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1C-4A4C-8AF4-3F27F854D3DC}"/>
            </c:ext>
          </c:extLst>
        </c:ser>
        <c:axId val="125406592"/>
        <c:axId val="125408384"/>
      </c:barChart>
      <c:catAx>
        <c:axId val="125406592"/>
        <c:scaling>
          <c:orientation val="minMax"/>
        </c:scaling>
        <c:axPos val="b"/>
        <c:numFmt formatCode="General" sourceLinked="0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sx="1000" sy="1000" algn="ctr" rotWithShape="0">
              <a:srgbClr val="000000"/>
            </a:outerShdw>
          </a:effectLst>
        </c:spPr>
        <c:crossAx val="125408384"/>
        <c:crosses val="autoZero"/>
        <c:auto val="1"/>
        <c:lblAlgn val="ctr"/>
        <c:lblOffset val="100"/>
      </c:catAx>
      <c:valAx>
        <c:axId val="125408384"/>
        <c:scaling>
          <c:orientation val="minMax"/>
        </c:scaling>
        <c:axPos val="l"/>
        <c:majorGridlines/>
        <c:numFmt formatCode="General" sourceLinked="1"/>
        <c:tickLblPos val="nextTo"/>
        <c:crossAx val="125406592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2220000" sx="87000" sy="87000" algn="ctr" rotWithShape="0">
            <a:srgbClr val="000000">
              <a:alpha val="98000"/>
            </a:srgbClr>
          </a:outerShdw>
        </a:effectLst>
        <a:scene3d>
          <a:camera prst="orthographicFront"/>
          <a:lightRig rig="threePt" dir="t"/>
        </a:scene3d>
        <a:sp3d prstMaterial="dkEdge">
          <a:bevelT/>
        </a:sp3d>
      </c:spPr>
    </c:plotArea>
    <c:legend>
      <c:legendPos val="r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c:sp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5331123813581743E-2"/>
          <c:y val="0.10457390051124217"/>
          <c:w val="0.73162488246994728"/>
          <c:h val="0.74570429518724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43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0-4EF1-AE27-E19A6EFC6F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prst="angle"/>
              <a:bevelB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80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50-4EF1-AE27-E19A6EFC6F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Лист1!$A$2:$A$6</c:f>
              <c:strCache>
                <c:ptCount val="3"/>
                <c:pt idx="0">
                  <c:v>ДЕТИ С СД (РОСТОВ)</c:v>
                </c:pt>
                <c:pt idx="1">
                  <c:v>ДЕТИ С СД (ЛНР)</c:v>
                </c:pt>
                <c:pt idx="2">
                  <c:v>ЗДОРОВЫЕ (ЛНР)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50-4EF1-AE27-E19A6EFC6F27}"/>
            </c:ext>
          </c:extLst>
        </c:ser>
        <c:axId val="125463552"/>
        <c:axId val="125469440"/>
      </c:barChart>
      <c:catAx>
        <c:axId val="125463552"/>
        <c:scaling>
          <c:orientation val="minMax"/>
        </c:scaling>
        <c:axPos val="b"/>
        <c:numFmt formatCode="General" sourceLinked="0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sx="1000" sy="1000" algn="ctr" rotWithShape="0">
              <a:srgbClr val="000000"/>
            </a:outerShdw>
          </a:effectLst>
        </c:spPr>
        <c:crossAx val="125469440"/>
        <c:crosses val="autoZero"/>
        <c:auto val="1"/>
        <c:lblAlgn val="ctr"/>
        <c:lblOffset val="100"/>
      </c:catAx>
      <c:valAx>
        <c:axId val="125469440"/>
        <c:scaling>
          <c:orientation val="minMax"/>
        </c:scaling>
        <c:axPos val="l"/>
        <c:majorGridlines/>
        <c:numFmt formatCode="General" sourceLinked="1"/>
        <c:tickLblPos val="nextTo"/>
        <c:crossAx val="125463552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2220000" sx="87000" sy="87000" algn="ctr" rotWithShape="0">
            <a:srgbClr val="000000">
              <a:alpha val="98000"/>
            </a:srgbClr>
          </a:outerShdw>
        </a:effectLst>
        <a:scene3d>
          <a:camera prst="orthographicFront"/>
          <a:lightRig rig="threePt" dir="t"/>
        </a:scene3d>
        <a:sp3d prstMaterial="dkEdge">
          <a:bevelT/>
        </a:sp3d>
      </c:spPr>
    </c:plotArea>
    <c:legend>
      <c:legendPos val="r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blurRad="63500" dist="50800" dir="18900000">
            <a:prstClr val="black">
              <a:alpha val="50000"/>
            </a:prstClr>
          </a:innerShdw>
          <a:softEdge rad="31750"/>
        </a:effectLst>
      </c:spPr>
    </c:legend>
    <c:plotVisOnly val="1"/>
    <c:dispBlanksAs val="gap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F8665-FA3E-F616-A1B8-EB9027C32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8AF375-1C9A-AF94-2198-62FBCA508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C89F29-B9C7-8C81-3319-F9DDFA90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D8F59E-9C2B-E31B-A10D-C7F639F6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F97F2E-B6A2-1BD3-8ED9-AE66D137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86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3A56B-C708-1CD3-E2F1-2029CAC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24DBE6-76BE-A62F-C6AB-2BACAC80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0F60B5-1BB5-0A5E-B65B-C37786F1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4A9F59-4F8C-51A1-7D31-C5BAF800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A3DAF-272B-92CB-93F4-475708C4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42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0334F47-D65F-7D3B-0923-8A77E5B87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C3F47C-697B-7304-890B-9761B602B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10FC2A-9F60-1184-0F46-39ADC4BC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D9A2E3-C862-F66E-B04B-BAE0669B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FCFAC2-D2A5-BDD3-3808-8EF9A8ED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7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0B4D5-3E7F-A11A-F200-91293EAB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5F26A8-C0E6-0A38-B3B4-A0B034A62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ADB604-67C3-37AA-D707-6E856AA0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217A9D-3F1B-21A2-2DC0-23E07A40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3D03F3-353F-5451-96A3-11D91157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57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6FBDC-7B9C-38CA-A1E7-2D246C5F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8A39D1-3978-D4F2-7DAE-2BA74A5C8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DAA739-9272-D5B7-3E6F-9B583BE9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985ECE-D6C9-E103-F8A6-BD5A38E5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DB5325-3E65-9197-F2CF-2B847582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4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F4C5D-8B26-1247-D963-E4B8C511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7831C4-EAA8-830B-6E05-709572B39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CAE7FD-235F-79FC-2757-F1D75E8F5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3D3993-A71E-3087-F88E-0D4BBBE4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F764F2-58DF-C2AA-6916-CA9E6685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FA0B82-EE5E-2FBC-4C0B-A9F4B726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16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F51FAC-7929-B839-8927-09BF74AA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6E215D-52E6-9836-B8C5-DB4E7055F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D0C8EC-FD99-F4BA-6052-BBC9E4980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93A3D4-4A2C-BBC9-737B-CBD2527ED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8B53B14-D1C7-76F3-0E27-BA2DF472F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7C1599C-1129-8797-443E-F2B7AC60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7FC74B6-FFB9-EB89-A03C-0A85A43E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40ADBD-7CB1-ED79-5D9D-E905BA59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2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A09A8-2F85-8C5F-D4BA-DCCCB0A6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C9D052-DA27-4300-103F-A3724E51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35F5F2-544B-9F55-34A7-A84A5ABE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9D84278-D842-F196-06F5-119B9D12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47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682DAD-DA7B-4655-A7D4-F53537A2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D4DEAD-3482-9454-136F-11EDCA32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DF397F-4A4A-3745-C386-CF80E860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4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CAB7BF-5E40-E2CA-F139-47B8E984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DC5D7E-1C45-3F15-CB3F-56B02FD7D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31EDD7-3B0B-0B54-C430-17120D63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DBD54D-EBC0-931B-ACF0-81AA2FE0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2119F9-6CDC-4D2D-081E-25C49AD6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4DF186-ECB1-0B27-8D3F-2AFC5D74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85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01FEC-4375-64AE-FF16-AF2ADC25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EFFA743-7589-55CA-16BE-46DB1329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F710B3-3D62-CBA1-C3AA-42BA1DA2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987090-B6CD-1191-30B3-DA10C5A8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F7C0ED-D0C4-1DDF-2597-0EC0ACAF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C37D55-DB55-967C-06E6-9D6F8976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91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8700C-5F7C-E5AC-A0BD-CFE2E86D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79B6DB-5658-91FD-C96E-AB67CDD96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08667C-94D9-5BB4-D1DB-D7BE9923A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D73A2-4AFF-4ED3-B870-79A9BC96AE57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4EFEBF-03F3-2564-FD33-E23C74C9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D226BD-00A7-EEDC-2DCB-39582F7B7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7458D-4F63-4DBC-87FE-66F50D8C1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53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CC9C9-1AC4-454A-E8BA-4810E3327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08" y="2837180"/>
            <a:ext cx="6079744" cy="1183640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невротических расстройств подростков с сахарным диабетом 1 типа, проживающих в зоне </a:t>
            </a:r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</a:t>
            </a: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03504A-37B7-59E6-193C-688AD75D7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808" y="5670244"/>
            <a:ext cx="3781552" cy="563562"/>
          </a:xfrm>
        </p:spPr>
        <p:txBody>
          <a:bodyPr>
            <a:noAutofit/>
          </a:bodyPr>
          <a:lstStyle/>
          <a:p>
            <a:pPr algn="l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Сиротченко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педиатрии ДПО и пропедевтики педиатрии, д.м.н., профессор</a:t>
            </a:r>
          </a:p>
          <a:p>
            <a:pPr algn="l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Караманешта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М.М – ассистент кафедры педиатрии ДПО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пропедевтики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262820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21201"/>
            <a:ext cx="6094615" cy="3585960"/>
          </a:xfrm>
        </p:spPr>
        <p:txBody>
          <a:bodyPr>
            <a:normAutofit/>
          </a:bodyPr>
          <a:lstStyle/>
          <a:p>
            <a:pPr mar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2159031"/>
              </p:ext>
            </p:extLst>
          </p:nvPr>
        </p:nvGraphicFramePr>
        <p:xfrm>
          <a:off x="7004586" y="1509229"/>
          <a:ext cx="4387363" cy="180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1893501"/>
              </p:ext>
            </p:extLst>
          </p:nvPr>
        </p:nvGraphicFramePr>
        <p:xfrm>
          <a:off x="7095654" y="3870243"/>
          <a:ext cx="4296295" cy="174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62560" y="1198495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Шкала астении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19515" y="3500911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Шкала вегетативные расстройства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351724" y="1839401"/>
            <a:ext cx="6473398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шкале астении регистрировался средний уровень астении у половины пациентов группы исследования, в то время как в группе сравнения  у всех пациентов был низкий уровень астении при отсутствии среднего и высокого уровней.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325897" y="3870243"/>
            <a:ext cx="6473398" cy="14773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исследования по шкале вегетативных расстройств были зафиксированы нарушения среднего и высокого уровней, составляющие 60,5% и 13,1% соответственно. В группе сравнения у всех подростков (100%) наблюдались нарушения  низкого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86849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6979680"/>
              </p:ext>
            </p:extLst>
          </p:nvPr>
        </p:nvGraphicFramePr>
        <p:xfrm>
          <a:off x="6778405" y="1564575"/>
          <a:ext cx="4457913" cy="191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26837" y="1213532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Нарушение поведения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2234233"/>
              </p:ext>
            </p:extLst>
          </p:nvPr>
        </p:nvGraphicFramePr>
        <p:xfrm>
          <a:off x="6841375" y="3792234"/>
          <a:ext cx="4394943" cy="176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06915" y="3476502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Нарушение сна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454970" y="1921286"/>
            <a:ext cx="4108717" cy="20621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с засыпанием и ночные пробуждения отмечались значительно чаще в группе исследования, в основном на уровне средних показателей, что было сопоставимо с результатами условно здоровых подростков. В то же время в группе сравнения у 73% пациентов был установлен низкий уровень нарушений сна.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80488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359665" y="1605403"/>
            <a:ext cx="5949696" cy="3046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подростков с СД1 (ЛНР), в отличии от подростков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зарегистрированы достоверные изменения уровня невротизации по шкалам депрессии, астении, тревожности, вегетативных расстройств. Это свидетельствует о важности затяжного военного конфликта как дополнительного неуправляемого фактора, оказывающего существенное негативное воздействие на течение сахарного диабета 1 типа.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ДОН может быть применен для раннего обнаружения указанных расстройств и для последующего динамического мониторинга пациентов с СД1, а также предоставляет возможность оценить эффективность лечения невротических расстройств в динамике.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896" y="663351"/>
            <a:ext cx="5284177" cy="50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07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6571542-4C29-4555-B550-330ADF74D354}"/>
              </a:ext>
            </a:extLst>
          </p:cNvPr>
          <p:cNvSpPr/>
          <p:nvPr/>
        </p:nvSpPr>
        <p:spPr>
          <a:xfrm>
            <a:off x="1119669" y="2308967"/>
            <a:ext cx="99526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3661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8CB8E-E2E2-8A03-F77D-DF1D105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96" y="91440"/>
            <a:ext cx="10515600" cy="1325563"/>
          </a:xfrm>
        </p:spPr>
        <p:txBody>
          <a:bodyPr>
            <a:normAutofit/>
          </a:bodyPr>
          <a:lstStyle/>
          <a:p>
            <a:r>
              <a:rPr lang="x-none" sz="4000" b="1" dirty="0">
                <a:solidFill>
                  <a:srgbClr val="002060"/>
                </a:solidFill>
              </a:rPr>
              <a:t>Численность детского населения ЛНР</a:t>
            </a:r>
            <a:r>
              <a:rPr lang="en-US" sz="4000" b="1" dirty="0">
                <a:solidFill>
                  <a:srgbClr val="002060"/>
                </a:solidFill>
              </a:rPr>
              <a:t>*</a:t>
            </a:r>
            <a:endParaRPr lang="x-none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37807D-DB94-EC7A-331C-B0734D745127}"/>
              </a:ext>
            </a:extLst>
          </p:cNvPr>
          <p:cNvSpPr txBox="1"/>
          <p:nvPr/>
        </p:nvSpPr>
        <p:spPr>
          <a:xfrm>
            <a:off x="120828" y="5702891"/>
            <a:ext cx="60424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x-none" dirty="0"/>
              <a:t>по данным Государственного комитета статистики ЛНР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D1C4D8E-2FFB-0DD2-E99E-19B1D2AB4FAA}"/>
              </a:ext>
            </a:extLst>
          </p:cNvPr>
          <p:cNvGraphicFramePr/>
          <p:nvPr/>
        </p:nvGraphicFramePr>
        <p:xfrm>
          <a:off x="954024" y="1325563"/>
          <a:ext cx="7967407" cy="429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1413E9-2834-70D5-1A6C-9B018DA3FBB6}"/>
              </a:ext>
            </a:extLst>
          </p:cNvPr>
          <p:cNvSpPr txBox="1"/>
          <p:nvPr/>
        </p:nvSpPr>
        <p:spPr>
          <a:xfrm>
            <a:off x="9377516" y="2536448"/>
            <a:ext cx="1976284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200" dirty="0">
                <a:ln>
                  <a:solidFill>
                    <a:schemeClr val="accent2"/>
                  </a:solidFill>
                </a:ln>
                <a:solidFill>
                  <a:srgbClr val="000000"/>
                </a:solidFill>
                <a:latin typeface="Helvetica Neue" panose="02000503000000020004" pitchFamily="2" charset="0"/>
              </a:rPr>
              <a:t>Во всех возрастных категориях снижение на 3,1</a:t>
            </a:r>
            <a:r>
              <a:rPr lang="en-US" sz="2200" dirty="0">
                <a:ln>
                  <a:solidFill>
                    <a:schemeClr val="accent2"/>
                  </a:solidFill>
                </a:ln>
                <a:solidFill>
                  <a:srgbClr val="000000"/>
                </a:solidFill>
                <a:latin typeface="Helvetica Neue" panose="02000503000000020004" pitchFamily="2" charset="0"/>
              </a:rPr>
              <a:t>%</a:t>
            </a:r>
            <a:endParaRPr lang="x-none" sz="2200" dirty="0">
              <a:ln>
                <a:solidFill>
                  <a:schemeClr val="accent2"/>
                </a:solidFill>
              </a:ln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95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BD1A1-B18C-3342-8B4D-0EF2B162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27" y="-118163"/>
            <a:ext cx="11019503" cy="1325563"/>
          </a:xfrm>
        </p:spPr>
        <p:txBody>
          <a:bodyPr>
            <a:normAutofit/>
          </a:bodyPr>
          <a:lstStyle/>
          <a:p>
            <a:r>
              <a:rPr lang="x-none" sz="3600" b="1" dirty="0">
                <a:solidFill>
                  <a:srgbClr val="002060"/>
                </a:solidFill>
              </a:rPr>
              <a:t>Заболеваемость детей 0-17 лет (на 1000 дет.нас.)</a:t>
            </a:r>
            <a:r>
              <a:rPr lang="en-US" sz="3600" b="1" dirty="0">
                <a:solidFill>
                  <a:srgbClr val="002060"/>
                </a:solidFill>
              </a:rPr>
              <a:t>*</a:t>
            </a:r>
            <a:endParaRPr lang="x-none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5FC68F-5851-2E3C-5B15-8ED0F198CBB1}"/>
              </a:ext>
            </a:extLst>
          </p:cNvPr>
          <p:cNvSpPr txBox="1"/>
          <p:nvPr/>
        </p:nvSpPr>
        <p:spPr>
          <a:xfrm>
            <a:off x="1447014" y="5467719"/>
            <a:ext cx="60424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x-none" dirty="0"/>
              <a:t>по данным Государственного комитета статистики ЛНР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C771B0A-AD49-B24F-6551-75C7638A4C91}"/>
              </a:ext>
            </a:extLst>
          </p:cNvPr>
          <p:cNvGraphicFramePr/>
          <p:nvPr/>
        </p:nvGraphicFramePr>
        <p:xfrm>
          <a:off x="1447014" y="1075452"/>
          <a:ext cx="9339859" cy="420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289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5FC68F-5851-2E3C-5B15-8ED0F198CBB1}"/>
              </a:ext>
            </a:extLst>
          </p:cNvPr>
          <p:cNvSpPr txBox="1"/>
          <p:nvPr/>
        </p:nvSpPr>
        <p:spPr>
          <a:xfrm>
            <a:off x="779792" y="5153814"/>
            <a:ext cx="6042488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x-none" dirty="0"/>
              <a:t>по данным Государственного комитета статистики ЛНР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E92A21-C995-438C-B51F-E434B0E1D86B}"/>
              </a:ext>
            </a:extLst>
          </p:cNvPr>
          <p:cNvSpPr txBox="1"/>
          <p:nvPr/>
        </p:nvSpPr>
        <p:spPr>
          <a:xfrm>
            <a:off x="1695737" y="5618202"/>
            <a:ext cx="8800525" cy="1107996"/>
          </a:xfrm>
          <a:prstGeom prst="rect">
            <a:avLst/>
          </a:prstGeom>
          <a:solidFill>
            <a:srgbClr val="CAE3FF"/>
          </a:solidFill>
          <a:ln>
            <a:noFill/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«Д» учете в ЛПУ ЛНР по состоянию на 01.01.2025г. состоит 48521 детей, что составляет 23,6% от общей численности детского населения (2023г.- 49412 - 23,3%)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A7FE6B9A-FB3F-41E7-89B1-E8464E577155}"/>
              </a:ext>
            </a:extLst>
          </p:cNvPr>
          <p:cNvGraphicFramePr>
            <a:graphicFrameLocks/>
          </p:cNvGraphicFramePr>
          <p:nvPr/>
        </p:nvGraphicFramePr>
        <p:xfrm>
          <a:off x="1253615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5BD3B34C-2193-4D35-860A-8988083D979F}"/>
              </a:ext>
            </a:extLst>
          </p:cNvPr>
          <p:cNvGraphicFramePr>
            <a:graphicFrameLocks/>
          </p:cNvGraphicFramePr>
          <p:nvPr/>
        </p:nvGraphicFramePr>
        <p:xfrm>
          <a:off x="6477000" y="6810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E4BF7C6B-1E48-4A6D-B8C5-AB05F385A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9468248"/>
              </p:ext>
            </p:extLst>
          </p:nvPr>
        </p:nvGraphicFramePr>
        <p:xfrm>
          <a:off x="2425907" y="2971469"/>
          <a:ext cx="7450802" cy="216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5349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359664" y="1605403"/>
            <a:ext cx="11472672" cy="15696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международной федерации сахарного диабета (IDF) Россия находится в первой десятке стран по количеству впервые выявленного СД 1 типа в детской популяции (более 3000 детей ежегодно)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проведен сравнительный анализ основных эпидемиологических показателей сахарного диабета 1 типа, с учетом динамики изменений численности детского населения ЛНР за период с 2010 по 2024 годы (2010-2014 гг. - вне военного времени, 2015-202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 - период военных действий) для доказательства наличия фактора риска - затяжной военный конфликт, как добавочного атрибутивного фактора.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66F1F3-34CF-4C92-AFF6-C3166B9C87FE}"/>
              </a:ext>
            </a:extLst>
          </p:cNvPr>
          <p:cNvSpPr txBox="1"/>
          <p:nvPr/>
        </p:nvSpPr>
        <p:spPr>
          <a:xfrm>
            <a:off x="1139952" y="195943"/>
            <a:ext cx="10692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Эпидемиологические характеристики сахарного диабета 1 типа у детей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DE35D0-3F0F-4988-851F-8A8C6FE84F12}"/>
              </a:ext>
            </a:extLst>
          </p:cNvPr>
          <p:cNvSpPr txBox="1"/>
          <p:nvPr/>
        </p:nvSpPr>
        <p:spPr>
          <a:xfrm>
            <a:off x="283742" y="3175063"/>
            <a:ext cx="10826496" cy="1569660"/>
          </a:xfrm>
          <a:prstGeom prst="rect">
            <a:avLst/>
          </a:prstGeom>
          <a:solidFill>
            <a:srgbClr val="CAE3FF"/>
          </a:solidFill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регионального регистра сахарного диабета, заболеваемость СД 1 типа среди подростков в ЛНР за период с 2015 по 2023 годы выросла почти в два раза, с наибольшим  нарастанием в 2022-2024 годах (р&lt;0,001).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пребывание в зоне затяжного военного противостояния оказывает негативное стрессовое влияние не только на эмоциональное состояние детей и подростков, но и на состояние соматических заболеваний и их динамику. Исследования, посвященные влиянию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затяжного военного конфликта (ЗВК)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течение СД 1 у подростков не проводились, несмотря на то, что влияние данного стрессового фактора на состояние здоровья нельзя отрицать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356" y="55944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Петеркова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В.А., Шестакова М.В.,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Безлепкина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О.Б., и др. Сахарный диабет 1 типа у детей // Сахарный диабет. —2020. — Т. 23. — №1С. — С. 4-40.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https://doi.org/ 10.14341/DM12504</a:t>
            </a:r>
          </a:p>
          <a:p>
            <a:pPr lvl="0" algn="just">
              <a:spcBef>
                <a:spcPts val="0"/>
              </a:spcBef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 Захарова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И.Н., Ершова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И.Б.,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Творогова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Т.М.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у детей и подростков – проблема сегодняшнего дня.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:1021518/2079-701Х-2021-237-246. </a:t>
            </a:r>
          </a:p>
        </p:txBody>
      </p:sp>
    </p:spTree>
    <p:extLst>
      <p:ext uri="{BB962C8B-B14F-4D97-AF65-F5344CB8AC3E}">
        <p14:creationId xmlns:p14="http://schemas.microsoft.com/office/powerpoint/2010/main" xmlns="" val="407310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D0CD13-6ABA-4A0F-A733-98C3ACD0A78B}"/>
              </a:ext>
            </a:extLst>
          </p:cNvPr>
          <p:cNvSpPr txBox="1"/>
          <p:nvPr/>
        </p:nvSpPr>
        <p:spPr>
          <a:xfrm>
            <a:off x="393192" y="157018"/>
            <a:ext cx="11405616" cy="15081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84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651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Эпидемиологические характеристики сахарного диабета 1 типа у детей</a:t>
            </a:r>
          </a:p>
          <a:p>
            <a:pPr algn="l"/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5862611"/>
              </p:ext>
            </p:extLst>
          </p:nvPr>
        </p:nvGraphicFramePr>
        <p:xfrm>
          <a:off x="6393794" y="3454936"/>
          <a:ext cx="5064370" cy="211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159981" y="1801425"/>
            <a:ext cx="5412040" cy="132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отсутствия военных действий заболеваемость  подростков СД 1 изменялась с незначительной тенденцией  к нарастанию (0,12-0,15‰), за последующие 4 года военного конфликта она выросла с 0,15 до 0,26‰, то есть в 1,7 раза.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6393794" y="1678314"/>
            <a:ext cx="5237018" cy="15696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распространенности СД 1 типа у подростков:  в мирный период находились в диапазоне 2,32-2,52-1,82‰. Во время военного конфликта отмечался значительный рост распространенности СД 1 типа в 1,5 раза (р&lt;0,001) , максимально увеличившись в последний статистический год.</a:t>
            </a:r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9974536"/>
              </p:ext>
            </p:extLst>
          </p:nvPr>
        </p:nvGraphicFramePr>
        <p:xfrm>
          <a:off x="393192" y="3454936"/>
          <a:ext cx="5064370" cy="211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Левая фигурная скобка 3"/>
          <p:cNvSpPr/>
          <p:nvPr/>
        </p:nvSpPr>
        <p:spPr>
          <a:xfrm rot="16200000">
            <a:off x="1158318" y="4777276"/>
            <a:ext cx="349134" cy="16014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3568701" y="4021125"/>
            <a:ext cx="296333" cy="3166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7169652" y="4777277"/>
            <a:ext cx="349134" cy="16014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9580036" y="4021125"/>
            <a:ext cx="296333" cy="3166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12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метод исследования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575796" y="1850563"/>
            <a:ext cx="9100220" cy="7078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оценка уровня невротизации у подростков в зависимости от наличия сахарного диабета 1 типа и  постоянного региона проживания.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575796" y="2987142"/>
            <a:ext cx="9100220" cy="22467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и методы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группу исследования составили  142 подростка с СД1, постоянно проживающие в Луганской Народной Республике (ЛНР) последние 10 лет, стаж заболевания не менее 3 лет. В группу сравнения  вошли 73 подростка с СД1, постоянно проживающие в г. Ростов-на-Дону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аналогичным стажем заболевания. Группы были сопоставимы по возрасту и гендерным признакам. Контрольную группу составили 88 условно здоровых подростка, постоянно проживавших в ЛНР последние 10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414800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опросник неврозов (ДОН)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102" y="1027906"/>
            <a:ext cx="3790603" cy="4547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384602" y="1605403"/>
            <a:ext cx="7171667" cy="39703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опросник неврозов (ДОН) был разработан в 1992 г. в Донецком государственном университете В.В.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Седневым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Сущность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предлагаемого теста-опросника охватывает шесть основных шкал проявления невротических расстройств, с которыми сталкиваются школьные психологи, врачи-педиатры и специалисты смежных специальностей (психиатры, невропатологи, психотерапевты и др.). Ребенку предлагается опросник и бланк для самостоятельного заполнения (после предварительного ознакомления с инструкцией); при возникновении у испытуемого вопросов возможны исключительно нейтральные ответы и комментарии.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теста-опросника систематизированы в шести основных аспектах проявления невротических расстройств у детей: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вегетативных расстройств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65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2272855"/>
              </p:ext>
            </p:extLst>
          </p:nvPr>
        </p:nvGraphicFramePr>
        <p:xfrm>
          <a:off x="6973421" y="1690688"/>
          <a:ext cx="4016006" cy="185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38362" y="1341701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Шкала депрессии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2736530"/>
              </p:ext>
            </p:extLst>
          </p:nvPr>
        </p:nvGraphicFramePr>
        <p:xfrm>
          <a:off x="7099069" y="3847706"/>
          <a:ext cx="3698843" cy="193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97046" y="3564287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Шкала тревоги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359664" y="1605403"/>
            <a:ext cx="5050859" cy="132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пациентов группы сравнения (Ростов –на –Дону) был низкий уровень депрессии, а у большинства  пациентов группы исследования (ЛНР)   - более  60 % - определялся средний уровень депрессии,  высокий уровень депрессии был у 9% пациентов.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E7CC2-DE38-439F-978D-BE52AAE1C12D}"/>
              </a:ext>
            </a:extLst>
          </p:cNvPr>
          <p:cNvSpPr txBox="1"/>
          <p:nvPr/>
        </p:nvSpPr>
        <p:spPr>
          <a:xfrm>
            <a:off x="368279" y="3590643"/>
            <a:ext cx="505085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стоит отметить результаты шкалы тревоги: в исследуемой группе у 58,3 % пациентов были выявлены нарушения среднего уровня, а у 10,2% -  нарушения высокого уровня. В группе сравнения 92% пациентов имели нарушения низкого уровня, в то время как у 8% наблюдались нарушения высокого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99071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829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Исследование невротических расстройств подростков с сахарным диабетом 1 типа, проживающих в зоне боевых действий</vt:lpstr>
      <vt:lpstr>Численность детского населения ЛНР*</vt:lpstr>
      <vt:lpstr>Заболеваемость детей 0-17 лет (на 1000 дет.нас.)*</vt:lpstr>
      <vt:lpstr>Слайд 4</vt:lpstr>
      <vt:lpstr>Слайд 5</vt:lpstr>
      <vt:lpstr>Слайд 6</vt:lpstr>
      <vt:lpstr>Цель и метод исследования</vt:lpstr>
      <vt:lpstr>Детский опросник неврозов (ДОН)</vt:lpstr>
      <vt:lpstr>Результаты</vt:lpstr>
      <vt:lpstr>Результаты</vt:lpstr>
      <vt:lpstr>Результаты</vt:lpstr>
      <vt:lpstr>Выводы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"Профилактика -основа сохранения здоровья детей"</dc:title>
  <dc:creator>Ольга Бережная</dc:creator>
  <cp:lastModifiedBy>Андрей</cp:lastModifiedBy>
  <cp:revision>80</cp:revision>
  <dcterms:created xsi:type="dcterms:W3CDTF">2025-03-06T18:21:42Z</dcterms:created>
  <dcterms:modified xsi:type="dcterms:W3CDTF">2025-04-12T05:17:31Z</dcterms:modified>
</cp:coreProperties>
</file>