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1"/>
  </p:notesMasterIdLst>
  <p:sldIdLst>
    <p:sldId id="256" r:id="rId4"/>
    <p:sldId id="259" r:id="rId5"/>
    <p:sldId id="260" r:id="rId6"/>
    <p:sldId id="261" r:id="rId7"/>
    <p:sldId id="262" r:id="rId8"/>
    <p:sldId id="258" r:id="rId9"/>
    <p:sldId id="263" r:id="rId10"/>
    <p:sldId id="270" r:id="rId11"/>
    <p:sldId id="264" r:id="rId12"/>
    <p:sldId id="269" r:id="rId13"/>
    <p:sldId id="257" r:id="rId14"/>
    <p:sldId id="265" r:id="rId15"/>
    <p:sldId id="268" r:id="rId16"/>
    <p:sldId id="267" r:id="rId17"/>
    <p:sldId id="266" r:id="rId18"/>
    <p:sldId id="271" r:id="rId19"/>
    <p:sldId id="272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EBA740-E61F-48E6-8435-CFB24FA7A7E4}" type="doc">
      <dgm:prSet loTypeId="urn:microsoft.com/office/officeart/2005/8/layout/vList3#1" loCatId="list" qsTypeId="urn:microsoft.com/office/officeart/2005/8/quickstyle/simple1" qsCatId="simple" csTypeId="urn:microsoft.com/office/officeart/2005/8/colors/colorful2" csCatId="colorful" phldr="1"/>
      <dgm:spPr/>
    </dgm:pt>
    <dgm:pt modelId="{84DF7C6A-E1E9-4903-B1A0-679570CA9BDE}">
      <dgm:prSet phldrT="[Текст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dirty="0" err="1"/>
            <a:t>Целиакия</a:t>
          </a:r>
          <a:endParaRPr lang="ru-RU" dirty="0"/>
        </a:p>
      </dgm:t>
    </dgm:pt>
    <dgm:pt modelId="{DD51763E-FA83-4648-9B5B-0AB171F4DA5C}" type="parTrans" cxnId="{E652DE4E-D8F4-4515-A26A-55754F22390E}">
      <dgm:prSet/>
      <dgm:spPr/>
      <dgm:t>
        <a:bodyPr/>
        <a:lstStyle/>
        <a:p>
          <a:endParaRPr lang="ru-RU"/>
        </a:p>
      </dgm:t>
    </dgm:pt>
    <dgm:pt modelId="{7A43EEFE-AF55-406B-B0E2-CEC76B893BCB}" type="sibTrans" cxnId="{E652DE4E-D8F4-4515-A26A-55754F22390E}">
      <dgm:prSet/>
      <dgm:spPr/>
      <dgm:t>
        <a:bodyPr/>
        <a:lstStyle/>
        <a:p>
          <a:endParaRPr lang="ru-RU"/>
        </a:p>
      </dgm:t>
    </dgm:pt>
    <dgm:pt modelId="{8FFE6E5C-1774-4CCF-93EA-E0A3F98563DA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/>
            <a:t>Чувствительность к глютену</a:t>
          </a:r>
        </a:p>
      </dgm:t>
    </dgm:pt>
    <dgm:pt modelId="{F9C1F6C1-1D14-49F7-B029-FF6CEF58867C}" type="parTrans" cxnId="{47A78E3C-E1A2-46BA-8929-F0DCDA4EB4E0}">
      <dgm:prSet/>
      <dgm:spPr/>
      <dgm:t>
        <a:bodyPr/>
        <a:lstStyle/>
        <a:p>
          <a:endParaRPr lang="ru-RU"/>
        </a:p>
      </dgm:t>
    </dgm:pt>
    <dgm:pt modelId="{D586E1D3-A946-44BE-86CC-8154A4D6BB30}" type="sibTrans" cxnId="{47A78E3C-E1A2-46BA-8929-F0DCDA4EB4E0}">
      <dgm:prSet/>
      <dgm:spPr/>
      <dgm:t>
        <a:bodyPr/>
        <a:lstStyle/>
        <a:p>
          <a:endParaRPr lang="ru-RU"/>
        </a:p>
      </dgm:t>
    </dgm:pt>
    <dgm:pt modelId="{175424AD-6D90-4E2B-B700-CF93F7E38A89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dirty="0"/>
            <a:t>Аллергия на глютен</a:t>
          </a:r>
        </a:p>
      </dgm:t>
    </dgm:pt>
    <dgm:pt modelId="{A5726FE1-4CEF-4331-87AD-521BB25A3958}" type="parTrans" cxnId="{8312E8CE-599A-4C8E-BFC2-5B41584696EA}">
      <dgm:prSet/>
      <dgm:spPr/>
      <dgm:t>
        <a:bodyPr/>
        <a:lstStyle/>
        <a:p>
          <a:endParaRPr lang="ru-RU"/>
        </a:p>
      </dgm:t>
    </dgm:pt>
    <dgm:pt modelId="{428EBE87-53CC-4F64-9FBB-075A5AA0C941}" type="sibTrans" cxnId="{8312E8CE-599A-4C8E-BFC2-5B41584696EA}">
      <dgm:prSet/>
      <dgm:spPr/>
      <dgm:t>
        <a:bodyPr/>
        <a:lstStyle/>
        <a:p>
          <a:endParaRPr lang="ru-RU"/>
        </a:p>
      </dgm:t>
    </dgm:pt>
    <dgm:pt modelId="{D620D38E-120D-4595-87E1-AECAE6435915}" type="pres">
      <dgm:prSet presAssocID="{96EBA740-E61F-48E6-8435-CFB24FA7A7E4}" presName="linearFlow" presStyleCnt="0">
        <dgm:presLayoutVars>
          <dgm:dir/>
          <dgm:resizeHandles val="exact"/>
        </dgm:presLayoutVars>
      </dgm:prSet>
      <dgm:spPr/>
    </dgm:pt>
    <dgm:pt modelId="{573EA63F-BCF3-4E4F-8C68-721B8F40668F}" type="pres">
      <dgm:prSet presAssocID="{84DF7C6A-E1E9-4903-B1A0-679570CA9BDE}" presName="composite" presStyleCnt="0"/>
      <dgm:spPr/>
    </dgm:pt>
    <dgm:pt modelId="{239974D1-3C9D-4C52-B147-E8325B13DE89}" type="pres">
      <dgm:prSet presAssocID="{84DF7C6A-E1E9-4903-B1A0-679570CA9BDE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</dgm:pt>
    <dgm:pt modelId="{D3F0906B-732B-4868-B471-606F4A02E3E1}" type="pres">
      <dgm:prSet presAssocID="{84DF7C6A-E1E9-4903-B1A0-679570CA9BDE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A6F165-B9A9-4017-BC01-5B42AEF3DD7D}" type="pres">
      <dgm:prSet presAssocID="{7A43EEFE-AF55-406B-B0E2-CEC76B893BCB}" presName="spacing" presStyleCnt="0"/>
      <dgm:spPr/>
    </dgm:pt>
    <dgm:pt modelId="{2FE2117C-8CE3-4116-A11B-25ECCB872F57}" type="pres">
      <dgm:prSet presAssocID="{8FFE6E5C-1774-4CCF-93EA-E0A3F98563DA}" presName="composite" presStyleCnt="0"/>
      <dgm:spPr/>
    </dgm:pt>
    <dgm:pt modelId="{44FDD0D0-9B13-473E-840C-599EF43E7640}" type="pres">
      <dgm:prSet presAssocID="{8FFE6E5C-1774-4CCF-93EA-E0A3F98563DA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47CE1C0-4552-4974-A01A-3F0789F26BFC}" type="pres">
      <dgm:prSet presAssocID="{8FFE6E5C-1774-4CCF-93EA-E0A3F98563DA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33FE8A-DB74-4079-AD45-784A2116593D}" type="pres">
      <dgm:prSet presAssocID="{D586E1D3-A946-44BE-86CC-8154A4D6BB30}" presName="spacing" presStyleCnt="0"/>
      <dgm:spPr/>
    </dgm:pt>
    <dgm:pt modelId="{53960999-940D-4858-8B40-4D691372B6CA}" type="pres">
      <dgm:prSet presAssocID="{175424AD-6D90-4E2B-B700-CF93F7E38A89}" presName="composite" presStyleCnt="0"/>
      <dgm:spPr/>
    </dgm:pt>
    <dgm:pt modelId="{CDE8CB43-70D9-4408-90FB-AC2D1A64C7C2}" type="pres">
      <dgm:prSet presAssocID="{175424AD-6D90-4E2B-B700-CF93F7E38A89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6000" r="-16000"/>
          </a:stretch>
        </a:blipFill>
      </dgm:spPr>
    </dgm:pt>
    <dgm:pt modelId="{E8DB0E4F-906C-4FD6-91D9-E8300D47FF93}" type="pres">
      <dgm:prSet presAssocID="{175424AD-6D90-4E2B-B700-CF93F7E38A89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12E8CE-599A-4C8E-BFC2-5B41584696EA}" srcId="{96EBA740-E61F-48E6-8435-CFB24FA7A7E4}" destId="{175424AD-6D90-4E2B-B700-CF93F7E38A89}" srcOrd="2" destOrd="0" parTransId="{A5726FE1-4CEF-4331-87AD-521BB25A3958}" sibTransId="{428EBE87-53CC-4F64-9FBB-075A5AA0C941}"/>
    <dgm:cxn modelId="{6D4961CD-BAE8-4F4D-BF9C-513D028787A0}" type="presOf" srcId="{84DF7C6A-E1E9-4903-B1A0-679570CA9BDE}" destId="{D3F0906B-732B-4868-B471-606F4A02E3E1}" srcOrd="0" destOrd="0" presId="urn:microsoft.com/office/officeart/2005/8/layout/vList3#1"/>
    <dgm:cxn modelId="{6CE3A5E9-0B18-4D23-A98D-C97D1FA63BB6}" type="presOf" srcId="{175424AD-6D90-4E2B-B700-CF93F7E38A89}" destId="{E8DB0E4F-906C-4FD6-91D9-E8300D47FF93}" srcOrd="0" destOrd="0" presId="urn:microsoft.com/office/officeart/2005/8/layout/vList3#1"/>
    <dgm:cxn modelId="{E652DE4E-D8F4-4515-A26A-55754F22390E}" srcId="{96EBA740-E61F-48E6-8435-CFB24FA7A7E4}" destId="{84DF7C6A-E1E9-4903-B1A0-679570CA9BDE}" srcOrd="0" destOrd="0" parTransId="{DD51763E-FA83-4648-9B5B-0AB171F4DA5C}" sibTransId="{7A43EEFE-AF55-406B-B0E2-CEC76B893BCB}"/>
    <dgm:cxn modelId="{8587FC6F-0550-4B35-8539-E603EB4D1E93}" type="presOf" srcId="{96EBA740-E61F-48E6-8435-CFB24FA7A7E4}" destId="{D620D38E-120D-4595-87E1-AECAE6435915}" srcOrd="0" destOrd="0" presId="urn:microsoft.com/office/officeart/2005/8/layout/vList3#1"/>
    <dgm:cxn modelId="{F7EE3835-28CD-40EA-9C31-40184896233A}" type="presOf" srcId="{8FFE6E5C-1774-4CCF-93EA-E0A3F98563DA}" destId="{947CE1C0-4552-4974-A01A-3F0789F26BFC}" srcOrd="0" destOrd="0" presId="urn:microsoft.com/office/officeart/2005/8/layout/vList3#1"/>
    <dgm:cxn modelId="{47A78E3C-E1A2-46BA-8929-F0DCDA4EB4E0}" srcId="{96EBA740-E61F-48E6-8435-CFB24FA7A7E4}" destId="{8FFE6E5C-1774-4CCF-93EA-E0A3F98563DA}" srcOrd="1" destOrd="0" parTransId="{F9C1F6C1-1D14-49F7-B029-FF6CEF58867C}" sibTransId="{D586E1D3-A946-44BE-86CC-8154A4D6BB30}"/>
    <dgm:cxn modelId="{9F66ED01-B25C-4AE7-8B79-665BC6C7B5CE}" type="presParOf" srcId="{D620D38E-120D-4595-87E1-AECAE6435915}" destId="{573EA63F-BCF3-4E4F-8C68-721B8F40668F}" srcOrd="0" destOrd="0" presId="urn:microsoft.com/office/officeart/2005/8/layout/vList3#1"/>
    <dgm:cxn modelId="{332E717E-273B-4BB4-BADE-B95133069285}" type="presParOf" srcId="{573EA63F-BCF3-4E4F-8C68-721B8F40668F}" destId="{239974D1-3C9D-4C52-B147-E8325B13DE89}" srcOrd="0" destOrd="0" presId="urn:microsoft.com/office/officeart/2005/8/layout/vList3#1"/>
    <dgm:cxn modelId="{FB330500-B7DF-49EE-AC3B-5EB9C8D90E68}" type="presParOf" srcId="{573EA63F-BCF3-4E4F-8C68-721B8F40668F}" destId="{D3F0906B-732B-4868-B471-606F4A02E3E1}" srcOrd="1" destOrd="0" presId="urn:microsoft.com/office/officeart/2005/8/layout/vList3#1"/>
    <dgm:cxn modelId="{63C56AED-B14F-4C6D-9307-B76A50DD0617}" type="presParOf" srcId="{D620D38E-120D-4595-87E1-AECAE6435915}" destId="{45A6F165-B9A9-4017-BC01-5B42AEF3DD7D}" srcOrd="1" destOrd="0" presId="urn:microsoft.com/office/officeart/2005/8/layout/vList3#1"/>
    <dgm:cxn modelId="{90DF2D0B-BFB1-4F66-8915-7EF5F7766D14}" type="presParOf" srcId="{D620D38E-120D-4595-87E1-AECAE6435915}" destId="{2FE2117C-8CE3-4116-A11B-25ECCB872F57}" srcOrd="2" destOrd="0" presId="urn:microsoft.com/office/officeart/2005/8/layout/vList3#1"/>
    <dgm:cxn modelId="{BEDE779C-D71D-444F-8066-F5FF59717DE4}" type="presParOf" srcId="{2FE2117C-8CE3-4116-A11B-25ECCB872F57}" destId="{44FDD0D0-9B13-473E-840C-599EF43E7640}" srcOrd="0" destOrd="0" presId="urn:microsoft.com/office/officeart/2005/8/layout/vList3#1"/>
    <dgm:cxn modelId="{973A57AC-3525-4E8B-854A-7F50C897D8FA}" type="presParOf" srcId="{2FE2117C-8CE3-4116-A11B-25ECCB872F57}" destId="{947CE1C0-4552-4974-A01A-3F0789F26BFC}" srcOrd="1" destOrd="0" presId="urn:microsoft.com/office/officeart/2005/8/layout/vList3#1"/>
    <dgm:cxn modelId="{382E955F-4AB5-4FEA-8274-AA93B90F61F3}" type="presParOf" srcId="{D620D38E-120D-4595-87E1-AECAE6435915}" destId="{7C33FE8A-DB74-4079-AD45-784A2116593D}" srcOrd="3" destOrd="0" presId="urn:microsoft.com/office/officeart/2005/8/layout/vList3#1"/>
    <dgm:cxn modelId="{94A46832-0A18-4900-8C34-9A0A7D8B7B35}" type="presParOf" srcId="{D620D38E-120D-4595-87E1-AECAE6435915}" destId="{53960999-940D-4858-8B40-4D691372B6CA}" srcOrd="4" destOrd="0" presId="urn:microsoft.com/office/officeart/2005/8/layout/vList3#1"/>
    <dgm:cxn modelId="{D5FD55C2-98D0-4B80-9C01-434D5B9B9F58}" type="presParOf" srcId="{53960999-940D-4858-8B40-4D691372B6CA}" destId="{CDE8CB43-70D9-4408-90FB-AC2D1A64C7C2}" srcOrd="0" destOrd="0" presId="urn:microsoft.com/office/officeart/2005/8/layout/vList3#1"/>
    <dgm:cxn modelId="{5CCC9DE3-6089-4138-84D4-648038C9F9C0}" type="presParOf" srcId="{53960999-940D-4858-8B40-4D691372B6CA}" destId="{E8DB0E4F-906C-4FD6-91D9-E8300D47FF93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55B3CA-CF0D-4738-9577-2F81248E3CAA}" type="doc">
      <dgm:prSet loTypeId="urn:microsoft.com/office/officeart/2005/8/layout/default#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CBDA6BB-9663-45A1-AA47-1AF4A0A0C663}">
      <dgm:prSet phldrT="[Текст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Типичная </a:t>
          </a:r>
          <a:r>
            <a:rPr lang="ru-RU" dirty="0" err="1">
              <a:solidFill>
                <a:schemeClr val="tx1"/>
              </a:solidFill>
            </a:rPr>
            <a:t>целиакия</a:t>
          </a:r>
          <a:r>
            <a:rPr lang="ru-RU" dirty="0">
              <a:solidFill>
                <a:schemeClr val="tx1"/>
              </a:solidFill>
            </a:rPr>
            <a:t>, характеризующаяся наличием в клинической картине симптомов </a:t>
          </a:r>
          <a:r>
            <a:rPr lang="ru-RU" dirty="0" err="1">
              <a:solidFill>
                <a:schemeClr val="tx1"/>
              </a:solidFill>
            </a:rPr>
            <a:t>мальабсорбции</a:t>
          </a:r>
          <a:r>
            <a:rPr lang="ru-RU" dirty="0">
              <a:solidFill>
                <a:schemeClr val="tx1"/>
              </a:solidFill>
            </a:rPr>
            <a:t>: хронической диареи, истощения, «дефицитных» нарушения всасывания минеральных веществ и витаминов;</a:t>
          </a:r>
        </a:p>
      </dgm:t>
    </dgm:pt>
    <dgm:pt modelId="{DAC59691-B637-4D92-BBBD-7C60E71CAC94}" type="parTrans" cxnId="{85BB02A0-CC18-4CD2-A090-23CBFA438A5D}">
      <dgm:prSet/>
      <dgm:spPr/>
      <dgm:t>
        <a:bodyPr/>
        <a:lstStyle/>
        <a:p>
          <a:endParaRPr lang="ru-RU"/>
        </a:p>
      </dgm:t>
    </dgm:pt>
    <dgm:pt modelId="{2B228B99-996B-454B-9D66-A14C99060935}" type="sibTrans" cxnId="{85BB02A0-CC18-4CD2-A090-23CBFA438A5D}">
      <dgm:prSet/>
      <dgm:spPr/>
      <dgm:t>
        <a:bodyPr/>
        <a:lstStyle/>
        <a:p>
          <a:endParaRPr lang="ru-RU"/>
        </a:p>
      </dgm:t>
    </dgm:pt>
    <dgm:pt modelId="{97A2BEE0-BEAE-4996-9A58-5C53D2961059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Атипичная </a:t>
          </a:r>
          <a:r>
            <a:rPr lang="ru-RU" dirty="0" err="1">
              <a:solidFill>
                <a:schemeClr val="tx1"/>
              </a:solidFill>
            </a:rPr>
            <a:t>целиакия</a:t>
          </a:r>
          <a:r>
            <a:rPr lang="ru-RU" dirty="0">
              <a:solidFill>
                <a:schemeClr val="tx1"/>
              </a:solidFill>
            </a:rPr>
            <a:t>, при которой гастроинтестинальные симптомы отсутствуют или слабо выражены, в то время как в клинической картине на первое место выходят внекишечные проявления, такие как остеопороз, анемия, бесплодие, неврологические симптомы и др.</a:t>
          </a:r>
        </a:p>
      </dgm:t>
    </dgm:pt>
    <dgm:pt modelId="{5788BC8B-6496-446A-9C55-BC0992E53E5D}" type="parTrans" cxnId="{15DC2663-613A-4054-AF26-FD992035E71D}">
      <dgm:prSet/>
      <dgm:spPr/>
      <dgm:t>
        <a:bodyPr/>
        <a:lstStyle/>
        <a:p>
          <a:endParaRPr lang="ru-RU"/>
        </a:p>
      </dgm:t>
    </dgm:pt>
    <dgm:pt modelId="{3229FE54-913A-451E-AF5E-8F45FB4E0F67}" type="sibTrans" cxnId="{15DC2663-613A-4054-AF26-FD992035E71D}">
      <dgm:prSet/>
      <dgm:spPr/>
      <dgm:t>
        <a:bodyPr/>
        <a:lstStyle/>
        <a:p>
          <a:endParaRPr lang="ru-RU"/>
        </a:p>
      </dgm:t>
    </dgm:pt>
    <dgm:pt modelId="{421F57D3-4F1D-4C6D-8903-E58AC1F1BA3D}" type="pres">
      <dgm:prSet presAssocID="{D055B3CA-CF0D-4738-9577-2F81248E3CA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8B278C-2B60-494B-B395-7BA7607C2993}" type="pres">
      <dgm:prSet presAssocID="{CCBDA6BB-9663-45A1-AA47-1AF4A0A0C663}" presName="node" presStyleLbl="node1" presStyleIdx="0" presStyleCnt="2" custAng="0" custLinFactNeighborX="1305" custLinFactNeighborY="-35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6BDAA0-768D-4722-B8E8-FC629ABCB8E9}" type="pres">
      <dgm:prSet presAssocID="{2B228B99-996B-454B-9D66-A14C99060935}" presName="sibTrans" presStyleCnt="0"/>
      <dgm:spPr/>
    </dgm:pt>
    <dgm:pt modelId="{74EFD562-45B5-466C-8A56-DCA0F3814FB0}" type="pres">
      <dgm:prSet presAssocID="{97A2BEE0-BEAE-4996-9A58-5C53D2961059}" presName="node" presStyleLbl="node1" presStyleIdx="1" presStyleCnt="2" custLinFactNeighborX="48369" custLinFactNeighborY="-338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DC2663-613A-4054-AF26-FD992035E71D}" srcId="{D055B3CA-CF0D-4738-9577-2F81248E3CAA}" destId="{97A2BEE0-BEAE-4996-9A58-5C53D2961059}" srcOrd="1" destOrd="0" parTransId="{5788BC8B-6496-446A-9C55-BC0992E53E5D}" sibTransId="{3229FE54-913A-451E-AF5E-8F45FB4E0F67}"/>
    <dgm:cxn modelId="{E27F6DCD-A2E1-4EE9-9863-F24AC2BA0F04}" type="presOf" srcId="{97A2BEE0-BEAE-4996-9A58-5C53D2961059}" destId="{74EFD562-45B5-466C-8A56-DCA0F3814FB0}" srcOrd="0" destOrd="0" presId="urn:microsoft.com/office/officeart/2005/8/layout/default#1"/>
    <dgm:cxn modelId="{106F83FB-C494-41D0-B1C3-25A816D75FCF}" type="presOf" srcId="{D055B3CA-CF0D-4738-9577-2F81248E3CAA}" destId="{421F57D3-4F1D-4C6D-8903-E58AC1F1BA3D}" srcOrd="0" destOrd="0" presId="urn:microsoft.com/office/officeart/2005/8/layout/default#1"/>
    <dgm:cxn modelId="{85BB02A0-CC18-4CD2-A090-23CBFA438A5D}" srcId="{D055B3CA-CF0D-4738-9577-2F81248E3CAA}" destId="{CCBDA6BB-9663-45A1-AA47-1AF4A0A0C663}" srcOrd="0" destOrd="0" parTransId="{DAC59691-B637-4D92-BBBD-7C60E71CAC94}" sibTransId="{2B228B99-996B-454B-9D66-A14C99060935}"/>
    <dgm:cxn modelId="{D6C0AC87-9B17-41D8-879D-CC1FB2A3136F}" type="presOf" srcId="{CCBDA6BB-9663-45A1-AA47-1AF4A0A0C663}" destId="{C28B278C-2B60-494B-B395-7BA7607C2993}" srcOrd="0" destOrd="0" presId="urn:microsoft.com/office/officeart/2005/8/layout/default#1"/>
    <dgm:cxn modelId="{36E7E791-5F26-46B9-9827-E6B3C09E8112}" type="presParOf" srcId="{421F57D3-4F1D-4C6D-8903-E58AC1F1BA3D}" destId="{C28B278C-2B60-494B-B395-7BA7607C2993}" srcOrd="0" destOrd="0" presId="urn:microsoft.com/office/officeart/2005/8/layout/default#1"/>
    <dgm:cxn modelId="{44DFB94F-1D74-45A2-B227-100B8CDB7B86}" type="presParOf" srcId="{421F57D3-4F1D-4C6D-8903-E58AC1F1BA3D}" destId="{966BDAA0-768D-4722-B8E8-FC629ABCB8E9}" srcOrd="1" destOrd="0" presId="urn:microsoft.com/office/officeart/2005/8/layout/default#1"/>
    <dgm:cxn modelId="{8B0A3A36-F5D2-4BC5-9623-A58ABD9D6B6E}" type="presParOf" srcId="{421F57D3-4F1D-4C6D-8903-E58AC1F1BA3D}" destId="{74EFD562-45B5-466C-8A56-DCA0F3814FB0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55B3CA-CF0D-4738-9577-2F81248E3CAA}" type="doc">
      <dgm:prSet loTypeId="urn:microsoft.com/office/officeart/2005/8/layout/default#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CBDA6BB-9663-45A1-AA47-1AF4A0A0C663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dirty="0"/>
            <a:t>Гастроинтестинальные симптомы</a:t>
          </a:r>
        </a:p>
      </dgm:t>
    </dgm:pt>
    <dgm:pt modelId="{DAC59691-B637-4D92-BBBD-7C60E71CAC94}" type="parTrans" cxnId="{85BB02A0-CC18-4CD2-A090-23CBFA438A5D}">
      <dgm:prSet/>
      <dgm:spPr/>
      <dgm:t>
        <a:bodyPr/>
        <a:lstStyle/>
        <a:p>
          <a:endParaRPr lang="ru-RU"/>
        </a:p>
      </dgm:t>
    </dgm:pt>
    <dgm:pt modelId="{2B228B99-996B-454B-9D66-A14C99060935}" type="sibTrans" cxnId="{85BB02A0-CC18-4CD2-A090-23CBFA438A5D}">
      <dgm:prSet/>
      <dgm:spPr/>
      <dgm:t>
        <a:bodyPr/>
        <a:lstStyle/>
        <a:p>
          <a:endParaRPr lang="ru-RU"/>
        </a:p>
      </dgm:t>
    </dgm:pt>
    <dgm:pt modelId="{5BA21F29-3B06-431D-95FF-AF9C8D1A0F3C}">
      <dgm:prSet phldrT="[Текст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dirty="0"/>
            <a:t>Внекишечные симптомы</a:t>
          </a:r>
        </a:p>
      </dgm:t>
    </dgm:pt>
    <dgm:pt modelId="{471B0D97-6619-4A45-8FBF-57218E0F6CD4}" type="parTrans" cxnId="{796D23E9-1A8F-42FE-977E-C7BE4F9D3637}">
      <dgm:prSet/>
      <dgm:spPr/>
      <dgm:t>
        <a:bodyPr/>
        <a:lstStyle/>
        <a:p>
          <a:endParaRPr lang="ru-RU"/>
        </a:p>
      </dgm:t>
    </dgm:pt>
    <dgm:pt modelId="{4D420F30-5B55-4876-8D54-EDC6558D1AE8}" type="sibTrans" cxnId="{796D23E9-1A8F-42FE-977E-C7BE4F9D3637}">
      <dgm:prSet/>
      <dgm:spPr/>
      <dgm:t>
        <a:bodyPr/>
        <a:lstStyle/>
        <a:p>
          <a:endParaRPr lang="ru-RU"/>
        </a:p>
      </dgm:t>
    </dgm:pt>
    <dgm:pt modelId="{421F57D3-4F1D-4C6D-8903-E58AC1F1BA3D}" type="pres">
      <dgm:prSet presAssocID="{D055B3CA-CF0D-4738-9577-2F81248E3CA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8B278C-2B60-494B-B395-7BA7607C2993}" type="pres">
      <dgm:prSet presAssocID="{CCBDA6BB-9663-45A1-AA47-1AF4A0A0C663}" presName="node" presStyleLbl="node1" presStyleIdx="0" presStyleCnt="2" custAng="0" custLinFactNeighborX="1305" custLinFactNeighborY="-35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6BDAA0-768D-4722-B8E8-FC629ABCB8E9}" type="pres">
      <dgm:prSet presAssocID="{2B228B99-996B-454B-9D66-A14C99060935}" presName="sibTrans" presStyleCnt="0"/>
      <dgm:spPr/>
    </dgm:pt>
    <dgm:pt modelId="{3F9E3E69-EEF7-46C2-8EF2-0F7E7D4EBCF8}" type="pres">
      <dgm:prSet presAssocID="{5BA21F29-3B06-431D-95FF-AF9C8D1A0F3C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E929E1-A051-4518-9629-4A0B5A8F4405}" type="presOf" srcId="{CCBDA6BB-9663-45A1-AA47-1AF4A0A0C663}" destId="{C28B278C-2B60-494B-B395-7BA7607C2993}" srcOrd="0" destOrd="0" presId="urn:microsoft.com/office/officeart/2005/8/layout/default#2"/>
    <dgm:cxn modelId="{5E39FA03-E331-4D6A-8B96-B9B1DE4FF7D5}" type="presOf" srcId="{5BA21F29-3B06-431D-95FF-AF9C8D1A0F3C}" destId="{3F9E3E69-EEF7-46C2-8EF2-0F7E7D4EBCF8}" srcOrd="0" destOrd="0" presId="urn:microsoft.com/office/officeart/2005/8/layout/default#2"/>
    <dgm:cxn modelId="{796D23E9-1A8F-42FE-977E-C7BE4F9D3637}" srcId="{D055B3CA-CF0D-4738-9577-2F81248E3CAA}" destId="{5BA21F29-3B06-431D-95FF-AF9C8D1A0F3C}" srcOrd="1" destOrd="0" parTransId="{471B0D97-6619-4A45-8FBF-57218E0F6CD4}" sibTransId="{4D420F30-5B55-4876-8D54-EDC6558D1AE8}"/>
    <dgm:cxn modelId="{85BB02A0-CC18-4CD2-A090-23CBFA438A5D}" srcId="{D055B3CA-CF0D-4738-9577-2F81248E3CAA}" destId="{CCBDA6BB-9663-45A1-AA47-1AF4A0A0C663}" srcOrd="0" destOrd="0" parTransId="{DAC59691-B637-4D92-BBBD-7C60E71CAC94}" sibTransId="{2B228B99-996B-454B-9D66-A14C99060935}"/>
    <dgm:cxn modelId="{C9E47B92-3112-4EAA-96E8-81ABACFE18F1}" type="presOf" srcId="{D055B3CA-CF0D-4738-9577-2F81248E3CAA}" destId="{421F57D3-4F1D-4C6D-8903-E58AC1F1BA3D}" srcOrd="0" destOrd="0" presId="urn:microsoft.com/office/officeart/2005/8/layout/default#2"/>
    <dgm:cxn modelId="{86ED81F1-6DD6-487A-9EF6-E38633EB11AD}" type="presParOf" srcId="{421F57D3-4F1D-4C6D-8903-E58AC1F1BA3D}" destId="{C28B278C-2B60-494B-B395-7BA7607C2993}" srcOrd="0" destOrd="0" presId="urn:microsoft.com/office/officeart/2005/8/layout/default#2"/>
    <dgm:cxn modelId="{34FD44D8-E302-42FD-9680-936C7A4C60B5}" type="presParOf" srcId="{421F57D3-4F1D-4C6D-8903-E58AC1F1BA3D}" destId="{966BDAA0-768D-4722-B8E8-FC629ABCB8E9}" srcOrd="1" destOrd="0" presId="urn:microsoft.com/office/officeart/2005/8/layout/default#2"/>
    <dgm:cxn modelId="{4D357B2A-AEFD-417E-9324-EC907BEA1C7A}" type="presParOf" srcId="{421F57D3-4F1D-4C6D-8903-E58AC1F1BA3D}" destId="{3F9E3E69-EEF7-46C2-8EF2-0F7E7D4EBCF8}" srcOrd="2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347A14-2F73-472B-9A09-68DBB391971C}" type="doc">
      <dgm:prSet loTypeId="urn:microsoft.com/office/officeart/2005/8/layout/radial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C292A95-3256-4C4D-B45B-31FC32A70CBA}">
      <dgm:prSet phldrT="[Текст]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b="1" dirty="0"/>
            <a:t>Нарушения нутритивного статуса </a:t>
          </a:r>
          <a:r>
            <a:rPr lang="ru-RU" dirty="0"/>
            <a:t>(гиповитаминоз, дефицит энергии, снижение иммунитета…)</a:t>
          </a:r>
        </a:p>
      </dgm:t>
    </dgm:pt>
    <dgm:pt modelId="{94752750-6656-4487-AA43-2135704C0C47}" type="parTrans" cxnId="{5F3EA01D-BDD8-48FD-ADCB-7EAC4B7D74FA}">
      <dgm:prSet/>
      <dgm:spPr/>
      <dgm:t>
        <a:bodyPr/>
        <a:lstStyle/>
        <a:p>
          <a:endParaRPr lang="ru-RU"/>
        </a:p>
      </dgm:t>
    </dgm:pt>
    <dgm:pt modelId="{5AFBCA13-10D8-4372-8A38-CB46E17CE983}" type="sibTrans" cxnId="{5F3EA01D-BDD8-48FD-ADCB-7EAC4B7D74FA}">
      <dgm:prSet/>
      <dgm:spPr/>
      <dgm:t>
        <a:bodyPr/>
        <a:lstStyle/>
        <a:p>
          <a:endParaRPr lang="ru-RU"/>
        </a:p>
      </dgm:t>
    </dgm:pt>
    <dgm:pt modelId="{700D7CD5-C98E-4EA2-94D6-D69A0E682BEB}">
      <dgm:prSet phldrT="[Текст]"/>
      <dgm:spPr>
        <a:solidFill>
          <a:schemeClr val="bg2">
            <a:lumMod val="90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dirty="0"/>
            <a:t>Ограничения в питании</a:t>
          </a:r>
        </a:p>
      </dgm:t>
    </dgm:pt>
    <dgm:pt modelId="{8FA968E3-0F09-4CC5-AA6F-8F7EFEA0A920}" type="parTrans" cxnId="{C4FB7C64-AEFB-43E6-8601-01DCE6F01B0F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ru-RU"/>
        </a:p>
      </dgm:t>
    </dgm:pt>
    <dgm:pt modelId="{5D3CD390-36F7-4DDE-843F-7AEEE5CC1A30}" type="sibTrans" cxnId="{C4FB7C64-AEFB-43E6-8601-01DCE6F01B0F}">
      <dgm:prSet/>
      <dgm:spPr/>
      <dgm:t>
        <a:bodyPr/>
        <a:lstStyle/>
        <a:p>
          <a:endParaRPr lang="ru-RU"/>
        </a:p>
      </dgm:t>
    </dgm:pt>
    <dgm:pt modelId="{FB4E2B01-CF43-43BD-9568-909CE71B3450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dirty="0"/>
            <a:t>Слабая приверженность к соблюдению диетотерапии</a:t>
          </a:r>
        </a:p>
      </dgm:t>
    </dgm:pt>
    <dgm:pt modelId="{5E169C0A-9B41-46D7-B0F9-3EC0F90223EF}" type="parTrans" cxnId="{5A5ECD97-3D69-4890-ACFC-BB7846B6C2D2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9E7B86CE-F63B-42BE-ABDB-5A07CC11C21C}" type="sibTrans" cxnId="{5A5ECD97-3D69-4890-ACFC-BB7846B6C2D2}">
      <dgm:prSet/>
      <dgm:spPr/>
      <dgm:t>
        <a:bodyPr/>
        <a:lstStyle/>
        <a:p>
          <a:endParaRPr lang="ru-RU"/>
        </a:p>
      </dgm:t>
    </dgm:pt>
    <dgm:pt modelId="{173D8326-D637-48C2-8783-DF039CF6984C}" type="pres">
      <dgm:prSet presAssocID="{A8347A14-2F73-472B-9A09-68DBB391971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1F8BB8-DF63-4FD0-97BF-D0AEE30AC8A7}" type="pres">
      <dgm:prSet presAssocID="{9C292A95-3256-4C4D-B45B-31FC32A70CBA}" presName="centerShape" presStyleLbl="node0" presStyleIdx="0" presStyleCnt="1"/>
      <dgm:spPr/>
      <dgm:t>
        <a:bodyPr/>
        <a:lstStyle/>
        <a:p>
          <a:endParaRPr lang="ru-RU"/>
        </a:p>
      </dgm:t>
    </dgm:pt>
    <dgm:pt modelId="{A9CB29EB-F5BB-45AF-807E-21EF6B348F18}" type="pres">
      <dgm:prSet presAssocID="{8FA968E3-0F09-4CC5-AA6F-8F7EFEA0A920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497A8C04-1E73-4A0A-8E03-4C124038D4FF}" type="pres">
      <dgm:prSet presAssocID="{700D7CD5-C98E-4EA2-94D6-D69A0E682BE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8F90FD-9CB1-48FB-BEA5-CB938D27E6FD}" type="pres">
      <dgm:prSet presAssocID="{5E169C0A-9B41-46D7-B0F9-3EC0F90223EF}" presName="parTrans" presStyleLbl="bgSibTrans2D1" presStyleIdx="1" presStyleCnt="2"/>
      <dgm:spPr/>
      <dgm:t>
        <a:bodyPr/>
        <a:lstStyle/>
        <a:p>
          <a:endParaRPr lang="ru-RU"/>
        </a:p>
      </dgm:t>
    </dgm:pt>
    <dgm:pt modelId="{3D9AB765-FCD6-4931-807A-9F0B36A0FD02}" type="pres">
      <dgm:prSet presAssocID="{FB4E2B01-CF43-43BD-9568-909CE71B345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3FF562-17CD-470A-95D8-EF1B0C2A273A}" type="presOf" srcId="{700D7CD5-C98E-4EA2-94D6-D69A0E682BEB}" destId="{497A8C04-1E73-4A0A-8E03-4C124038D4FF}" srcOrd="0" destOrd="0" presId="urn:microsoft.com/office/officeart/2005/8/layout/radial4"/>
    <dgm:cxn modelId="{CCBA7EF5-0F9D-41B1-9B50-6AD5101BDE64}" type="presOf" srcId="{5E169C0A-9B41-46D7-B0F9-3EC0F90223EF}" destId="{388F90FD-9CB1-48FB-BEA5-CB938D27E6FD}" srcOrd="0" destOrd="0" presId="urn:microsoft.com/office/officeart/2005/8/layout/radial4"/>
    <dgm:cxn modelId="{076F3C88-3CAB-4493-976C-A7B96F87C61F}" type="presOf" srcId="{9C292A95-3256-4C4D-B45B-31FC32A70CBA}" destId="{881F8BB8-DF63-4FD0-97BF-D0AEE30AC8A7}" srcOrd="0" destOrd="0" presId="urn:microsoft.com/office/officeart/2005/8/layout/radial4"/>
    <dgm:cxn modelId="{01403638-D1E9-4CAF-A24B-07F683BDBB3A}" type="presOf" srcId="{A8347A14-2F73-472B-9A09-68DBB391971C}" destId="{173D8326-D637-48C2-8783-DF039CF6984C}" srcOrd="0" destOrd="0" presId="urn:microsoft.com/office/officeart/2005/8/layout/radial4"/>
    <dgm:cxn modelId="{77AF15B3-B586-4693-BA91-BF0F367BB34C}" type="presOf" srcId="{FB4E2B01-CF43-43BD-9568-909CE71B3450}" destId="{3D9AB765-FCD6-4931-807A-9F0B36A0FD02}" srcOrd="0" destOrd="0" presId="urn:microsoft.com/office/officeart/2005/8/layout/radial4"/>
    <dgm:cxn modelId="{5A5ECD97-3D69-4890-ACFC-BB7846B6C2D2}" srcId="{9C292A95-3256-4C4D-B45B-31FC32A70CBA}" destId="{FB4E2B01-CF43-43BD-9568-909CE71B3450}" srcOrd="1" destOrd="0" parTransId="{5E169C0A-9B41-46D7-B0F9-3EC0F90223EF}" sibTransId="{9E7B86CE-F63B-42BE-ABDB-5A07CC11C21C}"/>
    <dgm:cxn modelId="{C4FB7C64-AEFB-43E6-8601-01DCE6F01B0F}" srcId="{9C292A95-3256-4C4D-B45B-31FC32A70CBA}" destId="{700D7CD5-C98E-4EA2-94D6-D69A0E682BEB}" srcOrd="0" destOrd="0" parTransId="{8FA968E3-0F09-4CC5-AA6F-8F7EFEA0A920}" sibTransId="{5D3CD390-36F7-4DDE-843F-7AEEE5CC1A30}"/>
    <dgm:cxn modelId="{5F3EA01D-BDD8-48FD-ADCB-7EAC4B7D74FA}" srcId="{A8347A14-2F73-472B-9A09-68DBB391971C}" destId="{9C292A95-3256-4C4D-B45B-31FC32A70CBA}" srcOrd="0" destOrd="0" parTransId="{94752750-6656-4487-AA43-2135704C0C47}" sibTransId="{5AFBCA13-10D8-4372-8A38-CB46E17CE983}"/>
    <dgm:cxn modelId="{CE7F65EC-FC45-4853-973C-9B20B8EEF045}" type="presOf" srcId="{8FA968E3-0F09-4CC5-AA6F-8F7EFEA0A920}" destId="{A9CB29EB-F5BB-45AF-807E-21EF6B348F18}" srcOrd="0" destOrd="0" presId="urn:microsoft.com/office/officeart/2005/8/layout/radial4"/>
    <dgm:cxn modelId="{2B10D184-3013-4ED4-8FC5-25069DA47CFF}" type="presParOf" srcId="{173D8326-D637-48C2-8783-DF039CF6984C}" destId="{881F8BB8-DF63-4FD0-97BF-D0AEE30AC8A7}" srcOrd="0" destOrd="0" presId="urn:microsoft.com/office/officeart/2005/8/layout/radial4"/>
    <dgm:cxn modelId="{D04C3B58-5FAF-4965-9663-D3746EF73C7F}" type="presParOf" srcId="{173D8326-D637-48C2-8783-DF039CF6984C}" destId="{A9CB29EB-F5BB-45AF-807E-21EF6B348F18}" srcOrd="1" destOrd="0" presId="urn:microsoft.com/office/officeart/2005/8/layout/radial4"/>
    <dgm:cxn modelId="{29C8C4F1-2337-4A2E-A919-0B9AC5ED0452}" type="presParOf" srcId="{173D8326-D637-48C2-8783-DF039CF6984C}" destId="{497A8C04-1E73-4A0A-8E03-4C124038D4FF}" srcOrd="2" destOrd="0" presId="urn:microsoft.com/office/officeart/2005/8/layout/radial4"/>
    <dgm:cxn modelId="{288DFEF8-DFC8-408B-8DE0-B8550177FD34}" type="presParOf" srcId="{173D8326-D637-48C2-8783-DF039CF6984C}" destId="{388F90FD-9CB1-48FB-BEA5-CB938D27E6FD}" srcOrd="3" destOrd="0" presId="urn:microsoft.com/office/officeart/2005/8/layout/radial4"/>
    <dgm:cxn modelId="{964618BF-DB97-424A-A83D-CCA917B210CC}" type="presParOf" srcId="{173D8326-D637-48C2-8783-DF039CF6984C}" destId="{3D9AB765-FCD6-4931-807A-9F0B36A0FD02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F0906B-732B-4868-B471-606F4A02E3E1}">
      <dsp:nvSpPr>
        <dsp:cNvPr id="0" name=""/>
        <dsp:cNvSpPr/>
      </dsp:nvSpPr>
      <dsp:spPr>
        <a:xfrm rot="10800000">
          <a:off x="1427032" y="3449"/>
          <a:ext cx="4172243" cy="1504516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450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err="1"/>
            <a:t>Целиакия</a:t>
          </a:r>
          <a:endParaRPr lang="ru-RU" sz="2600" kern="1200" dirty="0"/>
        </a:p>
      </dsp:txBody>
      <dsp:txXfrm rot="10800000">
        <a:off x="1427032" y="3449"/>
        <a:ext cx="4172243" cy="1504516"/>
      </dsp:txXfrm>
    </dsp:sp>
    <dsp:sp modelId="{239974D1-3C9D-4C52-B147-E8325B13DE89}">
      <dsp:nvSpPr>
        <dsp:cNvPr id="0" name=""/>
        <dsp:cNvSpPr/>
      </dsp:nvSpPr>
      <dsp:spPr>
        <a:xfrm>
          <a:off x="674774" y="3449"/>
          <a:ext cx="1504516" cy="150451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7CE1C0-4552-4974-A01A-3F0789F26BFC}">
      <dsp:nvSpPr>
        <dsp:cNvPr id="0" name=""/>
        <dsp:cNvSpPr/>
      </dsp:nvSpPr>
      <dsp:spPr>
        <a:xfrm rot="10800000">
          <a:off x="1427032" y="1957075"/>
          <a:ext cx="4172243" cy="1504516"/>
        </a:xfrm>
        <a:prstGeom prst="homePlat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450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Чувствительность к глютену</a:t>
          </a:r>
        </a:p>
      </dsp:txBody>
      <dsp:txXfrm rot="10800000">
        <a:off x="1427032" y="1957075"/>
        <a:ext cx="4172243" cy="1504516"/>
      </dsp:txXfrm>
    </dsp:sp>
    <dsp:sp modelId="{44FDD0D0-9B13-473E-840C-599EF43E7640}">
      <dsp:nvSpPr>
        <dsp:cNvPr id="0" name=""/>
        <dsp:cNvSpPr/>
      </dsp:nvSpPr>
      <dsp:spPr>
        <a:xfrm>
          <a:off x="674774" y="1957075"/>
          <a:ext cx="1504516" cy="150451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DB0E4F-906C-4FD6-91D9-E8300D47FF93}">
      <dsp:nvSpPr>
        <dsp:cNvPr id="0" name=""/>
        <dsp:cNvSpPr/>
      </dsp:nvSpPr>
      <dsp:spPr>
        <a:xfrm rot="10800000">
          <a:off x="1427032" y="3910700"/>
          <a:ext cx="4172243" cy="1504516"/>
        </a:xfrm>
        <a:prstGeom prst="homePlat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450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Аллергия на глютен</a:t>
          </a:r>
        </a:p>
      </dsp:txBody>
      <dsp:txXfrm rot="10800000">
        <a:off x="1427032" y="3910700"/>
        <a:ext cx="4172243" cy="1504516"/>
      </dsp:txXfrm>
    </dsp:sp>
    <dsp:sp modelId="{CDE8CB43-70D9-4408-90FB-AC2D1A64C7C2}">
      <dsp:nvSpPr>
        <dsp:cNvPr id="0" name=""/>
        <dsp:cNvSpPr/>
      </dsp:nvSpPr>
      <dsp:spPr>
        <a:xfrm>
          <a:off x="674774" y="3910700"/>
          <a:ext cx="1504516" cy="150451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6000" r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8B278C-2B60-494B-B395-7BA7607C2993}">
      <dsp:nvSpPr>
        <dsp:cNvPr id="0" name=""/>
        <dsp:cNvSpPr/>
      </dsp:nvSpPr>
      <dsp:spPr>
        <a:xfrm>
          <a:off x="76050" y="0"/>
          <a:ext cx="5715360" cy="3429216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solidFill>
                <a:schemeClr val="tx1"/>
              </a:solidFill>
            </a:rPr>
            <a:t>Типичная </a:t>
          </a:r>
          <a:r>
            <a:rPr lang="ru-RU" sz="2800" kern="1200" dirty="0" err="1">
              <a:solidFill>
                <a:schemeClr val="tx1"/>
              </a:solidFill>
            </a:rPr>
            <a:t>целиакия</a:t>
          </a:r>
          <a:r>
            <a:rPr lang="ru-RU" sz="2800" kern="1200" dirty="0">
              <a:solidFill>
                <a:schemeClr val="tx1"/>
              </a:solidFill>
            </a:rPr>
            <a:t>, характеризующаяся наличием в клинической картине симптомов </a:t>
          </a:r>
          <a:r>
            <a:rPr lang="ru-RU" sz="2800" kern="1200" dirty="0" err="1">
              <a:solidFill>
                <a:schemeClr val="tx1"/>
              </a:solidFill>
            </a:rPr>
            <a:t>мальабсорбции</a:t>
          </a:r>
          <a:r>
            <a:rPr lang="ru-RU" sz="2800" kern="1200" dirty="0">
              <a:solidFill>
                <a:schemeClr val="tx1"/>
              </a:solidFill>
            </a:rPr>
            <a:t>: хронической диареи, истощения, «дефицитных» нарушения всасывания минеральных веществ и витаминов;</a:t>
          </a:r>
        </a:p>
      </dsp:txBody>
      <dsp:txXfrm>
        <a:off x="76050" y="0"/>
        <a:ext cx="5715360" cy="3429216"/>
      </dsp:txXfrm>
    </dsp:sp>
    <dsp:sp modelId="{74EFD562-45B5-466C-8A56-DCA0F3814FB0}">
      <dsp:nvSpPr>
        <dsp:cNvPr id="0" name=""/>
        <dsp:cNvSpPr/>
      </dsp:nvSpPr>
      <dsp:spPr>
        <a:xfrm>
          <a:off x="6289826" y="0"/>
          <a:ext cx="5715360" cy="342921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solidFill>
                <a:schemeClr val="tx1"/>
              </a:solidFill>
            </a:rPr>
            <a:t>Атипичная </a:t>
          </a:r>
          <a:r>
            <a:rPr lang="ru-RU" sz="2800" kern="1200" dirty="0" err="1">
              <a:solidFill>
                <a:schemeClr val="tx1"/>
              </a:solidFill>
            </a:rPr>
            <a:t>целиакия</a:t>
          </a:r>
          <a:r>
            <a:rPr lang="ru-RU" sz="2800" kern="1200" dirty="0">
              <a:solidFill>
                <a:schemeClr val="tx1"/>
              </a:solidFill>
            </a:rPr>
            <a:t>, при которой гастроинтестинальные симптомы отсутствуют или слабо выражены, в то время как в клинической картине на первое место выходят внекишечные проявления, такие как остеопороз, анемия, бесплодие, неврологические симптомы и др.</a:t>
          </a:r>
        </a:p>
      </dsp:txBody>
      <dsp:txXfrm>
        <a:off x="6289826" y="0"/>
        <a:ext cx="5715360" cy="342921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8B278C-2B60-494B-B395-7BA7607C2993}">
      <dsp:nvSpPr>
        <dsp:cNvPr id="0" name=""/>
        <dsp:cNvSpPr/>
      </dsp:nvSpPr>
      <dsp:spPr>
        <a:xfrm>
          <a:off x="1087592" y="0"/>
          <a:ext cx="4785938" cy="2871563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/>
            <a:t>Гастроинтестинальные симптомы</a:t>
          </a:r>
        </a:p>
      </dsp:txBody>
      <dsp:txXfrm>
        <a:off x="1087592" y="0"/>
        <a:ext cx="4785938" cy="2871563"/>
      </dsp:txXfrm>
    </dsp:sp>
    <dsp:sp modelId="{3F9E3E69-EEF7-46C2-8EF2-0F7E7D4EBCF8}">
      <dsp:nvSpPr>
        <dsp:cNvPr id="0" name=""/>
        <dsp:cNvSpPr/>
      </dsp:nvSpPr>
      <dsp:spPr>
        <a:xfrm>
          <a:off x="6289668" y="642"/>
          <a:ext cx="4785938" cy="2871563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/>
            <a:t>Внекишечные симптомы</a:t>
          </a:r>
        </a:p>
      </dsp:txBody>
      <dsp:txXfrm>
        <a:off x="6289668" y="642"/>
        <a:ext cx="4785938" cy="287156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1F8BB8-DF63-4FD0-97BF-D0AEE30AC8A7}">
      <dsp:nvSpPr>
        <dsp:cNvPr id="0" name=""/>
        <dsp:cNvSpPr/>
      </dsp:nvSpPr>
      <dsp:spPr>
        <a:xfrm>
          <a:off x="4040018" y="2310919"/>
          <a:ext cx="3345557" cy="3345557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/>
            <a:t>Нарушения нутритивного статуса </a:t>
          </a:r>
          <a:r>
            <a:rPr lang="ru-RU" sz="2300" kern="1200" dirty="0"/>
            <a:t>(гиповитаминоз, дефицит энергии, снижение иммунитета…)</a:t>
          </a:r>
        </a:p>
      </dsp:txBody>
      <dsp:txXfrm>
        <a:off x="4040018" y="2310919"/>
        <a:ext cx="3345557" cy="3345557"/>
      </dsp:txXfrm>
    </dsp:sp>
    <dsp:sp modelId="{A9CB29EB-F5BB-45AF-807E-21EF6B348F18}">
      <dsp:nvSpPr>
        <dsp:cNvPr id="0" name=""/>
        <dsp:cNvSpPr/>
      </dsp:nvSpPr>
      <dsp:spPr>
        <a:xfrm rot="12900000">
          <a:off x="1584189" y="1624907"/>
          <a:ext cx="2881529" cy="953483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7A8C04-1E73-4A0A-8E03-4C124038D4FF}">
      <dsp:nvSpPr>
        <dsp:cNvPr id="0" name=""/>
        <dsp:cNvSpPr/>
      </dsp:nvSpPr>
      <dsp:spPr>
        <a:xfrm>
          <a:off x="255609" y="3949"/>
          <a:ext cx="3178279" cy="2542623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Ограничения в питании</a:t>
          </a:r>
        </a:p>
      </dsp:txBody>
      <dsp:txXfrm>
        <a:off x="255609" y="3949"/>
        <a:ext cx="3178279" cy="2542623"/>
      </dsp:txXfrm>
    </dsp:sp>
    <dsp:sp modelId="{388F90FD-9CB1-48FB-BEA5-CB938D27E6FD}">
      <dsp:nvSpPr>
        <dsp:cNvPr id="0" name=""/>
        <dsp:cNvSpPr/>
      </dsp:nvSpPr>
      <dsp:spPr>
        <a:xfrm rot="19500000">
          <a:off x="6959876" y="1624907"/>
          <a:ext cx="2881529" cy="95348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9AB765-FCD6-4931-807A-9F0B36A0FD02}">
      <dsp:nvSpPr>
        <dsp:cNvPr id="0" name=""/>
        <dsp:cNvSpPr/>
      </dsp:nvSpPr>
      <dsp:spPr>
        <a:xfrm>
          <a:off x="7991706" y="3949"/>
          <a:ext cx="3178279" cy="2542623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Слабая приверженность к соблюдению диетотерапии</a:t>
          </a:r>
        </a:p>
      </dsp:txBody>
      <dsp:txXfrm>
        <a:off x="7991706" y="3949"/>
        <a:ext cx="3178279" cy="25426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90A42F-DB0A-40A0-A519-659A8DA35CFD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D90E4-CC13-4003-B7B9-76E41FC64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5448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0C49A-9F84-404E-9816-5FE7C958EA7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656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ECFFCE8-1CBD-F38F-FBFE-2E617C22C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359A676E-A389-2542-7428-7A04143F12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9EAA5C67-7CB0-CA6A-1508-D600F39BD2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E1655CB-5549-B684-10E9-20180C0CCC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6190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ECFFCE8-1CBD-F38F-FBFE-2E617C22C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359A676E-A389-2542-7428-7A04143F12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9EAA5C67-7CB0-CA6A-1508-D600F39BD2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E1655CB-5549-B684-10E9-20180C0CCC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555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ECFFCE8-1CBD-F38F-FBFE-2E617C22C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359A676E-A389-2542-7428-7A04143F12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9EAA5C67-7CB0-CA6A-1508-D600F39BD2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E1655CB-5549-B684-10E9-20180C0CCC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32174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ECFFCE8-1CBD-F38F-FBFE-2E617C22C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359A676E-A389-2542-7428-7A04143F12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9EAA5C67-7CB0-CA6A-1508-D600F39BD2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E1655CB-5549-B684-10E9-20180C0CCC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9715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30C49A-9F84-404E-9816-5FE7C958EA7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523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ECFFCE8-1CBD-F38F-FBFE-2E617C22C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359A676E-A389-2542-7428-7A04143F12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9EAA5C67-7CB0-CA6A-1508-D600F39BD2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E1655CB-5549-B684-10E9-20180C0CCC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9769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ECFFCE8-1CBD-F38F-FBFE-2E617C22C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359A676E-A389-2542-7428-7A04143F12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9EAA5C67-7CB0-CA6A-1508-D600F39BD2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E1655CB-5549-B684-10E9-20180C0CCC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7888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ECFFCE8-1CBD-F38F-FBFE-2E617C22C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359A676E-A389-2542-7428-7A04143F12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9EAA5C67-7CB0-CA6A-1508-D600F39BD2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E1655CB-5549-B684-10E9-20180C0CCC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5648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ECFFCE8-1CBD-F38F-FBFE-2E617C22C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359A676E-A389-2542-7428-7A04143F12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9EAA5C67-7CB0-CA6A-1508-D600F39BD2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E1655CB-5549-B684-10E9-20180C0CCC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0024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ECFFCE8-1CBD-F38F-FBFE-2E617C22C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359A676E-A389-2542-7428-7A04143F12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9EAA5C67-7CB0-CA6A-1508-D600F39BD2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E1655CB-5549-B684-10E9-20180C0CCC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5402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ECFFCE8-1CBD-F38F-FBFE-2E617C22C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359A676E-A389-2542-7428-7A04143F12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9EAA5C67-7CB0-CA6A-1508-D600F39BD2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E1655CB-5549-B684-10E9-20180C0CCC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2211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ECFFCE8-1CBD-F38F-FBFE-2E617C22C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359A676E-A389-2542-7428-7A04143F12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9EAA5C67-7CB0-CA6A-1508-D600F39BD2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E1655CB-5549-B684-10E9-20180C0CCC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3363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C115-66B1-4B26-A47D-423B74C3ECA4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09987-149E-4923-8B8A-BA5BFAB1D2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7570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C115-66B1-4B26-A47D-423B74C3ECA4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09987-149E-4923-8B8A-BA5BFAB1D2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7048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C115-66B1-4B26-A47D-423B74C3ECA4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09987-149E-4923-8B8A-BA5BFAB1D2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7089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1" y="2130430"/>
            <a:ext cx="10363201" cy="147002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3" y="3886204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555039">
              <a:defRPr/>
            </a:pPr>
            <a:fld id="{B0B591DE-0044-4F98-AC6D-9B831E3FBE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555039">
                <a:defRPr/>
              </a:pPr>
              <a:t>24.03.2026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555039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555039">
              <a:defRPr/>
            </a:pPr>
            <a:fld id="{2DC07B59-46A9-402C-8528-83CEEE81E2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555039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172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555039">
              <a:defRPr/>
            </a:pPr>
            <a:fld id="{14F32E55-57A9-400B-AF3E-24B68E76B3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555039">
                <a:defRPr/>
              </a:pPr>
              <a:t>24.03.2026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555039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555039">
              <a:defRPr/>
            </a:pPr>
            <a:fld id="{8F500A6C-1800-44CE-8DAA-0064745265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555039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4451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3" y="4406907"/>
            <a:ext cx="10363201" cy="1362075"/>
          </a:xfrm>
        </p:spPr>
        <p:txBody>
          <a:bodyPr anchor="t"/>
          <a:lstStyle>
            <a:lvl1pPr algn="l">
              <a:defRPr sz="5272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3" y="2906714"/>
            <a:ext cx="10363201" cy="1500187"/>
          </a:xfrm>
        </p:spPr>
        <p:txBody>
          <a:bodyPr anchor="b"/>
          <a:lstStyle>
            <a:lvl1pPr marL="0" indent="0">
              <a:buNone/>
              <a:defRPr sz="2721">
                <a:solidFill>
                  <a:schemeClr val="tx1">
                    <a:tint val="75000"/>
                  </a:schemeClr>
                </a:solidFill>
              </a:defRPr>
            </a:lvl1pPr>
            <a:lvl2pPr marL="609575" indent="0">
              <a:buNone/>
              <a:defRPr sz="2381">
                <a:solidFill>
                  <a:schemeClr val="tx1">
                    <a:tint val="75000"/>
                  </a:schemeClr>
                </a:solidFill>
              </a:defRPr>
            </a:lvl2pPr>
            <a:lvl3pPr marL="1219150" indent="0">
              <a:buNone/>
              <a:defRPr sz="2210">
                <a:solidFill>
                  <a:schemeClr val="tx1">
                    <a:tint val="75000"/>
                  </a:schemeClr>
                </a:solidFill>
              </a:defRPr>
            </a:lvl3pPr>
            <a:lvl4pPr marL="1828725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438299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304787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65745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426702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876599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555039">
              <a:defRPr/>
            </a:pPr>
            <a:fld id="{3FEB68A9-CB6A-4426-9018-8D48754F20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555039">
                <a:defRPr/>
              </a:pPr>
              <a:t>24.03.2026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555039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555039">
              <a:defRPr/>
            </a:pPr>
            <a:fld id="{3E204CB2-307E-4E57-BE87-250351ED61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555039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6720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1" y="1600207"/>
            <a:ext cx="5384801" cy="4525963"/>
          </a:xfrm>
        </p:spPr>
        <p:txBody>
          <a:bodyPr/>
          <a:lstStyle>
            <a:lvl1pPr>
              <a:defRPr sz="3741"/>
            </a:lvl1pPr>
            <a:lvl2pPr>
              <a:defRPr sz="3231"/>
            </a:lvl2pPr>
            <a:lvl3pPr>
              <a:defRPr sz="2721"/>
            </a:lvl3pPr>
            <a:lvl4pPr>
              <a:defRPr sz="2381"/>
            </a:lvl4pPr>
            <a:lvl5pPr>
              <a:defRPr sz="2381"/>
            </a:lvl5pPr>
            <a:lvl6pPr>
              <a:defRPr sz="2381"/>
            </a:lvl6pPr>
            <a:lvl7pPr>
              <a:defRPr sz="2381"/>
            </a:lvl7pPr>
            <a:lvl8pPr>
              <a:defRPr sz="2381"/>
            </a:lvl8pPr>
            <a:lvl9pPr>
              <a:defRPr sz="238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4" y="1600207"/>
            <a:ext cx="5384801" cy="4525963"/>
          </a:xfrm>
        </p:spPr>
        <p:txBody>
          <a:bodyPr/>
          <a:lstStyle>
            <a:lvl1pPr>
              <a:defRPr sz="3741"/>
            </a:lvl1pPr>
            <a:lvl2pPr>
              <a:defRPr sz="3231"/>
            </a:lvl2pPr>
            <a:lvl3pPr>
              <a:defRPr sz="2721"/>
            </a:lvl3pPr>
            <a:lvl4pPr>
              <a:defRPr sz="2381"/>
            </a:lvl4pPr>
            <a:lvl5pPr>
              <a:defRPr sz="2381"/>
            </a:lvl5pPr>
            <a:lvl6pPr>
              <a:defRPr sz="2381"/>
            </a:lvl6pPr>
            <a:lvl7pPr>
              <a:defRPr sz="2381"/>
            </a:lvl7pPr>
            <a:lvl8pPr>
              <a:defRPr sz="2381"/>
            </a:lvl8pPr>
            <a:lvl9pPr>
              <a:defRPr sz="238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555039">
              <a:defRPr/>
            </a:pPr>
            <a:fld id="{B5644163-BC3D-4455-A5D0-C3B8A224668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555039">
                <a:defRPr/>
              </a:pPr>
              <a:t>24.03.2026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555039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555039">
              <a:defRPr/>
            </a:pPr>
            <a:fld id="{65903169-C6D6-4B0E-BDCF-3BE1AACC83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555039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7942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99" y="1535117"/>
            <a:ext cx="5386918" cy="639762"/>
          </a:xfrm>
        </p:spPr>
        <p:txBody>
          <a:bodyPr anchor="b"/>
          <a:lstStyle>
            <a:lvl1pPr marL="0" indent="0">
              <a:buNone/>
              <a:defRPr sz="3231" b="1"/>
            </a:lvl1pPr>
            <a:lvl2pPr marL="609575" indent="0">
              <a:buNone/>
              <a:defRPr sz="2721" b="1"/>
            </a:lvl2pPr>
            <a:lvl3pPr marL="1219150" indent="0">
              <a:buNone/>
              <a:defRPr sz="2381" b="1"/>
            </a:lvl3pPr>
            <a:lvl4pPr marL="1828725" indent="0">
              <a:buNone/>
              <a:defRPr sz="2210" b="1"/>
            </a:lvl4pPr>
            <a:lvl5pPr marL="2438299" indent="0">
              <a:buNone/>
              <a:defRPr sz="2210" b="1"/>
            </a:lvl5pPr>
            <a:lvl6pPr marL="3047876" indent="0">
              <a:buNone/>
              <a:defRPr sz="2210" b="1"/>
            </a:lvl6pPr>
            <a:lvl7pPr marL="3657450" indent="0">
              <a:buNone/>
              <a:defRPr sz="2210" b="1"/>
            </a:lvl7pPr>
            <a:lvl8pPr marL="4267026" indent="0">
              <a:buNone/>
              <a:defRPr sz="2210" b="1"/>
            </a:lvl8pPr>
            <a:lvl9pPr marL="4876599" indent="0">
              <a:buNone/>
              <a:defRPr sz="221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99" y="2174874"/>
            <a:ext cx="5386918" cy="3951288"/>
          </a:xfrm>
        </p:spPr>
        <p:txBody>
          <a:bodyPr/>
          <a:lstStyle>
            <a:lvl1pPr>
              <a:defRPr sz="3231"/>
            </a:lvl1pPr>
            <a:lvl2pPr>
              <a:defRPr sz="2721"/>
            </a:lvl2pPr>
            <a:lvl3pPr>
              <a:defRPr sz="2381"/>
            </a:lvl3pPr>
            <a:lvl4pPr>
              <a:defRPr sz="2210"/>
            </a:lvl4pPr>
            <a:lvl5pPr>
              <a:defRPr sz="2210"/>
            </a:lvl5pPr>
            <a:lvl6pPr>
              <a:defRPr sz="2210"/>
            </a:lvl6pPr>
            <a:lvl7pPr>
              <a:defRPr sz="2210"/>
            </a:lvl7pPr>
            <a:lvl8pPr>
              <a:defRPr sz="2210"/>
            </a:lvl8pPr>
            <a:lvl9pPr>
              <a:defRPr sz="221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7"/>
            <a:ext cx="5389033" cy="639762"/>
          </a:xfrm>
        </p:spPr>
        <p:txBody>
          <a:bodyPr anchor="b"/>
          <a:lstStyle>
            <a:lvl1pPr marL="0" indent="0">
              <a:buNone/>
              <a:defRPr sz="3231" b="1"/>
            </a:lvl1pPr>
            <a:lvl2pPr marL="609575" indent="0">
              <a:buNone/>
              <a:defRPr sz="2721" b="1"/>
            </a:lvl2pPr>
            <a:lvl3pPr marL="1219150" indent="0">
              <a:buNone/>
              <a:defRPr sz="2381" b="1"/>
            </a:lvl3pPr>
            <a:lvl4pPr marL="1828725" indent="0">
              <a:buNone/>
              <a:defRPr sz="2210" b="1"/>
            </a:lvl4pPr>
            <a:lvl5pPr marL="2438299" indent="0">
              <a:buNone/>
              <a:defRPr sz="2210" b="1"/>
            </a:lvl5pPr>
            <a:lvl6pPr marL="3047876" indent="0">
              <a:buNone/>
              <a:defRPr sz="2210" b="1"/>
            </a:lvl6pPr>
            <a:lvl7pPr marL="3657450" indent="0">
              <a:buNone/>
              <a:defRPr sz="2210" b="1"/>
            </a:lvl7pPr>
            <a:lvl8pPr marL="4267026" indent="0">
              <a:buNone/>
              <a:defRPr sz="2210" b="1"/>
            </a:lvl8pPr>
            <a:lvl9pPr marL="4876599" indent="0">
              <a:buNone/>
              <a:defRPr sz="221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4"/>
            <a:ext cx="5389033" cy="3951288"/>
          </a:xfrm>
        </p:spPr>
        <p:txBody>
          <a:bodyPr/>
          <a:lstStyle>
            <a:lvl1pPr>
              <a:defRPr sz="3231"/>
            </a:lvl1pPr>
            <a:lvl2pPr>
              <a:defRPr sz="2721"/>
            </a:lvl2pPr>
            <a:lvl3pPr>
              <a:defRPr sz="2381"/>
            </a:lvl3pPr>
            <a:lvl4pPr>
              <a:defRPr sz="2210"/>
            </a:lvl4pPr>
            <a:lvl5pPr>
              <a:defRPr sz="2210"/>
            </a:lvl5pPr>
            <a:lvl6pPr>
              <a:defRPr sz="2210"/>
            </a:lvl6pPr>
            <a:lvl7pPr>
              <a:defRPr sz="2210"/>
            </a:lvl7pPr>
            <a:lvl8pPr>
              <a:defRPr sz="2210"/>
            </a:lvl8pPr>
            <a:lvl9pPr>
              <a:defRPr sz="221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555039">
              <a:defRPr/>
            </a:pPr>
            <a:fld id="{B481D7AA-17CB-423E-B8EF-EC175283297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555039">
                <a:defRPr/>
              </a:pPr>
              <a:t>24.03.2026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555039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555039">
              <a:defRPr/>
            </a:pPr>
            <a:fld id="{7B659ACF-5D50-4BBE-81C8-372500B82D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555039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8119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555039">
              <a:defRPr/>
            </a:pPr>
            <a:fld id="{CE15C8B4-9757-4D4F-A3BA-53914EEFF1E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555039">
                <a:defRPr/>
              </a:pPr>
              <a:t>24.03.2026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555039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555039">
              <a:defRPr/>
            </a:pPr>
            <a:fld id="{EF3F3A6E-10D0-4542-90B5-AC1F16A4CF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555039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7488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555039">
              <a:defRPr/>
            </a:pPr>
            <a:fld id="{D716F122-CAA7-41E1-9170-27951D3376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555039">
                <a:defRPr/>
              </a:pPr>
              <a:t>24.03.2026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555039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555039">
              <a:defRPr/>
            </a:pPr>
            <a:fld id="{CABB3FE9-3B77-48D8-B5E5-0C3D44B1A9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555039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4331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1"/>
          </a:xfrm>
        </p:spPr>
        <p:txBody>
          <a:bodyPr anchor="b"/>
          <a:lstStyle>
            <a:lvl1pPr algn="l">
              <a:defRPr sz="272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5" y="273050"/>
            <a:ext cx="6815666" cy="5853114"/>
          </a:xfrm>
        </p:spPr>
        <p:txBody>
          <a:bodyPr/>
          <a:lstStyle>
            <a:lvl1pPr>
              <a:defRPr sz="4251"/>
            </a:lvl1pPr>
            <a:lvl2pPr>
              <a:defRPr sz="3741"/>
            </a:lvl2pPr>
            <a:lvl3pPr>
              <a:defRPr sz="3231"/>
            </a:lvl3pPr>
            <a:lvl4pPr>
              <a:defRPr sz="2721"/>
            </a:lvl4pPr>
            <a:lvl5pPr>
              <a:defRPr sz="2721"/>
            </a:lvl5pPr>
            <a:lvl6pPr>
              <a:defRPr sz="2721"/>
            </a:lvl6pPr>
            <a:lvl7pPr>
              <a:defRPr sz="2721"/>
            </a:lvl7pPr>
            <a:lvl8pPr>
              <a:defRPr sz="2721"/>
            </a:lvl8pPr>
            <a:lvl9pPr>
              <a:defRPr sz="272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6" y="1435102"/>
            <a:ext cx="4011084" cy="4691063"/>
          </a:xfrm>
        </p:spPr>
        <p:txBody>
          <a:bodyPr/>
          <a:lstStyle>
            <a:lvl1pPr marL="0" indent="0">
              <a:buNone/>
              <a:defRPr sz="1871"/>
            </a:lvl1pPr>
            <a:lvl2pPr marL="609575" indent="0">
              <a:buNone/>
              <a:defRPr sz="1531"/>
            </a:lvl2pPr>
            <a:lvl3pPr marL="1219150" indent="0">
              <a:buNone/>
              <a:defRPr sz="1361"/>
            </a:lvl3pPr>
            <a:lvl4pPr marL="1828725" indent="0">
              <a:buNone/>
              <a:defRPr sz="1190"/>
            </a:lvl4pPr>
            <a:lvl5pPr marL="2438299" indent="0">
              <a:buNone/>
              <a:defRPr sz="1190"/>
            </a:lvl5pPr>
            <a:lvl6pPr marL="3047876" indent="0">
              <a:buNone/>
              <a:defRPr sz="1190"/>
            </a:lvl6pPr>
            <a:lvl7pPr marL="3657450" indent="0">
              <a:buNone/>
              <a:defRPr sz="1190"/>
            </a:lvl7pPr>
            <a:lvl8pPr marL="4267026" indent="0">
              <a:buNone/>
              <a:defRPr sz="1190"/>
            </a:lvl8pPr>
            <a:lvl9pPr marL="4876599" indent="0">
              <a:buNone/>
              <a:defRPr sz="119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555039">
              <a:defRPr/>
            </a:pPr>
            <a:fld id="{64F8F436-003F-4E86-AA40-E6AE624880E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555039">
                <a:defRPr/>
              </a:pPr>
              <a:t>24.03.2026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555039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555039">
              <a:defRPr/>
            </a:pPr>
            <a:fld id="{96D34F74-7D37-4B71-855F-7C2A234F99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555039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4712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C115-66B1-4B26-A47D-423B74C3ECA4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09987-149E-4923-8B8A-BA5BFAB1D2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4357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20" y="4800600"/>
            <a:ext cx="7315200" cy="566738"/>
          </a:xfrm>
        </p:spPr>
        <p:txBody>
          <a:bodyPr anchor="b"/>
          <a:lstStyle>
            <a:lvl1pPr algn="l">
              <a:defRPr sz="272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20" y="612776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51"/>
            </a:lvl1pPr>
            <a:lvl2pPr marL="609575" indent="0">
              <a:buNone/>
              <a:defRPr sz="3741"/>
            </a:lvl2pPr>
            <a:lvl3pPr marL="1219150" indent="0">
              <a:buNone/>
              <a:defRPr sz="3231"/>
            </a:lvl3pPr>
            <a:lvl4pPr marL="1828725" indent="0">
              <a:buNone/>
              <a:defRPr sz="2721"/>
            </a:lvl4pPr>
            <a:lvl5pPr marL="2438299" indent="0">
              <a:buNone/>
              <a:defRPr sz="2721"/>
            </a:lvl5pPr>
            <a:lvl6pPr marL="3047876" indent="0">
              <a:buNone/>
              <a:defRPr sz="2721"/>
            </a:lvl6pPr>
            <a:lvl7pPr marL="3657450" indent="0">
              <a:buNone/>
              <a:defRPr sz="2721"/>
            </a:lvl7pPr>
            <a:lvl8pPr marL="4267026" indent="0">
              <a:buNone/>
              <a:defRPr sz="2721"/>
            </a:lvl8pPr>
            <a:lvl9pPr marL="4876599" indent="0">
              <a:buNone/>
              <a:defRPr sz="2721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20" y="5367339"/>
            <a:ext cx="7315200" cy="804862"/>
          </a:xfrm>
        </p:spPr>
        <p:txBody>
          <a:bodyPr/>
          <a:lstStyle>
            <a:lvl1pPr marL="0" indent="0">
              <a:buNone/>
              <a:defRPr sz="1871"/>
            </a:lvl1pPr>
            <a:lvl2pPr marL="609575" indent="0">
              <a:buNone/>
              <a:defRPr sz="1531"/>
            </a:lvl2pPr>
            <a:lvl3pPr marL="1219150" indent="0">
              <a:buNone/>
              <a:defRPr sz="1361"/>
            </a:lvl3pPr>
            <a:lvl4pPr marL="1828725" indent="0">
              <a:buNone/>
              <a:defRPr sz="1190"/>
            </a:lvl4pPr>
            <a:lvl5pPr marL="2438299" indent="0">
              <a:buNone/>
              <a:defRPr sz="1190"/>
            </a:lvl5pPr>
            <a:lvl6pPr marL="3047876" indent="0">
              <a:buNone/>
              <a:defRPr sz="1190"/>
            </a:lvl6pPr>
            <a:lvl7pPr marL="3657450" indent="0">
              <a:buNone/>
              <a:defRPr sz="1190"/>
            </a:lvl7pPr>
            <a:lvl8pPr marL="4267026" indent="0">
              <a:buNone/>
              <a:defRPr sz="1190"/>
            </a:lvl8pPr>
            <a:lvl9pPr marL="4876599" indent="0">
              <a:buNone/>
              <a:defRPr sz="119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555039">
              <a:defRPr/>
            </a:pPr>
            <a:fld id="{8448AC5D-2AB9-4097-A293-AE63B97B281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555039">
                <a:defRPr/>
              </a:pPr>
              <a:t>24.03.2026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555039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555039">
              <a:defRPr/>
            </a:pPr>
            <a:fld id="{F31F67B9-F4FD-41CE-A1FA-198EBD3853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555039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2967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555039">
              <a:defRPr/>
            </a:pPr>
            <a:fld id="{7E1486A5-E3AB-4CC3-969A-6116F67F88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555039">
                <a:defRPr/>
              </a:pPr>
              <a:t>24.03.2026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555039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555039">
              <a:defRPr/>
            </a:pPr>
            <a:fld id="{7BB58686-4344-47F7-A06A-661993F67F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555039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93937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1" y="274644"/>
            <a:ext cx="2743200" cy="585152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2" y="274644"/>
            <a:ext cx="8026399" cy="585152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555039">
              <a:defRPr/>
            </a:pPr>
            <a:fld id="{9BE35F0D-159A-438B-95B3-2BC424928AA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555039">
                <a:defRPr/>
              </a:pPr>
              <a:t>24.03.2026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555039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555039">
              <a:defRPr/>
            </a:pPr>
            <a:fld id="{B19F10D3-8F68-41C5-A55E-AA8580E398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555039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80209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35da970cbaa_0_1480"/>
          <p:cNvSpPr txBox="1">
            <a:spLocks noGrp="1"/>
          </p:cNvSpPr>
          <p:nvPr>
            <p:ph type="ctrTitle"/>
          </p:nvPr>
        </p:nvSpPr>
        <p:spPr>
          <a:xfrm>
            <a:off x="415610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5" name="Google Shape;15;g35da970cbaa_0_1480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6" name="Google Shape;16;g35da970cbaa_0_148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99" cy="52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91767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35da970cbaa_0_148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5" name="Google Shape;25;g35da970cbaa_0_148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99" cy="52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48343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35da970cbaa_0_148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g35da970cbaa_0_148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197" lvl="0" indent="-38099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393" lvl="1" indent="-34924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589" lvl="2" indent="-34924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785" lvl="3" indent="-34924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5982" lvl="4" indent="-34924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178" lvl="5" indent="-34924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375" lvl="6" indent="-34924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570" lvl="7" indent="-34924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767" lvl="8" indent="-34924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g35da970cbaa_0_148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99" cy="52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26314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35da970cbaa_0_149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g35da970cbaa_0_1491"/>
          <p:cNvSpPr txBox="1">
            <a:spLocks noGrp="1"/>
          </p:cNvSpPr>
          <p:nvPr>
            <p:ph type="body" idx="1"/>
          </p:nvPr>
        </p:nvSpPr>
        <p:spPr>
          <a:xfrm>
            <a:off x="415601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197" lvl="0" indent="-34924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393" lvl="1" indent="-33019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599"/>
            </a:lvl2pPr>
            <a:lvl3pPr marL="1371589" lvl="2" indent="-33019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599"/>
            </a:lvl3pPr>
            <a:lvl4pPr marL="1828785" lvl="3" indent="-33019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599"/>
            </a:lvl4pPr>
            <a:lvl5pPr marL="2285982" lvl="4" indent="-33019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599"/>
            </a:lvl5pPr>
            <a:lvl6pPr marL="2743178" lvl="5" indent="-33019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599"/>
            </a:lvl6pPr>
            <a:lvl7pPr marL="3200375" lvl="6" indent="-33019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599"/>
            </a:lvl7pPr>
            <a:lvl8pPr marL="3657570" lvl="7" indent="-33019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599"/>
            </a:lvl8pPr>
            <a:lvl9pPr marL="4114767" lvl="8" indent="-33019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599"/>
            </a:lvl9pPr>
          </a:lstStyle>
          <a:p>
            <a:endParaRPr/>
          </a:p>
        </p:txBody>
      </p:sp>
      <p:sp>
        <p:nvSpPr>
          <p:cNvPr id="33" name="Google Shape;33;g35da970cbaa_0_1491"/>
          <p:cNvSpPr txBox="1">
            <a:spLocks noGrp="1"/>
          </p:cNvSpPr>
          <p:nvPr>
            <p:ph type="body" idx="2"/>
          </p:nvPr>
        </p:nvSpPr>
        <p:spPr>
          <a:xfrm>
            <a:off x="6443201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197" lvl="0" indent="-34924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393" lvl="1" indent="-33019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599"/>
            </a:lvl2pPr>
            <a:lvl3pPr marL="1371589" lvl="2" indent="-33019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599"/>
            </a:lvl3pPr>
            <a:lvl4pPr marL="1828785" lvl="3" indent="-33019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599"/>
            </a:lvl4pPr>
            <a:lvl5pPr marL="2285982" lvl="4" indent="-33019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599"/>
            </a:lvl5pPr>
            <a:lvl6pPr marL="2743178" lvl="5" indent="-33019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599"/>
            </a:lvl6pPr>
            <a:lvl7pPr marL="3200375" lvl="6" indent="-33019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599"/>
            </a:lvl7pPr>
            <a:lvl8pPr marL="3657570" lvl="7" indent="-33019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599"/>
            </a:lvl8pPr>
            <a:lvl9pPr marL="4114767" lvl="8" indent="-33019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599"/>
            </a:lvl9pPr>
          </a:lstStyle>
          <a:p>
            <a:endParaRPr/>
          </a:p>
        </p:txBody>
      </p:sp>
      <p:sp>
        <p:nvSpPr>
          <p:cNvPr id="34" name="Google Shape;34;g35da970cbaa_0_149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99" cy="52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34212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35da970cbaa_0_149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g35da970cbaa_0_149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99" cy="52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44967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35da970cbaa_0_1499"/>
          <p:cNvSpPr txBox="1">
            <a:spLocks noGrp="1"/>
          </p:cNvSpPr>
          <p:nvPr>
            <p:ph type="title"/>
          </p:nvPr>
        </p:nvSpPr>
        <p:spPr>
          <a:xfrm>
            <a:off x="415600" y="740801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40" name="Google Shape;40;g35da970cbaa_0_1499"/>
          <p:cNvSpPr txBox="1">
            <a:spLocks noGrp="1"/>
          </p:cNvSpPr>
          <p:nvPr>
            <p:ph type="body" idx="1"/>
          </p:nvPr>
        </p:nvSpPr>
        <p:spPr>
          <a:xfrm>
            <a:off x="415600" y="1852801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197" lvl="0" indent="-33019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599"/>
            </a:lvl1pPr>
            <a:lvl2pPr marL="914393" lvl="1" indent="-33019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599"/>
            </a:lvl2pPr>
            <a:lvl3pPr marL="1371589" lvl="2" indent="-33019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599"/>
            </a:lvl3pPr>
            <a:lvl4pPr marL="1828785" lvl="3" indent="-33019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599"/>
            </a:lvl4pPr>
            <a:lvl5pPr marL="2285982" lvl="4" indent="-33019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599"/>
            </a:lvl5pPr>
            <a:lvl6pPr marL="2743178" lvl="5" indent="-33019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599"/>
            </a:lvl6pPr>
            <a:lvl7pPr marL="3200375" lvl="6" indent="-33019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599"/>
            </a:lvl7pPr>
            <a:lvl8pPr marL="3657570" lvl="7" indent="-33019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599"/>
            </a:lvl8pPr>
            <a:lvl9pPr marL="4114767" lvl="8" indent="-33019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599"/>
            </a:lvl9pPr>
          </a:lstStyle>
          <a:p>
            <a:endParaRPr/>
          </a:p>
        </p:txBody>
      </p:sp>
      <p:sp>
        <p:nvSpPr>
          <p:cNvPr id="41" name="Google Shape;41;g35da970cbaa_0_149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99" cy="52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24737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35da970cbaa_0_1503"/>
          <p:cNvSpPr txBox="1">
            <a:spLocks noGrp="1"/>
          </p:cNvSpPr>
          <p:nvPr>
            <p:ph type="title"/>
          </p:nvPr>
        </p:nvSpPr>
        <p:spPr>
          <a:xfrm>
            <a:off x="653668" y="600201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44" name="Google Shape;44;g35da970cbaa_0_150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99" cy="52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2629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C115-66B1-4B26-A47D-423B74C3ECA4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09987-149E-4923-8B8A-BA5BFAB1D2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95559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5da970cbaa_0_1506"/>
          <p:cNvSpPr/>
          <p:nvPr/>
        </p:nvSpPr>
        <p:spPr>
          <a:xfrm>
            <a:off x="6096001" y="-166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g35da970cbaa_0_1506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599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599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599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599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599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599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599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599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599"/>
            </a:lvl9pPr>
          </a:lstStyle>
          <a:p>
            <a:endParaRPr/>
          </a:p>
        </p:txBody>
      </p:sp>
      <p:sp>
        <p:nvSpPr>
          <p:cNvPr id="48" name="Google Shape;48;g35da970cbaa_0_1506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9" name="Google Shape;49;g35da970cbaa_0_1506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197" lvl="0" indent="-38099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393" lvl="1" indent="-34924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589" lvl="2" indent="-34924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785" lvl="3" indent="-34924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5982" lvl="4" indent="-34924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178" lvl="5" indent="-34924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375" lvl="6" indent="-34924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570" lvl="7" indent="-34924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767" lvl="8" indent="-34924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g35da970cbaa_0_150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99" cy="52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113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35da970cbaa_0_1512"/>
          <p:cNvSpPr txBox="1">
            <a:spLocks noGrp="1"/>
          </p:cNvSpPr>
          <p:nvPr>
            <p:ph type="body" idx="1"/>
          </p:nvPr>
        </p:nvSpPr>
        <p:spPr>
          <a:xfrm>
            <a:off x="415601" y="5640768"/>
            <a:ext cx="7998301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197" lvl="0" indent="-22859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53" name="Google Shape;53;g35da970cbaa_0_15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99" cy="52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78114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5da970cbaa_0_1515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6" name="Google Shape;56;g35da970cbaa_0_1515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197" lvl="0" indent="-38099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393" lvl="1" indent="-34924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589" lvl="2" indent="-34924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785" lvl="3" indent="-34924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5982" lvl="4" indent="-34924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178" lvl="5" indent="-34924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375" lvl="6" indent="-34924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570" lvl="7" indent="-34924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767" lvl="8" indent="-34924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g35da970cbaa_0_151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99" cy="52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09646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35995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C115-66B1-4B26-A47D-423B74C3ECA4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09987-149E-4923-8B8A-BA5BFAB1D2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9427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C115-66B1-4B26-A47D-423B74C3ECA4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09987-149E-4923-8B8A-BA5BFAB1D2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9772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C115-66B1-4B26-A47D-423B74C3ECA4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09987-149E-4923-8B8A-BA5BFAB1D2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8821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C115-66B1-4B26-A47D-423B74C3ECA4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09987-149E-4923-8B8A-BA5BFAB1D2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6432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C115-66B1-4B26-A47D-423B74C3ECA4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09987-149E-4923-8B8A-BA5BFAB1D2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0532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C115-66B1-4B26-A47D-423B74C3ECA4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09987-149E-4923-8B8A-BA5BFAB1D2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0576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0C115-66B1-4B26-A47D-423B74C3ECA4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09987-149E-4923-8B8A-BA5BFAB1D2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942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689" tIns="35844" rIns="71689" bIns="35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1" y="1600207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689" tIns="35844" rIns="71689" bIns="35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71689" tIns="35844" rIns="71689" bIns="35844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31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1555039">
              <a:defRPr/>
            </a:pPr>
            <a:fld id="{9E83903A-13A7-4093-99AC-E8AFE058CA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555039">
                <a:defRPr/>
              </a:pPr>
              <a:t>24.03.2026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4" y="6356352"/>
            <a:ext cx="3860800" cy="365125"/>
          </a:xfrm>
          <a:prstGeom prst="rect">
            <a:avLst/>
          </a:prstGeom>
        </p:spPr>
        <p:txBody>
          <a:bodyPr vert="horz" lIns="71689" tIns="35844" rIns="71689" bIns="35844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53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1555039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3" y="6356352"/>
            <a:ext cx="2844800" cy="365125"/>
          </a:xfrm>
          <a:prstGeom prst="rect">
            <a:avLst/>
          </a:prstGeom>
        </p:spPr>
        <p:txBody>
          <a:bodyPr vert="horz" lIns="71689" tIns="35844" rIns="71689" bIns="3584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531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1555039">
              <a:defRPr/>
            </a:pPr>
            <a:fld id="{D322F987-BD25-4659-8FE2-C34E8E28EF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555039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688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578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782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782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782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782">
          <a:solidFill>
            <a:schemeClr val="tx1"/>
          </a:solidFill>
          <a:latin typeface="Calibri" pitchFamily="34" charset="0"/>
        </a:defRPr>
      </a:lvl5pPr>
      <a:lvl6pPr marL="609575" algn="ctr" rtl="0" fontAlgn="base">
        <a:spcBef>
          <a:spcPct val="0"/>
        </a:spcBef>
        <a:spcAft>
          <a:spcPct val="0"/>
        </a:spcAft>
        <a:defRPr sz="5782">
          <a:solidFill>
            <a:schemeClr val="tx1"/>
          </a:solidFill>
          <a:latin typeface="Calibri" pitchFamily="34" charset="0"/>
        </a:defRPr>
      </a:lvl6pPr>
      <a:lvl7pPr marL="1219150" algn="ctr" rtl="0" fontAlgn="base">
        <a:spcBef>
          <a:spcPct val="0"/>
        </a:spcBef>
        <a:spcAft>
          <a:spcPct val="0"/>
        </a:spcAft>
        <a:defRPr sz="5782">
          <a:solidFill>
            <a:schemeClr val="tx1"/>
          </a:solidFill>
          <a:latin typeface="Calibri" pitchFamily="34" charset="0"/>
        </a:defRPr>
      </a:lvl7pPr>
      <a:lvl8pPr marL="1828725" algn="ctr" rtl="0" fontAlgn="base">
        <a:spcBef>
          <a:spcPct val="0"/>
        </a:spcBef>
        <a:spcAft>
          <a:spcPct val="0"/>
        </a:spcAft>
        <a:defRPr sz="5782">
          <a:solidFill>
            <a:schemeClr val="tx1"/>
          </a:solidFill>
          <a:latin typeface="Calibri" pitchFamily="34" charset="0"/>
        </a:defRPr>
      </a:lvl8pPr>
      <a:lvl9pPr marL="2438299" algn="ctr" rtl="0" fontAlgn="base">
        <a:spcBef>
          <a:spcPct val="0"/>
        </a:spcBef>
        <a:spcAft>
          <a:spcPct val="0"/>
        </a:spcAft>
        <a:defRPr sz="5782">
          <a:solidFill>
            <a:schemeClr val="tx1"/>
          </a:solidFill>
          <a:latin typeface="Calibri" pitchFamily="34" charset="0"/>
        </a:defRPr>
      </a:lvl9pPr>
    </p:titleStyle>
    <p:bodyStyle>
      <a:lvl1pPr marL="457183" indent="-457183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4251" kern="1200">
          <a:solidFill>
            <a:schemeClr val="tx1"/>
          </a:solidFill>
          <a:latin typeface="+mn-lt"/>
          <a:ea typeface="+mn-ea"/>
          <a:cs typeface="+mn-cs"/>
        </a:defRPr>
      </a:lvl1pPr>
      <a:lvl2pPr marL="990560" indent="-380984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741" kern="1200">
          <a:solidFill>
            <a:schemeClr val="tx1"/>
          </a:solidFill>
          <a:latin typeface="+mn-lt"/>
          <a:ea typeface="+mn-ea"/>
          <a:cs typeface="+mn-cs"/>
        </a:defRPr>
      </a:lvl2pPr>
      <a:lvl3pPr marL="1523938" indent="-304787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31" kern="1200">
          <a:solidFill>
            <a:schemeClr val="tx1"/>
          </a:solidFill>
          <a:latin typeface="+mn-lt"/>
          <a:ea typeface="+mn-ea"/>
          <a:cs typeface="+mn-cs"/>
        </a:defRPr>
      </a:lvl3pPr>
      <a:lvl4pPr marL="2133514" indent="-304787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721" kern="1200">
          <a:solidFill>
            <a:schemeClr val="tx1"/>
          </a:solidFill>
          <a:latin typeface="+mn-lt"/>
          <a:ea typeface="+mn-ea"/>
          <a:cs typeface="+mn-cs"/>
        </a:defRPr>
      </a:lvl4pPr>
      <a:lvl5pPr marL="2743088" indent="-304787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721" kern="1200">
          <a:solidFill>
            <a:schemeClr val="tx1"/>
          </a:solidFill>
          <a:latin typeface="+mn-lt"/>
          <a:ea typeface="+mn-ea"/>
          <a:cs typeface="+mn-cs"/>
        </a:defRPr>
      </a:lvl5pPr>
      <a:lvl6pPr marL="3352662" indent="-304787" algn="l" defTabSz="1219150" rtl="0" eaLnBrk="1" latinLnBrk="0" hangingPunct="1">
        <a:spcBef>
          <a:spcPct val="20000"/>
        </a:spcBef>
        <a:buFont typeface="Arial" pitchFamily="34" charset="0"/>
        <a:buChar char="•"/>
        <a:defRPr sz="2721" kern="1200">
          <a:solidFill>
            <a:schemeClr val="tx1"/>
          </a:solidFill>
          <a:latin typeface="+mn-lt"/>
          <a:ea typeface="+mn-ea"/>
          <a:cs typeface="+mn-cs"/>
        </a:defRPr>
      </a:lvl6pPr>
      <a:lvl7pPr marL="3962236" indent="-304787" algn="l" defTabSz="1219150" rtl="0" eaLnBrk="1" latinLnBrk="0" hangingPunct="1">
        <a:spcBef>
          <a:spcPct val="20000"/>
        </a:spcBef>
        <a:buFont typeface="Arial" pitchFamily="34" charset="0"/>
        <a:buChar char="•"/>
        <a:defRPr sz="2721" kern="1200">
          <a:solidFill>
            <a:schemeClr val="tx1"/>
          </a:solidFill>
          <a:latin typeface="+mn-lt"/>
          <a:ea typeface="+mn-ea"/>
          <a:cs typeface="+mn-cs"/>
        </a:defRPr>
      </a:lvl7pPr>
      <a:lvl8pPr marL="4571813" indent="-304787" algn="l" defTabSz="1219150" rtl="0" eaLnBrk="1" latinLnBrk="0" hangingPunct="1">
        <a:spcBef>
          <a:spcPct val="20000"/>
        </a:spcBef>
        <a:buFont typeface="Arial" pitchFamily="34" charset="0"/>
        <a:buChar char="•"/>
        <a:defRPr sz="2721" kern="1200">
          <a:solidFill>
            <a:schemeClr val="tx1"/>
          </a:solidFill>
          <a:latin typeface="+mn-lt"/>
          <a:ea typeface="+mn-ea"/>
          <a:cs typeface="+mn-cs"/>
        </a:defRPr>
      </a:lvl8pPr>
      <a:lvl9pPr marL="5181387" indent="-304787" algn="l" defTabSz="1219150" rtl="0" eaLnBrk="1" latinLnBrk="0" hangingPunct="1">
        <a:spcBef>
          <a:spcPct val="20000"/>
        </a:spcBef>
        <a:buFont typeface="Arial" pitchFamily="34" charset="0"/>
        <a:buChar char="•"/>
        <a:defRPr sz="272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50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609575" algn="l" defTabSz="1219150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2pPr>
      <a:lvl3pPr marL="1219150" algn="l" defTabSz="1219150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3pPr>
      <a:lvl4pPr marL="1828725" algn="l" defTabSz="1219150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4pPr>
      <a:lvl5pPr marL="2438299" algn="l" defTabSz="1219150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5pPr>
      <a:lvl6pPr marL="3047876" algn="l" defTabSz="1219150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6pPr>
      <a:lvl7pPr marL="3657450" algn="l" defTabSz="1219150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7pPr>
      <a:lvl8pPr marL="4267026" algn="l" defTabSz="1219150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8pPr>
      <a:lvl9pPr marL="4876599" algn="l" defTabSz="1219150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35da970cbaa_0_147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g35da970cbaa_0_147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g35da970cbaa_0_147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99" cy="52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eaLnBrk="1" fontAlgn="auto" hangingPunct="1"/>
            <a:fld id="{00000000-1234-1234-1234-123412341234}" type="slidenum">
              <a:rPr lang="ru-RU" kern="0">
                <a:solidFill>
                  <a:srgbClr val="595959"/>
                </a:solidFill>
              </a:rPr>
              <a:pPr eaLnBrk="1" fontAlgn="auto" hangingPunct="1"/>
              <a:t>‹#›</a:t>
            </a:fld>
            <a:endParaRPr kern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51944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Relationship Id="rId5" Type="http://schemas.openxmlformats.org/officeDocument/2006/relationships/hyperlink" Target="mailto:i-bavikina@yandex.ru" TargetMode="External"/><Relationship Id="rId4" Type="http://schemas.openxmlformats.org/officeDocument/2006/relationships/hyperlink" Target="mailto:gastropedclin@gmail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alphaModFix amt="61000"/>
          </a:blip>
          <a:stretch>
            <a:fillRect/>
          </a:stretch>
        </p:blipFill>
        <p:spPr>
          <a:xfrm>
            <a:off x="12932" y="0"/>
            <a:ext cx="12193962" cy="68591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8267" y="714785"/>
            <a:ext cx="11283292" cy="3276181"/>
          </a:xfrm>
          <a:prstGeom prst="rect">
            <a:avLst/>
          </a:prstGeom>
          <a:solidFill>
            <a:schemeClr val="lt1">
              <a:alpha val="22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829" tIns="60912" rIns="121829" bIns="60912" anchor="ctr"/>
          <a:lstStyle/>
          <a:p>
            <a:pPr algn="ctr" defTabSz="1166317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solidFill>
                  <a:srgbClr val="003366"/>
                </a:solidFill>
                <a:latin typeface="Calibri"/>
              </a:rPr>
              <a:t>Нутритивный статус детей с целиакией на безглютеновой диете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898645" y="4364120"/>
            <a:ext cx="8017181" cy="431837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txBody>
          <a:bodyPr wrap="square" lIns="155433" tIns="77718" rIns="155433" bIns="77718">
            <a:spAutoFit/>
          </a:bodyPr>
          <a:lstStyle/>
          <a:p>
            <a:pPr algn="ctr" defTabSz="1166317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А.И. Хавкин, А.В. Налетов, И.А. Бавыкина, К.Д. </a:t>
            </a:r>
            <a:r>
              <a:rPr lang="ru-RU" altLang="ru-RU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Завражная</a:t>
            </a:r>
            <a:endParaRPr lang="ru-RU" altLang="ru-RU" sz="16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5834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041B917-6515-225B-0229-A111DF990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02D1350-8DF2-6264-2896-56223784EF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5000"/>
          </a:blip>
          <a:stretch>
            <a:fillRect/>
          </a:stretch>
        </p:blipFill>
        <p:spPr>
          <a:xfrm>
            <a:off x="-19590" y="189"/>
            <a:ext cx="12211590" cy="6857811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accent1">
                <a:lumMod val="50000"/>
              </a:schemeClr>
            </a:contourClr>
          </a:sp3d>
        </p:spPr>
      </p:pic>
      <p:sp>
        <p:nvSpPr>
          <p:cNvPr id="4" name="Shape 2">
            <a:extLst>
              <a:ext uri="{FF2B5EF4-FFF2-40B4-BE49-F238E27FC236}">
                <a16:creationId xmlns:a16="http://schemas.microsoft.com/office/drawing/2014/main" xmlns="" id="{01B36FB0-01F4-516F-5438-CF0062050E8F}"/>
              </a:ext>
            </a:extLst>
          </p:cNvPr>
          <p:cNvSpPr/>
          <p:nvPr/>
        </p:nvSpPr>
        <p:spPr>
          <a:xfrm rot="10800000">
            <a:off x="18487" y="4349053"/>
            <a:ext cx="2011569" cy="2011569"/>
          </a:xfrm>
          <a:prstGeom prst="triangle">
            <a:avLst/>
          </a:prstGeom>
          <a:solidFill>
            <a:srgbClr val="E9F1FF">
              <a:alpha val="40000"/>
            </a:srgbClr>
          </a:solidFill>
          <a:ln w="12700">
            <a:solidFill>
              <a:srgbClr val="E9F1FF">
                <a:alpha val="0"/>
              </a:srgbClr>
            </a:solidFill>
            <a:prstDash val="solid"/>
          </a:ln>
        </p:spPr>
        <p:txBody>
          <a:bodyPr/>
          <a:lstStyle/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296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hape 5">
            <a:extLst>
              <a:ext uri="{FF2B5EF4-FFF2-40B4-BE49-F238E27FC236}">
                <a16:creationId xmlns:a16="http://schemas.microsoft.com/office/drawing/2014/main" xmlns="" id="{D9EEA5F6-5595-A2EF-78E2-AD1A6925DAD9}"/>
              </a:ext>
            </a:extLst>
          </p:cNvPr>
          <p:cNvSpPr/>
          <p:nvPr/>
        </p:nvSpPr>
        <p:spPr>
          <a:xfrm>
            <a:off x="138629" y="718289"/>
            <a:ext cx="8513316" cy="1334126"/>
          </a:xfrm>
          <a:prstGeom prst="roundRect">
            <a:avLst/>
          </a:prstGeom>
          <a:solidFill>
            <a:srgbClr val="F7FAFF"/>
          </a:solidFill>
          <a:ln w="12700">
            <a:solidFill>
              <a:srgbClr val="D9E6F7"/>
            </a:solidFill>
            <a:prstDash val="solid"/>
          </a:ln>
        </p:spPr>
        <p:txBody>
          <a:bodyPr/>
          <a:lstStyle/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Дизайн: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поперечное исследование</a:t>
            </a:r>
          </a:p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Пациенты: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61 пациент с впервые установленной </a:t>
            </a:r>
            <a:r>
              <a:rPr lang="ru-RU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целиакией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 возрасте 2-14 лет (средний возраст 7,5 ± 3,9 года). </a:t>
            </a:r>
          </a:p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Методы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антропометрия, оценка рациона питания. </a:t>
            </a:r>
          </a:p>
        </p:txBody>
      </p:sp>
      <p:sp>
        <p:nvSpPr>
          <p:cNvPr id="12" name="Text 8">
            <a:extLst>
              <a:ext uri="{FF2B5EF4-FFF2-40B4-BE49-F238E27FC236}">
                <a16:creationId xmlns:a16="http://schemas.microsoft.com/office/drawing/2014/main" xmlns="" id="{0BB687AA-2665-DB84-CDE8-BC398117DDC2}"/>
              </a:ext>
            </a:extLst>
          </p:cNvPr>
          <p:cNvSpPr/>
          <p:nvPr/>
        </p:nvSpPr>
        <p:spPr>
          <a:xfrm>
            <a:off x="1016582" y="1226945"/>
            <a:ext cx="10179452" cy="7705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58" dirty="0">
              <a:solidFill>
                <a:srgbClr val="1B2B3B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13" name="Shape 9">
            <a:extLst>
              <a:ext uri="{FF2B5EF4-FFF2-40B4-BE49-F238E27FC236}">
                <a16:creationId xmlns:a16="http://schemas.microsoft.com/office/drawing/2014/main" xmlns="" id="{EC312985-5EE7-C2C4-80C1-41AC632F7A05}"/>
              </a:ext>
            </a:extLst>
          </p:cNvPr>
          <p:cNvSpPr/>
          <p:nvPr/>
        </p:nvSpPr>
        <p:spPr>
          <a:xfrm>
            <a:off x="6040383" y="4449021"/>
            <a:ext cx="6038948" cy="123657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21000"/>
            </a:schemeClr>
          </a:solidFill>
          <a:ln w="12700">
            <a:solidFill>
              <a:srgbClr val="D9E6F7"/>
            </a:solidFill>
            <a:prstDash val="solid"/>
          </a:ln>
        </p:spPr>
        <p:txBody>
          <a:bodyPr/>
          <a:lstStyle/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Вывод: </a:t>
            </a:r>
            <a:r>
              <a:rPr lang="ru-RU" dirty="0"/>
              <a:t>важно проводить раннее наблюдение за детьми после постановки диагноза целиакии и выявлять пациентов, которые плохо соблюдают </a:t>
            </a:r>
            <a:r>
              <a:rPr lang="ru-RU" dirty="0" err="1"/>
              <a:t>безглютеновую</a:t>
            </a:r>
            <a:r>
              <a:rPr lang="ru-RU" dirty="0"/>
              <a:t> диету</a:t>
            </a: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hape 13">
            <a:extLst>
              <a:ext uri="{FF2B5EF4-FFF2-40B4-BE49-F238E27FC236}">
                <a16:creationId xmlns:a16="http://schemas.microsoft.com/office/drawing/2014/main" xmlns="" id="{5A784C6F-88B7-6523-1547-50B3067D9AB0}"/>
              </a:ext>
            </a:extLst>
          </p:cNvPr>
          <p:cNvSpPr/>
          <p:nvPr/>
        </p:nvSpPr>
        <p:spPr>
          <a:xfrm>
            <a:off x="6068128" y="2539853"/>
            <a:ext cx="4433371" cy="1854283"/>
          </a:xfrm>
          <a:prstGeom prst="roundRect">
            <a:avLst/>
          </a:prstGeom>
          <a:solidFill>
            <a:schemeClr val="accent5">
              <a:alpha val="9000"/>
            </a:schemeClr>
          </a:solidFill>
          <a:ln w="12700">
            <a:noFill/>
            <a:prstDash val="solid"/>
          </a:ln>
        </p:spPr>
        <p:txBody>
          <a:bodyPr/>
          <a:lstStyle/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РЕЗУЛЬТАТЫ</a:t>
            </a: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342900" indent="-342900" defTabSz="1166317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3.3% - недостаток массы тела</a:t>
            </a:r>
          </a:p>
          <a:p>
            <a:pPr marL="342900" indent="-342900" defTabSz="1166317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18.0% - избыток массы тела</a:t>
            </a:r>
          </a:p>
          <a:p>
            <a:pPr marL="342900" indent="-342900" defTabSz="1166317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6.6% - ожирение</a:t>
            </a:r>
          </a:p>
          <a:p>
            <a:pPr marL="342900" indent="-342900" defTabSz="1166317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72.1 % - средний рост</a:t>
            </a: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xmlns="" id="{5DA340E4-A1C7-B9D8-F4C1-91B75D70E71B}"/>
              </a:ext>
            </a:extLst>
          </p:cNvPr>
          <p:cNvSpPr/>
          <p:nvPr/>
        </p:nvSpPr>
        <p:spPr>
          <a:xfrm>
            <a:off x="823252" y="255110"/>
            <a:ext cx="10270886" cy="3657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defTabSz="11663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F27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Нутритивный статус детей с </a:t>
            </a:r>
            <a:r>
              <a:rPr lang="ru-RU" sz="2800" b="1" dirty="0" err="1">
                <a:solidFill>
                  <a:srgbClr val="0F27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целиакией</a:t>
            </a:r>
            <a:endParaRPr lang="en-US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xmlns="" id="{6D4F9D7C-CCEE-3234-7677-7ABA7593C028}"/>
              </a:ext>
            </a:extLst>
          </p:cNvPr>
          <p:cNvSpPr/>
          <p:nvPr/>
        </p:nvSpPr>
        <p:spPr>
          <a:xfrm>
            <a:off x="196753" y="380185"/>
            <a:ext cx="10270886" cy="32002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5B6B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Испания. 2023 г.</a:t>
            </a:r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xmlns="" id="{2025411A-D912-B0B3-4942-E95736B3A7C9}"/>
              </a:ext>
            </a:extLst>
          </p:cNvPr>
          <p:cNvSpPr txBox="1">
            <a:spLocks/>
          </p:cNvSpPr>
          <p:nvPr/>
        </p:nvSpPr>
        <p:spPr>
          <a:xfrm>
            <a:off x="9193523" y="6358761"/>
            <a:ext cx="284464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56953" indent="9994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5491" indent="19830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74029" indent="29666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32567" indent="395027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4492" algn="l" defTabSz="91379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1389" algn="l" defTabSz="91379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198288" algn="l" defTabSz="91379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5187" algn="l" defTabSz="91379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 defTabSz="1166317">
              <a:defRPr/>
            </a:pPr>
            <a:fld id="{CABB3FE9-3B77-48D8-B5E5-0C3D44B1A98A}" type="slidenum">
              <a:rPr lang="ru-RU" sz="1531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1166317">
                <a:defRPr/>
              </a:pPr>
              <a:t>10</a:t>
            </a:fld>
            <a:endParaRPr lang="ru-RU" sz="1531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159550" y="5721295"/>
            <a:ext cx="3550846" cy="110799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100" dirty="0"/>
              <a:t>Martín-</a:t>
            </a:r>
            <a:r>
              <a:rPr lang="en-US" sz="1100" dirty="0" err="1"/>
              <a:t>Masot</a:t>
            </a:r>
            <a:r>
              <a:rPr lang="en-US" sz="1100" dirty="0"/>
              <a:t>, R., Jimenez-Muñoz, M., </a:t>
            </a:r>
            <a:r>
              <a:rPr lang="en-US" sz="1100" dirty="0" err="1"/>
              <a:t>Herrador-López</a:t>
            </a:r>
            <a:r>
              <a:rPr lang="en-US" sz="1100" dirty="0"/>
              <a:t>, M., Flor-</a:t>
            </a:r>
            <a:r>
              <a:rPr lang="en-US" sz="1100" dirty="0" err="1"/>
              <a:t>Alemany</a:t>
            </a:r>
            <a:r>
              <a:rPr lang="en-US" sz="1100" dirty="0"/>
              <a:t>, M., </a:t>
            </a:r>
            <a:r>
              <a:rPr lang="en-US" sz="1100" dirty="0" err="1"/>
              <a:t>Navas-López</a:t>
            </a:r>
            <a:r>
              <a:rPr lang="en-US" sz="1100" dirty="0"/>
              <a:t>, V. M., &amp; </a:t>
            </a:r>
            <a:r>
              <a:rPr lang="en-US" sz="1100" dirty="0" err="1"/>
              <a:t>Nestares</a:t>
            </a:r>
            <a:r>
              <a:rPr lang="en-US" sz="1100" dirty="0"/>
              <a:t>, T. (2023). The Importance of an Early Evaluation after Establishing a Gluten-Free Diet in Children with Celiac Disease. </a:t>
            </a:r>
            <a:r>
              <a:rPr lang="en-US" sz="1100" i="1" dirty="0"/>
              <a:t>Nutrients</a:t>
            </a:r>
            <a:r>
              <a:rPr lang="en-US" sz="1100" dirty="0"/>
              <a:t>, </a:t>
            </a:r>
            <a:r>
              <a:rPr lang="en-US" sz="1100" i="1" dirty="0"/>
              <a:t>15</a:t>
            </a:r>
            <a:r>
              <a:rPr lang="en-US" sz="1100" dirty="0"/>
              <a:t>(7), 1761. https://doi.org/10.3390/nu15071761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/>
          <a:srcRect b="6149"/>
          <a:stretch/>
        </p:blipFill>
        <p:spPr>
          <a:xfrm>
            <a:off x="138628" y="2137837"/>
            <a:ext cx="5896411" cy="45860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15984" y="523548"/>
            <a:ext cx="2956107" cy="197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7063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041B917-6515-225B-0229-A111DF990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02D1350-8DF2-6264-2896-56223784EF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5000"/>
          </a:blip>
          <a:stretch>
            <a:fillRect/>
          </a:stretch>
        </p:blipFill>
        <p:spPr>
          <a:xfrm>
            <a:off x="-19927" y="190"/>
            <a:ext cx="12211590" cy="6857811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accent1">
                <a:lumMod val="50000"/>
              </a:schemeClr>
            </a:contourClr>
          </a:sp3d>
        </p:spPr>
      </p:pic>
      <p:sp>
        <p:nvSpPr>
          <p:cNvPr id="4" name="Shape 2">
            <a:extLst>
              <a:ext uri="{FF2B5EF4-FFF2-40B4-BE49-F238E27FC236}">
                <a16:creationId xmlns:a16="http://schemas.microsoft.com/office/drawing/2014/main" xmlns="" id="{01B36FB0-01F4-516F-5438-CF0062050E8F}"/>
              </a:ext>
            </a:extLst>
          </p:cNvPr>
          <p:cNvSpPr/>
          <p:nvPr/>
        </p:nvSpPr>
        <p:spPr>
          <a:xfrm rot="10800000">
            <a:off x="18487" y="4349053"/>
            <a:ext cx="2011569" cy="2011569"/>
          </a:xfrm>
          <a:prstGeom prst="triangle">
            <a:avLst/>
          </a:prstGeom>
          <a:solidFill>
            <a:srgbClr val="E9F1FF">
              <a:alpha val="40000"/>
            </a:srgbClr>
          </a:solidFill>
          <a:ln w="12700">
            <a:solidFill>
              <a:srgbClr val="E9F1FF">
                <a:alpha val="0"/>
              </a:srgbClr>
            </a:solidFill>
            <a:prstDash val="solid"/>
          </a:ln>
        </p:spPr>
        <p:txBody>
          <a:bodyPr/>
          <a:lstStyle/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296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hape 5">
            <a:extLst>
              <a:ext uri="{FF2B5EF4-FFF2-40B4-BE49-F238E27FC236}">
                <a16:creationId xmlns:a16="http://schemas.microsoft.com/office/drawing/2014/main" xmlns="" id="{D9EEA5F6-5595-A2EF-78E2-AD1A6925DAD9}"/>
              </a:ext>
            </a:extLst>
          </p:cNvPr>
          <p:cNvSpPr/>
          <p:nvPr/>
        </p:nvSpPr>
        <p:spPr>
          <a:xfrm>
            <a:off x="138629" y="786131"/>
            <a:ext cx="7606339" cy="2242941"/>
          </a:xfrm>
          <a:prstGeom prst="roundRect">
            <a:avLst/>
          </a:prstGeom>
          <a:solidFill>
            <a:srgbClr val="F7FAFF"/>
          </a:solidFill>
          <a:ln w="12700">
            <a:solidFill>
              <a:srgbClr val="D9E6F7"/>
            </a:solidFill>
            <a:prstDash val="solid"/>
          </a:ln>
        </p:spPr>
        <p:txBody>
          <a:bodyPr/>
          <a:lstStyle/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Дизайн:</a:t>
            </a: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случай-контроль </a:t>
            </a:r>
          </a:p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Пациенты:</a:t>
            </a: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77 пациентов с </a:t>
            </a:r>
            <a:r>
              <a:rPr lang="ru-RU" sz="1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целиакией</a:t>
            </a: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 возрасте от 3 до 18 лет и 33 здоровых человека из контрольной группы. </a:t>
            </a:r>
          </a:p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Методы: </a:t>
            </a: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Состояние питания: демографические и клинические характеристики, антропометрия и биохимические показатели. </a:t>
            </a:r>
          </a:p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Связь между </a:t>
            </a:r>
            <a:r>
              <a:rPr lang="ru-RU" sz="1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целиакией</a:t>
            </a: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и задержкой роста: однофакторные и многофакторные модели логистической регрессии.</a:t>
            </a:r>
          </a:p>
        </p:txBody>
      </p:sp>
      <p:sp>
        <p:nvSpPr>
          <p:cNvPr id="12" name="Text 8">
            <a:extLst>
              <a:ext uri="{FF2B5EF4-FFF2-40B4-BE49-F238E27FC236}">
                <a16:creationId xmlns:a16="http://schemas.microsoft.com/office/drawing/2014/main" xmlns="" id="{0BB687AA-2665-DB84-CDE8-BC398117DDC2}"/>
              </a:ext>
            </a:extLst>
          </p:cNvPr>
          <p:cNvSpPr/>
          <p:nvPr/>
        </p:nvSpPr>
        <p:spPr>
          <a:xfrm>
            <a:off x="1016582" y="1226945"/>
            <a:ext cx="10179452" cy="7705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58" dirty="0">
              <a:solidFill>
                <a:srgbClr val="1B2B3B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13" name="Shape 9">
            <a:extLst>
              <a:ext uri="{FF2B5EF4-FFF2-40B4-BE49-F238E27FC236}">
                <a16:creationId xmlns:a16="http://schemas.microsoft.com/office/drawing/2014/main" xmlns="" id="{EC312985-5EE7-C2C4-80C1-41AC632F7A05}"/>
              </a:ext>
            </a:extLst>
          </p:cNvPr>
          <p:cNvSpPr/>
          <p:nvPr/>
        </p:nvSpPr>
        <p:spPr>
          <a:xfrm>
            <a:off x="138629" y="5638895"/>
            <a:ext cx="7976139" cy="1085441"/>
          </a:xfrm>
          <a:prstGeom prst="roundRect">
            <a:avLst/>
          </a:prstGeom>
          <a:solidFill>
            <a:schemeClr val="accent1">
              <a:lumMod val="20000"/>
              <a:lumOff val="80000"/>
              <a:alpha val="21000"/>
            </a:schemeClr>
          </a:solidFill>
          <a:ln w="12700">
            <a:solidFill>
              <a:srgbClr val="D9E6F7"/>
            </a:solidFill>
            <a:prstDash val="solid"/>
          </a:ln>
        </p:spPr>
        <p:txBody>
          <a:bodyPr/>
          <a:lstStyle/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Вывод: </a:t>
            </a: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 значительной части детей и подростков с </a:t>
            </a:r>
            <a:r>
              <a:rPr lang="ru-RU" sz="1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целиакией</a:t>
            </a: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наблюдались недоедание, явный дефицит питательных веществ и замедление роста, несмотря на соблюдение безглютеновой диеты.</a:t>
            </a:r>
          </a:p>
        </p:txBody>
      </p:sp>
      <p:sp>
        <p:nvSpPr>
          <p:cNvPr id="17" name="Shape 13">
            <a:extLst>
              <a:ext uri="{FF2B5EF4-FFF2-40B4-BE49-F238E27FC236}">
                <a16:creationId xmlns:a16="http://schemas.microsoft.com/office/drawing/2014/main" xmlns="" id="{5A784C6F-88B7-6523-1547-50B3067D9AB0}"/>
              </a:ext>
            </a:extLst>
          </p:cNvPr>
          <p:cNvSpPr/>
          <p:nvPr/>
        </p:nvSpPr>
        <p:spPr>
          <a:xfrm>
            <a:off x="138629" y="3117980"/>
            <a:ext cx="11741998" cy="2387250"/>
          </a:xfrm>
          <a:prstGeom prst="roundRect">
            <a:avLst/>
          </a:prstGeom>
          <a:solidFill>
            <a:schemeClr val="accent5">
              <a:alpha val="9000"/>
            </a:schemeClr>
          </a:solidFill>
          <a:ln w="12700">
            <a:noFill/>
            <a:prstDash val="solid"/>
          </a:ln>
        </p:spPr>
        <p:txBody>
          <a:bodyPr/>
          <a:lstStyle/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РЕЗУЛЬТАТЫ</a:t>
            </a: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indent="-342900" defTabSz="1166317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31 % - задержка роста, </a:t>
            </a:r>
          </a:p>
          <a:p>
            <a:pPr marL="342900" indent="-342900" defTabSz="1166317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20,8 % — низкий ИМТ для их возраста, </a:t>
            </a:r>
          </a:p>
          <a:p>
            <a:pPr marL="342900" indent="-342900" defTabSz="1166317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5,2 % — ФР низкое дисгармоничное с недостатком массы тела. </a:t>
            </a:r>
          </a:p>
          <a:p>
            <a:pPr marL="342900" indent="-342900" defTabSz="1166317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Чаще наблюдалась ЖДА, дефицит витамина D, анемия, ниже социально-экономический статус. </a:t>
            </a:r>
          </a:p>
          <a:p>
            <a:pPr marL="342900" indent="-342900" defTabSz="1166317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Факторы риска задержки роста: 1. Низкий уровень образования матерей, 2. Низкий доход семьи; 3. Низкий уровень </a:t>
            </a:r>
            <a:r>
              <a:rPr lang="ru-RU" sz="1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ферритина</a:t>
            </a: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 сыворотке крови.</a:t>
            </a: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xmlns="" id="{5DA340E4-A1C7-B9D8-F4C1-91B75D70E71B}"/>
              </a:ext>
            </a:extLst>
          </p:cNvPr>
          <p:cNvSpPr/>
          <p:nvPr/>
        </p:nvSpPr>
        <p:spPr>
          <a:xfrm>
            <a:off x="823252" y="255110"/>
            <a:ext cx="10270886" cy="3657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defTabSz="11663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F27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Нутритивный статус детей с </a:t>
            </a:r>
            <a:r>
              <a:rPr lang="ru-RU" sz="2800" b="1" dirty="0" err="1">
                <a:solidFill>
                  <a:srgbClr val="0F27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целиакией</a:t>
            </a:r>
            <a:endParaRPr lang="en-US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xmlns="" id="{6D4F9D7C-CCEE-3234-7677-7ABA7593C028}"/>
              </a:ext>
            </a:extLst>
          </p:cNvPr>
          <p:cNvSpPr/>
          <p:nvPr/>
        </p:nvSpPr>
        <p:spPr>
          <a:xfrm>
            <a:off x="238036" y="460839"/>
            <a:ext cx="10270886" cy="32002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5B6B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Кувейт. 2024 г.</a:t>
            </a:r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xmlns="" id="{2025411A-D912-B0B3-4942-E95736B3A7C9}"/>
              </a:ext>
            </a:extLst>
          </p:cNvPr>
          <p:cNvSpPr txBox="1">
            <a:spLocks/>
          </p:cNvSpPr>
          <p:nvPr/>
        </p:nvSpPr>
        <p:spPr>
          <a:xfrm>
            <a:off x="9193523" y="6358761"/>
            <a:ext cx="284464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56953" indent="9994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5491" indent="19830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74029" indent="29666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32567" indent="395027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4492" algn="l" defTabSz="91379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1389" algn="l" defTabSz="91379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198288" algn="l" defTabSz="91379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5187" algn="l" defTabSz="91379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 defTabSz="1166317">
              <a:defRPr/>
            </a:pPr>
            <a:fld id="{CABB3FE9-3B77-48D8-B5E5-0C3D44B1A98A}" type="slidenum">
              <a:rPr lang="ru-RU" sz="1531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1166317">
                <a:defRPr/>
              </a:pPr>
              <a:t>11</a:t>
            </a:fld>
            <a:endParaRPr lang="ru-RU" sz="1531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/>
          <a:srcRect r="47834"/>
          <a:stretch/>
        </p:blipFill>
        <p:spPr>
          <a:xfrm>
            <a:off x="8778240" y="706661"/>
            <a:ext cx="2782824" cy="227132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234910" y="5733863"/>
            <a:ext cx="3550846" cy="93871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Almahmoud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E,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Alkazemi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DUZ, Al-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Qabandi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W. Growth Stunting and Nutritional Deficiencies among Children and Adolescents with Celiac Disease in Kuwait: A Case-Control Study. Children (Basel). 2024 Aug 27;11(9):1042.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doi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10.3390/children11091042. </a:t>
            </a:r>
            <a:endParaRPr lang="ru-RU" sz="1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4140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041B917-6515-225B-0229-A111DF990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02D1350-8DF2-6264-2896-56223784EF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5000"/>
          </a:blip>
          <a:stretch>
            <a:fillRect/>
          </a:stretch>
        </p:blipFill>
        <p:spPr>
          <a:xfrm>
            <a:off x="-19590" y="8245"/>
            <a:ext cx="12211590" cy="6857811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accent1">
                <a:lumMod val="50000"/>
              </a:schemeClr>
            </a:contourClr>
          </a:sp3d>
        </p:spPr>
      </p:pic>
      <p:sp>
        <p:nvSpPr>
          <p:cNvPr id="4" name="Shape 2">
            <a:extLst>
              <a:ext uri="{FF2B5EF4-FFF2-40B4-BE49-F238E27FC236}">
                <a16:creationId xmlns:a16="http://schemas.microsoft.com/office/drawing/2014/main" xmlns="" id="{01B36FB0-01F4-516F-5438-CF0062050E8F}"/>
              </a:ext>
            </a:extLst>
          </p:cNvPr>
          <p:cNvSpPr/>
          <p:nvPr/>
        </p:nvSpPr>
        <p:spPr>
          <a:xfrm rot="10800000">
            <a:off x="18487" y="4349053"/>
            <a:ext cx="2011569" cy="2011569"/>
          </a:xfrm>
          <a:prstGeom prst="triangle">
            <a:avLst/>
          </a:prstGeom>
          <a:solidFill>
            <a:srgbClr val="E9F1FF">
              <a:alpha val="40000"/>
            </a:srgbClr>
          </a:solidFill>
          <a:ln w="12700">
            <a:solidFill>
              <a:srgbClr val="E9F1FF">
                <a:alpha val="0"/>
              </a:srgbClr>
            </a:solidFill>
            <a:prstDash val="solid"/>
          </a:ln>
        </p:spPr>
        <p:txBody>
          <a:bodyPr/>
          <a:lstStyle/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296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hape 5">
            <a:extLst>
              <a:ext uri="{FF2B5EF4-FFF2-40B4-BE49-F238E27FC236}">
                <a16:creationId xmlns:a16="http://schemas.microsoft.com/office/drawing/2014/main" xmlns="" id="{D9EEA5F6-5595-A2EF-78E2-AD1A6925DAD9}"/>
              </a:ext>
            </a:extLst>
          </p:cNvPr>
          <p:cNvSpPr/>
          <p:nvPr/>
        </p:nvSpPr>
        <p:spPr>
          <a:xfrm>
            <a:off x="138629" y="932910"/>
            <a:ext cx="7039412" cy="2053698"/>
          </a:xfrm>
          <a:prstGeom prst="roundRect">
            <a:avLst/>
          </a:prstGeom>
          <a:solidFill>
            <a:srgbClr val="F7FAFF"/>
          </a:solidFill>
          <a:ln w="12700">
            <a:solidFill>
              <a:srgbClr val="D9E6F7"/>
            </a:solidFill>
            <a:prstDash val="solid"/>
          </a:ln>
        </p:spPr>
        <p:txBody>
          <a:bodyPr/>
          <a:lstStyle/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Дизайн: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Проспективное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лонгитюдное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когортное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исследование в период июль 2019 - июль 2021г. </a:t>
            </a:r>
          </a:p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Пациенты: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360 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детей в возрасте от 8 до 16 лет с впервые диагностированной </a:t>
            </a:r>
            <a:r>
              <a:rPr lang="ru-RU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целиакией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Методы: 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антропометрия, оценка состояния питания и соблюдении диеты.</a:t>
            </a:r>
          </a:p>
        </p:txBody>
      </p:sp>
      <p:sp>
        <p:nvSpPr>
          <p:cNvPr id="12" name="Text 8">
            <a:extLst>
              <a:ext uri="{FF2B5EF4-FFF2-40B4-BE49-F238E27FC236}">
                <a16:creationId xmlns:a16="http://schemas.microsoft.com/office/drawing/2014/main" xmlns="" id="{0BB687AA-2665-DB84-CDE8-BC398117DDC2}"/>
              </a:ext>
            </a:extLst>
          </p:cNvPr>
          <p:cNvSpPr/>
          <p:nvPr/>
        </p:nvSpPr>
        <p:spPr>
          <a:xfrm>
            <a:off x="1016582" y="1226945"/>
            <a:ext cx="10179452" cy="7705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58" dirty="0">
              <a:solidFill>
                <a:srgbClr val="1B2B3B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13" name="Shape 9">
            <a:extLst>
              <a:ext uri="{FF2B5EF4-FFF2-40B4-BE49-F238E27FC236}">
                <a16:creationId xmlns:a16="http://schemas.microsoft.com/office/drawing/2014/main" xmlns="" id="{EC312985-5EE7-C2C4-80C1-41AC632F7A05}"/>
              </a:ext>
            </a:extLst>
          </p:cNvPr>
          <p:cNvSpPr/>
          <p:nvPr/>
        </p:nvSpPr>
        <p:spPr>
          <a:xfrm>
            <a:off x="138628" y="5552997"/>
            <a:ext cx="7158283" cy="80762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21000"/>
            </a:schemeClr>
          </a:solidFill>
          <a:ln w="12700">
            <a:solidFill>
              <a:srgbClr val="D9E6F7"/>
            </a:solidFill>
            <a:prstDash val="solid"/>
          </a:ln>
        </p:spPr>
        <p:txBody>
          <a:bodyPr/>
          <a:lstStyle/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Вывод: </a:t>
            </a:r>
            <a:r>
              <a:rPr lang="ru-RU" sz="2000" dirty="0"/>
              <a:t>При соблюдении диеты у детей с </a:t>
            </a:r>
            <a:r>
              <a:rPr lang="ru-RU" sz="2000" dirty="0" err="1"/>
              <a:t>целиакией</a:t>
            </a:r>
            <a:r>
              <a:rPr lang="ru-RU" sz="2000" dirty="0"/>
              <a:t> значительно улучшаются показатели роста и питания.</a:t>
            </a:r>
            <a:endParaRPr lang="ru-RU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hape 13">
            <a:extLst>
              <a:ext uri="{FF2B5EF4-FFF2-40B4-BE49-F238E27FC236}">
                <a16:creationId xmlns:a16="http://schemas.microsoft.com/office/drawing/2014/main" xmlns="" id="{5A784C6F-88B7-6523-1547-50B3067D9AB0}"/>
              </a:ext>
            </a:extLst>
          </p:cNvPr>
          <p:cNvSpPr/>
          <p:nvPr/>
        </p:nvSpPr>
        <p:spPr>
          <a:xfrm>
            <a:off x="138628" y="3403177"/>
            <a:ext cx="11748572" cy="2023726"/>
          </a:xfrm>
          <a:prstGeom prst="roundRect">
            <a:avLst/>
          </a:prstGeom>
          <a:solidFill>
            <a:schemeClr val="accent5">
              <a:alpha val="9000"/>
            </a:schemeClr>
          </a:solidFill>
          <a:ln w="12700">
            <a:noFill/>
            <a:prstDash val="solid"/>
          </a:ln>
        </p:spPr>
        <p:txBody>
          <a:bodyPr/>
          <a:lstStyle/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РЕЗУЛЬТАТЫ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indent="-342900" defTabSz="1166317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Средний рост увеличился со 145,67 см до 157,48 см, </a:t>
            </a:r>
          </a:p>
          <a:p>
            <a:pPr marL="342900" indent="-342900" defTabSz="1166317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Масса тела - с 36,29 кг до 46,24 кг за 24 месяца (р &lt; 0,001). </a:t>
            </a:r>
          </a:p>
          <a:p>
            <a:pPr marL="342900" indent="-342900" defTabSz="1166317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Уровень сывороточного железа повысился с 45,19 мкг / </a:t>
            </a:r>
            <a:r>
              <a:rPr lang="ru-RU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дл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до 76,89 мкг / </a:t>
            </a:r>
            <a:r>
              <a:rPr lang="ru-RU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дЛ</a:t>
            </a:r>
            <a:endParaRPr lang="ru-RU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defTabSz="1166317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витамина D - с 20,14 нг / мл до 44,22 нг / мл (р &lt; 0,001). </a:t>
            </a:r>
          </a:p>
          <a:p>
            <a:pPr marL="342900" indent="-342900" defTabSz="1166317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Соблюдение диеты увеличилось с 84,37% до 94,62%.</a:t>
            </a: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xmlns="" id="{5DA340E4-A1C7-B9D8-F4C1-91B75D70E71B}"/>
              </a:ext>
            </a:extLst>
          </p:cNvPr>
          <p:cNvSpPr/>
          <p:nvPr/>
        </p:nvSpPr>
        <p:spPr>
          <a:xfrm>
            <a:off x="823252" y="255110"/>
            <a:ext cx="10270886" cy="3657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defTabSz="11663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F27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Нутритивный статус детей с </a:t>
            </a:r>
            <a:r>
              <a:rPr lang="ru-RU" sz="2800" b="1" dirty="0" err="1">
                <a:solidFill>
                  <a:srgbClr val="0F27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целиакией</a:t>
            </a:r>
            <a:endParaRPr lang="en-US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xmlns="" id="{6D4F9D7C-CCEE-3234-7677-7ABA7593C028}"/>
              </a:ext>
            </a:extLst>
          </p:cNvPr>
          <p:cNvSpPr/>
          <p:nvPr/>
        </p:nvSpPr>
        <p:spPr>
          <a:xfrm>
            <a:off x="238036" y="460839"/>
            <a:ext cx="10270886" cy="32002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5B6B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Пакистан. 2024 г.</a:t>
            </a:r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xmlns="" id="{2025411A-D912-B0B3-4942-E95736B3A7C9}"/>
              </a:ext>
            </a:extLst>
          </p:cNvPr>
          <p:cNvSpPr txBox="1">
            <a:spLocks/>
          </p:cNvSpPr>
          <p:nvPr/>
        </p:nvSpPr>
        <p:spPr>
          <a:xfrm>
            <a:off x="9239243" y="6342709"/>
            <a:ext cx="284464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56953" indent="9994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5491" indent="19830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74029" indent="29666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32567" indent="395027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4492" algn="l" defTabSz="91379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1389" algn="l" defTabSz="91379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198288" algn="l" defTabSz="91379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5187" algn="l" defTabSz="91379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 defTabSz="1166317">
              <a:defRPr/>
            </a:pPr>
            <a:fld id="{CABB3FE9-3B77-48D8-B5E5-0C3D44B1A98A}" type="slidenum">
              <a:rPr lang="ru-RU" sz="1531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1166317">
                <a:defRPr/>
              </a:pPr>
              <a:t>12</a:t>
            </a:fld>
            <a:endParaRPr lang="ru-RU" sz="1531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52030" y="5548273"/>
            <a:ext cx="3550846" cy="110799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Muhammad N,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Ahad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A, Rashid N, Gul R, Tariq MA,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Nazir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A. Assessing the Impact of Early Nutritional Intervention on Pediatric Celiac Disease Management: A Prospective Cohort Study.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Cureus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2024 Dec 20;16(12):e76059.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doi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10.7759/cureus.76059. </a:t>
            </a:r>
            <a:endParaRPr lang="ru-RU" sz="1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7224" y="846032"/>
            <a:ext cx="4278533" cy="246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2800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041B917-6515-225B-0229-A111DF990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02D1350-8DF2-6264-2896-56223784EF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5000"/>
          </a:blip>
          <a:stretch>
            <a:fillRect/>
          </a:stretch>
        </p:blipFill>
        <p:spPr>
          <a:xfrm>
            <a:off x="0" y="0"/>
            <a:ext cx="12211590" cy="6857811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accent1">
                <a:lumMod val="50000"/>
              </a:schemeClr>
            </a:contourClr>
          </a:sp3d>
        </p:spPr>
      </p:pic>
      <p:sp>
        <p:nvSpPr>
          <p:cNvPr id="4" name="Shape 2">
            <a:extLst>
              <a:ext uri="{FF2B5EF4-FFF2-40B4-BE49-F238E27FC236}">
                <a16:creationId xmlns:a16="http://schemas.microsoft.com/office/drawing/2014/main" xmlns="" id="{01B36FB0-01F4-516F-5438-CF0062050E8F}"/>
              </a:ext>
            </a:extLst>
          </p:cNvPr>
          <p:cNvSpPr/>
          <p:nvPr/>
        </p:nvSpPr>
        <p:spPr>
          <a:xfrm rot="10800000">
            <a:off x="18487" y="4349053"/>
            <a:ext cx="2011569" cy="2011569"/>
          </a:xfrm>
          <a:prstGeom prst="triangle">
            <a:avLst/>
          </a:prstGeom>
          <a:solidFill>
            <a:srgbClr val="E9F1FF">
              <a:alpha val="40000"/>
            </a:srgbClr>
          </a:solidFill>
          <a:ln w="12700">
            <a:solidFill>
              <a:srgbClr val="E9F1FF">
                <a:alpha val="0"/>
              </a:srgbClr>
            </a:solidFill>
            <a:prstDash val="solid"/>
          </a:ln>
        </p:spPr>
        <p:txBody>
          <a:bodyPr/>
          <a:lstStyle/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296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hape 5">
            <a:extLst>
              <a:ext uri="{FF2B5EF4-FFF2-40B4-BE49-F238E27FC236}">
                <a16:creationId xmlns:a16="http://schemas.microsoft.com/office/drawing/2014/main" xmlns="" id="{D9EEA5F6-5595-A2EF-78E2-AD1A6925DAD9}"/>
              </a:ext>
            </a:extLst>
          </p:cNvPr>
          <p:cNvSpPr/>
          <p:nvPr/>
        </p:nvSpPr>
        <p:spPr>
          <a:xfrm>
            <a:off x="531821" y="1233658"/>
            <a:ext cx="7039412" cy="1554462"/>
          </a:xfrm>
          <a:prstGeom prst="roundRect">
            <a:avLst/>
          </a:prstGeom>
          <a:solidFill>
            <a:srgbClr val="F7FAFF"/>
          </a:solidFill>
          <a:ln w="12700">
            <a:solidFill>
              <a:srgbClr val="D9E6F7"/>
            </a:solidFill>
            <a:prstDash val="solid"/>
          </a:ln>
        </p:spPr>
        <p:txBody>
          <a:bodyPr/>
          <a:lstStyle/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Дизайн: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случай-контроль</a:t>
            </a:r>
          </a:p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Пациенты: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22 пациента до 18 лет с </a:t>
            </a:r>
            <a:r>
              <a:rPr lang="ru-RU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целиакией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соблюдающих БГД и 16 здоровых сверстников </a:t>
            </a:r>
          </a:p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Методы: 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уровень цинка в сыворотке крови</a:t>
            </a:r>
          </a:p>
        </p:txBody>
      </p:sp>
      <p:sp>
        <p:nvSpPr>
          <p:cNvPr id="12" name="Text 8">
            <a:extLst>
              <a:ext uri="{FF2B5EF4-FFF2-40B4-BE49-F238E27FC236}">
                <a16:creationId xmlns:a16="http://schemas.microsoft.com/office/drawing/2014/main" xmlns="" id="{0BB687AA-2665-DB84-CDE8-BC398117DDC2}"/>
              </a:ext>
            </a:extLst>
          </p:cNvPr>
          <p:cNvSpPr/>
          <p:nvPr/>
        </p:nvSpPr>
        <p:spPr>
          <a:xfrm>
            <a:off x="1016582" y="1226945"/>
            <a:ext cx="10179452" cy="7705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58" dirty="0">
              <a:solidFill>
                <a:srgbClr val="1B2B3B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13" name="Shape 9">
            <a:extLst>
              <a:ext uri="{FF2B5EF4-FFF2-40B4-BE49-F238E27FC236}">
                <a16:creationId xmlns:a16="http://schemas.microsoft.com/office/drawing/2014/main" xmlns="" id="{EC312985-5EE7-C2C4-80C1-41AC632F7A05}"/>
              </a:ext>
            </a:extLst>
          </p:cNvPr>
          <p:cNvSpPr/>
          <p:nvPr/>
        </p:nvSpPr>
        <p:spPr>
          <a:xfrm>
            <a:off x="531821" y="5173903"/>
            <a:ext cx="7158283" cy="115483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21000"/>
            </a:schemeClr>
          </a:solidFill>
          <a:ln w="12700">
            <a:solidFill>
              <a:srgbClr val="D9E6F7"/>
            </a:solidFill>
            <a:prstDash val="solid"/>
          </a:ln>
        </p:spPr>
        <p:txBody>
          <a:bodyPr/>
          <a:lstStyle/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Вывод: </a:t>
            </a:r>
            <a:r>
              <a:rPr lang="ru-RU" sz="2000" dirty="0"/>
              <a:t>для детей с </a:t>
            </a:r>
            <a:r>
              <a:rPr lang="ru-RU" sz="2000" dirty="0" err="1"/>
              <a:t>целиакией</a:t>
            </a:r>
            <a:r>
              <a:rPr lang="ru-RU" sz="2000" dirty="0"/>
              <a:t> при БГД настоятельно рекомендуется соблюдать правильное питание, терапию добавками цинка и регулярный мониторинг уровня цинка.</a:t>
            </a:r>
            <a:endParaRPr lang="ru-RU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hape 13">
            <a:extLst>
              <a:ext uri="{FF2B5EF4-FFF2-40B4-BE49-F238E27FC236}">
                <a16:creationId xmlns:a16="http://schemas.microsoft.com/office/drawing/2014/main" xmlns="" id="{5A784C6F-88B7-6523-1547-50B3067D9AB0}"/>
              </a:ext>
            </a:extLst>
          </p:cNvPr>
          <p:cNvSpPr/>
          <p:nvPr/>
        </p:nvSpPr>
        <p:spPr>
          <a:xfrm>
            <a:off x="531821" y="3408577"/>
            <a:ext cx="7834940" cy="1359230"/>
          </a:xfrm>
          <a:prstGeom prst="roundRect">
            <a:avLst/>
          </a:prstGeom>
          <a:solidFill>
            <a:schemeClr val="accent5">
              <a:alpha val="9000"/>
            </a:schemeClr>
          </a:solidFill>
          <a:ln w="12700">
            <a:noFill/>
            <a:prstDash val="solid"/>
          </a:ln>
        </p:spPr>
        <p:txBody>
          <a:bodyPr/>
          <a:lstStyle/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РЕЗУЛЬТАТЫ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91 % детей с </a:t>
            </a:r>
            <a:r>
              <a:rPr lang="ru-RU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целиакией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на БГД имел низкий уровень цинка. (0,20 мкг/мл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vs 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0,86 мкг/мл)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p- &lt; 0,0001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xmlns="" id="{5DA340E4-A1C7-B9D8-F4C1-91B75D70E71B}"/>
              </a:ext>
            </a:extLst>
          </p:cNvPr>
          <p:cNvSpPr/>
          <p:nvPr/>
        </p:nvSpPr>
        <p:spPr>
          <a:xfrm>
            <a:off x="823252" y="255110"/>
            <a:ext cx="10270886" cy="3657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defTabSz="11663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F27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Нутритивный статус детей с </a:t>
            </a:r>
            <a:r>
              <a:rPr lang="ru-RU" sz="2800" b="1" dirty="0" err="1">
                <a:solidFill>
                  <a:srgbClr val="0F27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целиакией</a:t>
            </a:r>
            <a:endParaRPr lang="en-US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xmlns="" id="{6D4F9D7C-CCEE-3234-7677-7ABA7593C028}"/>
              </a:ext>
            </a:extLst>
          </p:cNvPr>
          <p:cNvSpPr/>
          <p:nvPr/>
        </p:nvSpPr>
        <p:spPr>
          <a:xfrm>
            <a:off x="238036" y="460839"/>
            <a:ext cx="10270886" cy="32002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5B6B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Ливия. 2024 г.</a:t>
            </a:r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xmlns="" id="{2025411A-D912-B0B3-4942-E95736B3A7C9}"/>
              </a:ext>
            </a:extLst>
          </p:cNvPr>
          <p:cNvSpPr txBox="1">
            <a:spLocks/>
          </p:cNvSpPr>
          <p:nvPr/>
        </p:nvSpPr>
        <p:spPr>
          <a:xfrm>
            <a:off x="9239243" y="6342709"/>
            <a:ext cx="284464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56953" indent="9994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5491" indent="19830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74029" indent="29666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32567" indent="395027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4492" algn="l" defTabSz="91379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1389" algn="l" defTabSz="91379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198288" algn="l" defTabSz="91379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5187" algn="l" defTabSz="91379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 defTabSz="1166317">
              <a:defRPr/>
            </a:pPr>
            <a:fld id="{CABB3FE9-3B77-48D8-B5E5-0C3D44B1A98A}" type="slidenum">
              <a:rPr lang="ru-RU" sz="1531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1166317">
                <a:defRPr/>
              </a:pPr>
              <a:t>13</a:t>
            </a:fld>
            <a:endParaRPr lang="ru-RU" sz="1531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52030" y="5548273"/>
            <a:ext cx="3550846" cy="76944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Elsumdi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H. (2024). Serum Zinc Levels in Celiac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Paediatric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Patients on Gluten Free Diet.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AlQalam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Journal of Medical and Applied Sciences, 1603–1609. https://doi.org/10.54361/ajmas.247495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01397" y="742220"/>
            <a:ext cx="3490743" cy="235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2326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041B917-6515-225B-0229-A111DF990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02D1350-8DF2-6264-2896-56223784EF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5000"/>
          </a:blip>
          <a:stretch>
            <a:fillRect/>
          </a:stretch>
        </p:blipFill>
        <p:spPr>
          <a:xfrm>
            <a:off x="-19590" y="8245"/>
            <a:ext cx="12211590" cy="6857811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accent1">
                <a:lumMod val="50000"/>
              </a:schemeClr>
            </a:contourClr>
          </a:sp3d>
        </p:spPr>
      </p:pic>
      <p:sp>
        <p:nvSpPr>
          <p:cNvPr id="4" name="Shape 2">
            <a:extLst>
              <a:ext uri="{FF2B5EF4-FFF2-40B4-BE49-F238E27FC236}">
                <a16:creationId xmlns:a16="http://schemas.microsoft.com/office/drawing/2014/main" xmlns="" id="{01B36FB0-01F4-516F-5438-CF0062050E8F}"/>
              </a:ext>
            </a:extLst>
          </p:cNvPr>
          <p:cNvSpPr/>
          <p:nvPr/>
        </p:nvSpPr>
        <p:spPr>
          <a:xfrm rot="10800000">
            <a:off x="18487" y="4349053"/>
            <a:ext cx="2011569" cy="2011569"/>
          </a:xfrm>
          <a:prstGeom prst="triangle">
            <a:avLst/>
          </a:prstGeom>
          <a:solidFill>
            <a:srgbClr val="E9F1FF">
              <a:alpha val="40000"/>
            </a:srgbClr>
          </a:solidFill>
          <a:ln w="12700">
            <a:solidFill>
              <a:srgbClr val="E9F1FF">
                <a:alpha val="0"/>
              </a:srgbClr>
            </a:solidFill>
            <a:prstDash val="solid"/>
          </a:ln>
        </p:spPr>
        <p:txBody>
          <a:bodyPr/>
          <a:lstStyle/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296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hape 5">
            <a:extLst>
              <a:ext uri="{FF2B5EF4-FFF2-40B4-BE49-F238E27FC236}">
                <a16:creationId xmlns:a16="http://schemas.microsoft.com/office/drawing/2014/main" xmlns="" id="{D9EEA5F6-5595-A2EF-78E2-AD1A6925DAD9}"/>
              </a:ext>
            </a:extLst>
          </p:cNvPr>
          <p:cNvSpPr/>
          <p:nvPr/>
        </p:nvSpPr>
        <p:spPr>
          <a:xfrm>
            <a:off x="138628" y="932910"/>
            <a:ext cx="7533187" cy="1892586"/>
          </a:xfrm>
          <a:prstGeom prst="roundRect">
            <a:avLst/>
          </a:prstGeom>
          <a:solidFill>
            <a:srgbClr val="F7FAFF"/>
          </a:solidFill>
          <a:ln w="12700">
            <a:solidFill>
              <a:srgbClr val="D9E6F7"/>
            </a:solidFill>
            <a:prstDash val="solid"/>
          </a:ln>
        </p:spPr>
        <p:txBody>
          <a:bodyPr/>
          <a:lstStyle/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Дизайн:</a:t>
            </a: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случай-контроль (скрининг - исследование)</a:t>
            </a:r>
          </a:p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Пациенты:</a:t>
            </a: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84 пациентов с </a:t>
            </a:r>
            <a:r>
              <a:rPr lang="ru-RU" sz="1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целиакией</a:t>
            </a: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(11,3 ± 2,6 года), 443 ребенка контрольной группы (10,8 ± 2,5 года)</a:t>
            </a:r>
          </a:p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Методы: уровень гемоглобина, содержание </a:t>
            </a:r>
            <a:r>
              <a:rPr lang="en-US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ферритина</a:t>
            </a: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фолиевой кислоты, витаминов: B12, A, E, 25-гидроксивитамина D; </a:t>
            </a:r>
            <a:r>
              <a:rPr lang="en-US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Zn </a:t>
            </a: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en-US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</a:t>
            </a: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 сыворотке крови</a:t>
            </a:r>
          </a:p>
        </p:txBody>
      </p:sp>
      <p:sp>
        <p:nvSpPr>
          <p:cNvPr id="12" name="Text 8">
            <a:extLst>
              <a:ext uri="{FF2B5EF4-FFF2-40B4-BE49-F238E27FC236}">
                <a16:creationId xmlns:a16="http://schemas.microsoft.com/office/drawing/2014/main" xmlns="" id="{0BB687AA-2665-DB84-CDE8-BC398117DDC2}"/>
              </a:ext>
            </a:extLst>
          </p:cNvPr>
          <p:cNvSpPr/>
          <p:nvPr/>
        </p:nvSpPr>
        <p:spPr>
          <a:xfrm>
            <a:off x="1016582" y="1226945"/>
            <a:ext cx="10179452" cy="7705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58" dirty="0">
              <a:solidFill>
                <a:srgbClr val="1B2B3B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13" name="Shape 9">
            <a:extLst>
              <a:ext uri="{FF2B5EF4-FFF2-40B4-BE49-F238E27FC236}">
                <a16:creationId xmlns:a16="http://schemas.microsoft.com/office/drawing/2014/main" xmlns="" id="{EC312985-5EE7-C2C4-80C1-41AC632F7A05}"/>
              </a:ext>
            </a:extLst>
          </p:cNvPr>
          <p:cNvSpPr/>
          <p:nvPr/>
        </p:nvSpPr>
        <p:spPr>
          <a:xfrm>
            <a:off x="243563" y="5511612"/>
            <a:ext cx="7751231" cy="1282379"/>
          </a:xfrm>
          <a:prstGeom prst="roundRect">
            <a:avLst/>
          </a:prstGeom>
          <a:solidFill>
            <a:schemeClr val="accent1">
              <a:lumMod val="20000"/>
              <a:lumOff val="80000"/>
              <a:alpha val="21000"/>
            </a:schemeClr>
          </a:solidFill>
          <a:ln w="12700">
            <a:solidFill>
              <a:srgbClr val="D9E6F7"/>
            </a:solidFill>
            <a:prstDash val="solid"/>
          </a:ln>
        </p:spPr>
        <p:txBody>
          <a:bodyPr/>
          <a:lstStyle/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Вывод:</a:t>
            </a:r>
            <a:r>
              <a:rPr lang="ru-RU" dirty="0" err="1"/>
              <a:t>дефицит</a:t>
            </a:r>
            <a:r>
              <a:rPr lang="ru-RU" dirty="0"/>
              <a:t> питательных микроэлементов выявляется у пациентов с </a:t>
            </a:r>
            <a:r>
              <a:rPr lang="ru-RU" dirty="0" err="1"/>
              <a:t>целиакией</a:t>
            </a:r>
            <a:r>
              <a:rPr lang="ru-RU" dirty="0"/>
              <a:t>, диагностированной на ранней стадии, выявленной с помощью скрининга, что подтверждает необходимость скрининга и ранней диагностики целиакии.</a:t>
            </a:r>
            <a:endParaRPr lang="ru-RU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hape 13">
            <a:extLst>
              <a:ext uri="{FF2B5EF4-FFF2-40B4-BE49-F238E27FC236}">
                <a16:creationId xmlns:a16="http://schemas.microsoft.com/office/drawing/2014/main" xmlns="" id="{5A784C6F-88B7-6523-1547-50B3067D9AB0}"/>
              </a:ext>
            </a:extLst>
          </p:cNvPr>
          <p:cNvSpPr/>
          <p:nvPr/>
        </p:nvSpPr>
        <p:spPr>
          <a:xfrm>
            <a:off x="138628" y="2967493"/>
            <a:ext cx="11748572" cy="2515957"/>
          </a:xfrm>
          <a:prstGeom prst="roundRect">
            <a:avLst/>
          </a:prstGeom>
          <a:solidFill>
            <a:schemeClr val="accent5">
              <a:alpha val="9000"/>
            </a:schemeClr>
          </a:solidFill>
          <a:ln w="12700">
            <a:noFill/>
            <a:prstDash val="solid"/>
          </a:ln>
        </p:spPr>
        <p:txBody>
          <a:bodyPr/>
          <a:lstStyle/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РЕЗУЛЬТАТЫ</a:t>
            </a: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indent="-342900" defTabSz="1166317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900" dirty="0"/>
              <a:t>гемоглобин 12,56 </a:t>
            </a:r>
            <a:r>
              <a:rPr lang="en-US" sz="1900" dirty="0"/>
              <a:t>vs </a:t>
            </a:r>
            <a:r>
              <a:rPr lang="ru-RU" sz="1900" dirty="0"/>
              <a:t>13,02 г/</a:t>
            </a:r>
            <a:r>
              <a:rPr lang="ru-RU" sz="1900" dirty="0" err="1"/>
              <a:t>дЛ</a:t>
            </a:r>
            <a:r>
              <a:rPr lang="ru-RU" sz="1900" dirty="0"/>
              <a:t> [р = 0,04]; </a:t>
            </a:r>
            <a:endParaRPr lang="en-US" sz="1900" dirty="0"/>
          </a:p>
          <a:p>
            <a:pPr marL="342900" indent="-342900" defTabSz="1166317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1900" b="1" dirty="0"/>
              <a:t>Fe</a:t>
            </a:r>
            <a:r>
              <a:rPr lang="ru-RU" sz="1900" b="1" dirty="0"/>
              <a:t> </a:t>
            </a:r>
            <a:r>
              <a:rPr lang="ru-RU" sz="1900" dirty="0"/>
              <a:t>10,61</a:t>
            </a:r>
            <a:r>
              <a:rPr lang="en-US" sz="1900" dirty="0"/>
              <a:t>vs</a:t>
            </a:r>
            <a:r>
              <a:rPr lang="ru-RU" sz="1900" dirty="0"/>
              <a:t>17,6 </a:t>
            </a:r>
            <a:r>
              <a:rPr lang="ru-RU" sz="1900" dirty="0" err="1"/>
              <a:t>мкмоль</a:t>
            </a:r>
            <a:r>
              <a:rPr lang="ru-RU" sz="1900" dirty="0"/>
              <a:t>/ л [р &lt;0,001], </a:t>
            </a:r>
            <a:r>
              <a:rPr lang="ru-RU" sz="1900" b="1" dirty="0" err="1"/>
              <a:t>ферритин</a:t>
            </a:r>
            <a:r>
              <a:rPr lang="ru-RU" sz="1900" dirty="0"/>
              <a:t> 25,7</a:t>
            </a:r>
            <a:r>
              <a:rPr lang="en-US" sz="1900" dirty="0"/>
              <a:t>vs</a:t>
            </a:r>
            <a:r>
              <a:rPr lang="ru-RU" sz="1900" dirty="0"/>
              <a:t>48,3 мкг/л [р &lt; 0,001], </a:t>
            </a:r>
            <a:endParaRPr lang="en-US" sz="1900" dirty="0"/>
          </a:p>
          <a:p>
            <a:pPr marL="342900" indent="-342900" defTabSz="1166317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900" dirty="0"/>
              <a:t>витамин D 29,1</a:t>
            </a:r>
            <a:r>
              <a:rPr lang="en-US" sz="1900" dirty="0"/>
              <a:t>vs</a:t>
            </a:r>
            <a:r>
              <a:rPr lang="ru-RU" sz="1900" dirty="0"/>
              <a:t>37,5 </a:t>
            </a:r>
            <a:r>
              <a:rPr lang="ru-RU" sz="1900" dirty="0" err="1"/>
              <a:t>нмоль</a:t>
            </a:r>
            <a:r>
              <a:rPr lang="ru-RU" sz="1900" dirty="0"/>
              <a:t>/л, </a:t>
            </a:r>
            <a:r>
              <a:rPr lang="en-US" sz="1900" dirty="0"/>
              <a:t> Zn </a:t>
            </a:r>
            <a:r>
              <a:rPr lang="ru-RU" sz="1900" dirty="0"/>
              <a:t>11,9 </a:t>
            </a:r>
            <a:r>
              <a:rPr lang="en-US" sz="1900" dirty="0"/>
              <a:t>vs </a:t>
            </a:r>
            <a:r>
              <a:rPr lang="ru-RU" sz="1900" dirty="0"/>
              <a:t>21,7 </a:t>
            </a:r>
            <a:r>
              <a:rPr lang="ru-RU" sz="1900" dirty="0" err="1"/>
              <a:t>мкмоль</a:t>
            </a:r>
            <a:r>
              <a:rPr lang="ru-RU" sz="1900" dirty="0"/>
              <a:t> /л, </a:t>
            </a:r>
            <a:r>
              <a:rPr lang="en-US" sz="1900" dirty="0"/>
              <a:t>Cu</a:t>
            </a:r>
            <a:r>
              <a:rPr lang="ru-RU" sz="1900" dirty="0"/>
              <a:t> 18,9 </a:t>
            </a:r>
            <a:r>
              <a:rPr lang="en-US" sz="1900" dirty="0"/>
              <a:t>vs</a:t>
            </a:r>
            <a:r>
              <a:rPr lang="ru-RU" sz="1900" dirty="0"/>
              <a:t> 32,5 </a:t>
            </a:r>
            <a:r>
              <a:rPr lang="ru-RU" sz="1900" dirty="0" err="1"/>
              <a:t>мкмоль</a:t>
            </a:r>
            <a:r>
              <a:rPr lang="ru-RU" sz="1900" dirty="0"/>
              <a:t>/л, </a:t>
            </a:r>
            <a:r>
              <a:rPr lang="en-US" sz="1900" b="1" dirty="0"/>
              <a:t>Se</a:t>
            </a:r>
            <a:r>
              <a:rPr lang="ru-RU" sz="1900" dirty="0"/>
              <a:t> 1,04 </a:t>
            </a:r>
            <a:r>
              <a:rPr lang="en-US" sz="1900" dirty="0"/>
              <a:t>vs</a:t>
            </a:r>
            <a:r>
              <a:rPr lang="ru-RU" sz="1900" dirty="0"/>
              <a:t> 1,36 </a:t>
            </a:r>
            <a:r>
              <a:rPr lang="ru-RU" sz="1900" dirty="0" err="1"/>
              <a:t>мкмоль</a:t>
            </a:r>
            <a:r>
              <a:rPr lang="ru-RU" sz="1900" dirty="0"/>
              <a:t>/л; р &lt; 0,001). </a:t>
            </a:r>
            <a:endParaRPr lang="en-US" sz="1900" dirty="0"/>
          </a:p>
          <a:p>
            <a:pPr marL="342900" indent="-342900" defTabSz="1166317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900" dirty="0"/>
              <a:t>При наличии </a:t>
            </a:r>
            <a:r>
              <a:rPr lang="ru-RU" sz="1900" dirty="0" err="1"/>
              <a:t>Marsh</a:t>
            </a:r>
            <a:r>
              <a:rPr lang="ru-RU" sz="1900" dirty="0"/>
              <a:t> </a:t>
            </a:r>
            <a:r>
              <a:rPr lang="ru-RU" sz="1900" dirty="0" err="1"/>
              <a:t>IIIb</a:t>
            </a:r>
            <a:r>
              <a:rPr lang="ru-RU" sz="1900" dirty="0"/>
              <a:t> и </a:t>
            </a:r>
            <a:r>
              <a:rPr lang="ru-RU" sz="1900" dirty="0" err="1"/>
              <a:t>IIIc</a:t>
            </a:r>
            <a:r>
              <a:rPr lang="ru-RU" sz="1900" dirty="0"/>
              <a:t> в сравнении с пациентами </a:t>
            </a:r>
            <a:r>
              <a:rPr lang="ru-RU" sz="1900" dirty="0" err="1"/>
              <a:t>Marsh</a:t>
            </a:r>
            <a:r>
              <a:rPr lang="ru-RU" sz="1900" dirty="0"/>
              <a:t> II и </a:t>
            </a:r>
            <a:r>
              <a:rPr lang="ru-RU" sz="1900" dirty="0" err="1"/>
              <a:t>IIIa</a:t>
            </a:r>
            <a:r>
              <a:rPr lang="ru-RU" sz="1900" dirty="0"/>
              <a:t> имели значительно более низкие уровни нутриентов: </a:t>
            </a:r>
            <a:r>
              <a:rPr lang="ru-RU" sz="1900" dirty="0" err="1"/>
              <a:t>ферритин</a:t>
            </a:r>
            <a:r>
              <a:rPr lang="ru-RU" sz="1900" dirty="0"/>
              <a:t> 15 </a:t>
            </a:r>
            <a:r>
              <a:rPr lang="en-US" sz="1900" dirty="0"/>
              <a:t>vs </a:t>
            </a:r>
            <a:r>
              <a:rPr lang="ru-RU" sz="1900" dirty="0"/>
              <a:t>22 мкг / л, р &lt; 0,025; витамин А 0,85 </a:t>
            </a:r>
            <a:r>
              <a:rPr lang="en-US" sz="1900" dirty="0"/>
              <a:t>vs</a:t>
            </a:r>
            <a:r>
              <a:rPr lang="ru-RU" sz="1900" dirty="0"/>
              <a:t>1,35 </a:t>
            </a:r>
            <a:r>
              <a:rPr lang="ru-RU" sz="1900" dirty="0" err="1"/>
              <a:t>мкмоль</a:t>
            </a:r>
            <a:r>
              <a:rPr lang="ru-RU" sz="1900" dirty="0"/>
              <a:t> /л, р = 0,007).</a:t>
            </a:r>
            <a:endParaRPr lang="ru-RU" sz="19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xmlns="" id="{5DA340E4-A1C7-B9D8-F4C1-91B75D70E71B}"/>
              </a:ext>
            </a:extLst>
          </p:cNvPr>
          <p:cNvSpPr/>
          <p:nvPr/>
        </p:nvSpPr>
        <p:spPr>
          <a:xfrm>
            <a:off x="823252" y="255110"/>
            <a:ext cx="10270886" cy="3657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defTabSz="11663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F27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Нутритивный статус детей с </a:t>
            </a:r>
            <a:r>
              <a:rPr lang="ru-RU" sz="2800" b="1" dirty="0" err="1">
                <a:solidFill>
                  <a:srgbClr val="0F27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целиакией</a:t>
            </a:r>
            <a:endParaRPr lang="en-US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xmlns="" id="{6D4F9D7C-CCEE-3234-7677-7ABA7593C028}"/>
              </a:ext>
            </a:extLst>
          </p:cNvPr>
          <p:cNvSpPr/>
          <p:nvPr/>
        </p:nvSpPr>
        <p:spPr>
          <a:xfrm>
            <a:off x="138628" y="577450"/>
            <a:ext cx="10270886" cy="32002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5B6B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Саудовская Аравия. 2024 г.</a:t>
            </a:r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xmlns="" id="{2025411A-D912-B0B3-4942-E95736B3A7C9}"/>
              </a:ext>
            </a:extLst>
          </p:cNvPr>
          <p:cNvSpPr txBox="1">
            <a:spLocks/>
          </p:cNvSpPr>
          <p:nvPr/>
        </p:nvSpPr>
        <p:spPr>
          <a:xfrm>
            <a:off x="9239243" y="6342709"/>
            <a:ext cx="284464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56953" indent="9994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5491" indent="19830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74029" indent="29666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32567" indent="395027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4492" algn="l" defTabSz="91379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1389" algn="l" defTabSz="91379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198288" algn="l" defTabSz="91379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5187" algn="l" defTabSz="91379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 defTabSz="1166317">
              <a:defRPr/>
            </a:pPr>
            <a:fld id="{CABB3FE9-3B77-48D8-B5E5-0C3D44B1A98A}" type="slidenum">
              <a:rPr lang="ru-RU" sz="1531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1166317">
                <a:defRPr/>
              </a:pPr>
              <a:t>14</a:t>
            </a:fld>
            <a:endParaRPr lang="ru-RU" sz="1531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106087" y="5724630"/>
            <a:ext cx="3550846" cy="93871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Al-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Hussaini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A,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Troncone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R,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Alobaid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S, Bashir MS. Status of vitamins and minerals in children with screening-identified celiac disease: A case-control study. J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Pediatr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Gastroenterol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Nutr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2024 Mar;78(3):677-684.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doi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10.1002/jpn3.12126. </a:t>
            </a:r>
            <a:endParaRPr lang="ru-RU" sz="1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9600" y="659716"/>
            <a:ext cx="3657600" cy="232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5758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041B917-6515-225B-0229-A111DF990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02D1350-8DF2-6264-2896-56223784EF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5000"/>
          </a:blip>
          <a:stretch>
            <a:fillRect/>
          </a:stretch>
        </p:blipFill>
        <p:spPr>
          <a:xfrm>
            <a:off x="0" y="0"/>
            <a:ext cx="12211590" cy="6857811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accent1">
                <a:lumMod val="50000"/>
              </a:schemeClr>
            </a:contourClr>
          </a:sp3d>
        </p:spPr>
      </p:pic>
      <p:sp>
        <p:nvSpPr>
          <p:cNvPr id="4" name="Shape 2">
            <a:extLst>
              <a:ext uri="{FF2B5EF4-FFF2-40B4-BE49-F238E27FC236}">
                <a16:creationId xmlns:a16="http://schemas.microsoft.com/office/drawing/2014/main" xmlns="" id="{01B36FB0-01F4-516F-5438-CF0062050E8F}"/>
              </a:ext>
            </a:extLst>
          </p:cNvPr>
          <p:cNvSpPr/>
          <p:nvPr/>
        </p:nvSpPr>
        <p:spPr>
          <a:xfrm rot="10800000">
            <a:off x="18487" y="4349053"/>
            <a:ext cx="2011569" cy="2011569"/>
          </a:xfrm>
          <a:prstGeom prst="triangle">
            <a:avLst/>
          </a:prstGeom>
          <a:solidFill>
            <a:srgbClr val="E9F1FF">
              <a:alpha val="40000"/>
            </a:srgbClr>
          </a:solidFill>
          <a:ln w="12700">
            <a:solidFill>
              <a:srgbClr val="E9F1FF">
                <a:alpha val="0"/>
              </a:srgbClr>
            </a:solidFill>
            <a:prstDash val="solid"/>
          </a:ln>
        </p:spPr>
        <p:txBody>
          <a:bodyPr/>
          <a:lstStyle/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296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hape 5">
            <a:extLst>
              <a:ext uri="{FF2B5EF4-FFF2-40B4-BE49-F238E27FC236}">
                <a16:creationId xmlns:a16="http://schemas.microsoft.com/office/drawing/2014/main" xmlns="" id="{D9EEA5F6-5595-A2EF-78E2-AD1A6925DAD9}"/>
              </a:ext>
            </a:extLst>
          </p:cNvPr>
          <p:cNvSpPr/>
          <p:nvPr/>
        </p:nvSpPr>
        <p:spPr>
          <a:xfrm>
            <a:off x="217622" y="1108344"/>
            <a:ext cx="7686051" cy="1746283"/>
          </a:xfrm>
          <a:prstGeom prst="roundRect">
            <a:avLst/>
          </a:prstGeom>
          <a:solidFill>
            <a:srgbClr val="F7FAFF"/>
          </a:solidFill>
          <a:ln w="12700">
            <a:solidFill>
              <a:srgbClr val="D9E6F7"/>
            </a:solidFill>
            <a:prstDash val="solid"/>
          </a:ln>
        </p:spPr>
        <p:txBody>
          <a:bodyPr/>
          <a:lstStyle/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Дизайн: </a:t>
            </a: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поперечное наблюдательное исследование</a:t>
            </a:r>
          </a:p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(апрель 2021 - февраль 2022 г.)</a:t>
            </a:r>
          </a:p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Пациенты:</a:t>
            </a: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45 детей 6-13 лет с </a:t>
            </a:r>
            <a:r>
              <a:rPr lang="ru-RU" sz="1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целиакией</a:t>
            </a: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соблюдающих БГД не менее 6 мес.</a:t>
            </a:r>
          </a:p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Методы: </a:t>
            </a: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антропометрия, статистическая обработка данных.</a:t>
            </a:r>
          </a:p>
        </p:txBody>
      </p:sp>
      <p:sp>
        <p:nvSpPr>
          <p:cNvPr id="12" name="Text 8">
            <a:extLst>
              <a:ext uri="{FF2B5EF4-FFF2-40B4-BE49-F238E27FC236}">
                <a16:creationId xmlns:a16="http://schemas.microsoft.com/office/drawing/2014/main" xmlns="" id="{0BB687AA-2665-DB84-CDE8-BC398117DDC2}"/>
              </a:ext>
            </a:extLst>
          </p:cNvPr>
          <p:cNvSpPr/>
          <p:nvPr/>
        </p:nvSpPr>
        <p:spPr>
          <a:xfrm>
            <a:off x="1016582" y="1226945"/>
            <a:ext cx="10179452" cy="7705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58" dirty="0">
              <a:solidFill>
                <a:srgbClr val="1B2B3B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13" name="Shape 9">
            <a:extLst>
              <a:ext uri="{FF2B5EF4-FFF2-40B4-BE49-F238E27FC236}">
                <a16:creationId xmlns:a16="http://schemas.microsoft.com/office/drawing/2014/main" xmlns="" id="{EC312985-5EE7-C2C4-80C1-41AC632F7A05}"/>
              </a:ext>
            </a:extLst>
          </p:cNvPr>
          <p:cNvSpPr/>
          <p:nvPr/>
        </p:nvSpPr>
        <p:spPr>
          <a:xfrm>
            <a:off x="217622" y="5548273"/>
            <a:ext cx="7597197" cy="109815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21000"/>
            </a:schemeClr>
          </a:solidFill>
          <a:ln w="12700">
            <a:solidFill>
              <a:srgbClr val="D9E6F7"/>
            </a:solidFill>
            <a:prstDash val="solid"/>
          </a:ln>
        </p:spPr>
        <p:txBody>
          <a:bodyPr/>
          <a:lstStyle/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Вывод: </a:t>
            </a:r>
            <a:r>
              <a:rPr lang="ru-RU" sz="2000" dirty="0"/>
              <a:t>Большинство детей с </a:t>
            </a:r>
            <a:r>
              <a:rPr lang="ru-RU" sz="2000" dirty="0" err="1"/>
              <a:t>целиакией</a:t>
            </a:r>
            <a:r>
              <a:rPr lang="ru-RU" sz="2000" dirty="0"/>
              <a:t> на БГД имели нормальный рост. Дефекты роста, которые могут быть связаны с различиями в соблюдении безглютеновой диеты.</a:t>
            </a:r>
            <a:endParaRPr lang="ru-RU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hape 13">
            <a:extLst>
              <a:ext uri="{FF2B5EF4-FFF2-40B4-BE49-F238E27FC236}">
                <a16:creationId xmlns:a16="http://schemas.microsoft.com/office/drawing/2014/main" xmlns="" id="{5A784C6F-88B7-6523-1547-50B3067D9AB0}"/>
              </a:ext>
            </a:extLst>
          </p:cNvPr>
          <p:cNvSpPr/>
          <p:nvPr/>
        </p:nvSpPr>
        <p:spPr>
          <a:xfrm>
            <a:off x="138627" y="3258586"/>
            <a:ext cx="8250991" cy="2070057"/>
          </a:xfrm>
          <a:prstGeom prst="roundRect">
            <a:avLst/>
          </a:prstGeom>
          <a:solidFill>
            <a:schemeClr val="accent5">
              <a:alpha val="9000"/>
            </a:schemeClr>
          </a:solidFill>
          <a:ln w="12700">
            <a:noFill/>
            <a:prstDash val="solid"/>
          </a:ln>
        </p:spPr>
        <p:txBody>
          <a:bodyPr/>
          <a:lstStyle/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РЕЗУЛЬТАТЫ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indent="-342900" defTabSz="1166317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57,8% - нормальный ИМТ, </a:t>
            </a:r>
          </a:p>
          <a:p>
            <a:pPr marL="342900" indent="-342900" defTabSz="1166317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20% - избыточный вес и  8,9% - ожирение </a:t>
            </a:r>
          </a:p>
          <a:p>
            <a:pPr marL="342900" indent="-342900" defTabSz="1166317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15,6% - недостаточного веса</a:t>
            </a:r>
          </a:p>
          <a:p>
            <a:pPr marL="342900" indent="-342900" defTabSz="1166317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80% - среднее гармоничной ФР </a:t>
            </a:r>
          </a:p>
          <a:p>
            <a:pPr marL="342900" indent="-342900" defTabSz="1166317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17,8% - задержка роста</a:t>
            </a: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xmlns="" id="{5DA340E4-A1C7-B9D8-F4C1-91B75D70E71B}"/>
              </a:ext>
            </a:extLst>
          </p:cNvPr>
          <p:cNvSpPr/>
          <p:nvPr/>
        </p:nvSpPr>
        <p:spPr>
          <a:xfrm>
            <a:off x="823252" y="255110"/>
            <a:ext cx="10270886" cy="3657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defTabSz="11663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F27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Нутритивный статус детей с </a:t>
            </a:r>
            <a:r>
              <a:rPr lang="ru-RU" sz="2800" b="1" dirty="0" err="1">
                <a:solidFill>
                  <a:srgbClr val="0F27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целиакией</a:t>
            </a:r>
            <a:endParaRPr lang="en-US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xmlns="" id="{6D4F9D7C-CCEE-3234-7677-7ABA7593C028}"/>
              </a:ext>
            </a:extLst>
          </p:cNvPr>
          <p:cNvSpPr/>
          <p:nvPr/>
        </p:nvSpPr>
        <p:spPr>
          <a:xfrm>
            <a:off x="238036" y="460839"/>
            <a:ext cx="10270886" cy="32002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5B6B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Иордания. 2025 г.</a:t>
            </a:r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xmlns="" id="{2025411A-D912-B0B3-4942-E95736B3A7C9}"/>
              </a:ext>
            </a:extLst>
          </p:cNvPr>
          <p:cNvSpPr txBox="1">
            <a:spLocks/>
          </p:cNvSpPr>
          <p:nvPr/>
        </p:nvSpPr>
        <p:spPr>
          <a:xfrm>
            <a:off x="9239243" y="6342709"/>
            <a:ext cx="284464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56953" indent="9994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5491" indent="19830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74029" indent="29666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32567" indent="395027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4492" algn="l" defTabSz="91379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1389" algn="l" defTabSz="91379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198288" algn="l" defTabSz="91379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5187" algn="l" defTabSz="91379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 defTabSz="1166317">
              <a:defRPr/>
            </a:pPr>
            <a:fld id="{CABB3FE9-3B77-48D8-B5E5-0C3D44B1A98A}" type="slidenum">
              <a:rPr lang="ru-RU" sz="1531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1166317">
                <a:defRPr/>
              </a:pPr>
              <a:t>15</a:t>
            </a:fld>
            <a:endParaRPr lang="ru-RU" sz="1531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52030" y="5548273"/>
            <a:ext cx="3550846" cy="93871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Saleh, E. M.,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Takruri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H. R.,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Rawashdeh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M. O., &amp; Ahmad, F. (2025). Assessment of the Growth Status of Jordanian Celiac Children on Gluten-Free Diet. Jordan Medical Journal, 59(2). https://doi.org/10.35516/jmj.v59i2.1775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/>
          <a:srcRect l="25006" t="18779" r="23444" b="30409"/>
          <a:stretch/>
        </p:blipFill>
        <p:spPr>
          <a:xfrm>
            <a:off x="8038441" y="780861"/>
            <a:ext cx="3939796" cy="240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3722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041B917-6515-225B-0229-A111DF990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02D1350-8DF2-6264-2896-56223784EF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5000"/>
          </a:blip>
          <a:stretch>
            <a:fillRect/>
          </a:stretch>
        </p:blipFill>
        <p:spPr>
          <a:xfrm>
            <a:off x="0" y="0"/>
            <a:ext cx="12211590" cy="6857811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accent1">
                <a:lumMod val="50000"/>
              </a:schemeClr>
            </a:contourClr>
          </a:sp3d>
        </p:spPr>
      </p:pic>
      <p:sp>
        <p:nvSpPr>
          <p:cNvPr id="4" name="Shape 2">
            <a:extLst>
              <a:ext uri="{FF2B5EF4-FFF2-40B4-BE49-F238E27FC236}">
                <a16:creationId xmlns:a16="http://schemas.microsoft.com/office/drawing/2014/main" xmlns="" id="{01B36FB0-01F4-516F-5438-CF0062050E8F}"/>
              </a:ext>
            </a:extLst>
          </p:cNvPr>
          <p:cNvSpPr/>
          <p:nvPr/>
        </p:nvSpPr>
        <p:spPr>
          <a:xfrm rot="10800000">
            <a:off x="18487" y="4349053"/>
            <a:ext cx="2011569" cy="2011569"/>
          </a:xfrm>
          <a:prstGeom prst="triangle">
            <a:avLst/>
          </a:prstGeom>
          <a:solidFill>
            <a:srgbClr val="E9F1FF">
              <a:alpha val="40000"/>
            </a:srgbClr>
          </a:solidFill>
          <a:ln w="12700">
            <a:solidFill>
              <a:srgbClr val="E9F1FF">
                <a:alpha val="0"/>
              </a:srgbClr>
            </a:solidFill>
            <a:prstDash val="solid"/>
          </a:ln>
        </p:spPr>
        <p:txBody>
          <a:bodyPr/>
          <a:lstStyle/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296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hape 5">
            <a:extLst>
              <a:ext uri="{FF2B5EF4-FFF2-40B4-BE49-F238E27FC236}">
                <a16:creationId xmlns:a16="http://schemas.microsoft.com/office/drawing/2014/main" xmlns="" id="{D9EEA5F6-5595-A2EF-78E2-AD1A6925DAD9}"/>
              </a:ext>
            </a:extLst>
          </p:cNvPr>
          <p:cNvSpPr/>
          <p:nvPr/>
        </p:nvSpPr>
        <p:spPr>
          <a:xfrm>
            <a:off x="217622" y="3947683"/>
            <a:ext cx="11866264" cy="2677272"/>
          </a:xfrm>
          <a:prstGeom prst="roundRect">
            <a:avLst/>
          </a:prstGeom>
          <a:solidFill>
            <a:srgbClr val="F7FAFF"/>
          </a:solidFill>
          <a:ln w="12700">
            <a:solidFill>
              <a:srgbClr val="D9E6F7"/>
            </a:solidFill>
            <a:prstDash val="solid"/>
          </a:ln>
        </p:spPr>
        <p:txBody>
          <a:bodyPr/>
          <a:lstStyle/>
          <a:p>
            <a:pPr marL="342900" indent="-342900" defTabSz="1166317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более чем 30 исследованиях сообщалось о частом дефиците железа, витамина D, фолиевой кислоты, кальция, цинка и витаминов группы B у детей, соблюдающих БГД;</a:t>
            </a:r>
          </a:p>
          <a:p>
            <a:pPr marL="342900" indent="-342900" defTabSz="1166317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Дефицит часто сохраняется, несмотря на соблюдение диеты, особенно у детей с ранней диагностикой или длительным лечением;</a:t>
            </a:r>
          </a:p>
          <a:p>
            <a:pPr marL="342900" indent="-342900" defTabSz="1166317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Подчеркивается роль состава </a:t>
            </a:r>
            <a:r>
              <a:rPr lang="ru-RU" sz="1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безглютеновых</a:t>
            </a: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продуктов, в которых, как правило, мало </a:t>
            </a:r>
            <a:r>
              <a:rPr lang="ru-RU" sz="1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микроэлементови</a:t>
            </a: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клетчатки, что способствует дефициту;</a:t>
            </a:r>
          </a:p>
          <a:p>
            <a:pPr marL="342900" indent="-342900" defTabSz="1166317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Для устранения стойкого дефицита микроэлементов рекомендуются стратегии обогащения и приема пищевых добавок.</a:t>
            </a:r>
          </a:p>
        </p:txBody>
      </p:sp>
      <p:sp>
        <p:nvSpPr>
          <p:cNvPr id="12" name="Text 8">
            <a:extLst>
              <a:ext uri="{FF2B5EF4-FFF2-40B4-BE49-F238E27FC236}">
                <a16:creationId xmlns:a16="http://schemas.microsoft.com/office/drawing/2014/main" xmlns="" id="{0BB687AA-2665-DB84-CDE8-BC398117DDC2}"/>
              </a:ext>
            </a:extLst>
          </p:cNvPr>
          <p:cNvSpPr/>
          <p:nvPr/>
        </p:nvSpPr>
        <p:spPr>
          <a:xfrm>
            <a:off x="1016582" y="1226945"/>
            <a:ext cx="10179452" cy="7705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58" dirty="0">
              <a:solidFill>
                <a:srgbClr val="1B2B3B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17" name="Shape 13">
            <a:extLst>
              <a:ext uri="{FF2B5EF4-FFF2-40B4-BE49-F238E27FC236}">
                <a16:creationId xmlns:a16="http://schemas.microsoft.com/office/drawing/2014/main" xmlns="" id="{5A784C6F-88B7-6523-1547-50B3067D9AB0}"/>
              </a:ext>
            </a:extLst>
          </p:cNvPr>
          <p:cNvSpPr/>
          <p:nvPr/>
        </p:nvSpPr>
        <p:spPr>
          <a:xfrm>
            <a:off x="217622" y="1104013"/>
            <a:ext cx="11866264" cy="2747851"/>
          </a:xfrm>
          <a:prstGeom prst="roundRect">
            <a:avLst/>
          </a:prstGeom>
          <a:solidFill>
            <a:schemeClr val="accent5">
              <a:alpha val="9000"/>
            </a:schemeClr>
          </a:solidFill>
          <a:ln w="12700">
            <a:noFill/>
            <a:prstDash val="solid"/>
          </a:ln>
        </p:spPr>
        <p:txBody>
          <a:bodyPr/>
          <a:lstStyle/>
          <a:p>
            <a:pPr marL="342900" indent="-342900" defTabSz="1166317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Задержка роста, задержка полового созревания и снижение антропометрических показателей, часто связаны с дефицитом питательных веществ и плохим соблюдением режима питания;</a:t>
            </a:r>
          </a:p>
          <a:p>
            <a:pPr marL="342900" indent="-342900" defTabSz="1166317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Наблюдается улучшение параметров роста после начала БГД, хотя некоторые дефициты физического развития по сравнению со здоровыми людьми из контрольной группы сохранились;</a:t>
            </a:r>
          </a:p>
          <a:p>
            <a:pPr marL="342900" indent="-342900" defTabSz="1166317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Отмечались избыточный вес и ожирение, что отражает метаболические осложнения, связанные с несбалансированным </a:t>
            </a:r>
            <a:r>
              <a:rPr lang="ru-RU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безглютеновым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питанием.</a:t>
            </a: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xmlns="" id="{5DA340E4-A1C7-B9D8-F4C1-91B75D70E71B}"/>
              </a:ext>
            </a:extLst>
          </p:cNvPr>
          <p:cNvSpPr/>
          <p:nvPr/>
        </p:nvSpPr>
        <p:spPr>
          <a:xfrm>
            <a:off x="823252" y="255110"/>
            <a:ext cx="10270886" cy="3657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defTabSz="11663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F27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Нутритивный статус детей с </a:t>
            </a:r>
            <a:r>
              <a:rPr lang="ru-RU" sz="2800" b="1" dirty="0" err="1">
                <a:solidFill>
                  <a:srgbClr val="0F27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целиакией</a:t>
            </a:r>
            <a:endParaRPr lang="en-US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xmlns="" id="{6D4F9D7C-CCEE-3234-7677-7ABA7593C028}"/>
              </a:ext>
            </a:extLst>
          </p:cNvPr>
          <p:cNvSpPr/>
          <p:nvPr/>
        </p:nvSpPr>
        <p:spPr>
          <a:xfrm>
            <a:off x="138627" y="674067"/>
            <a:ext cx="10270886" cy="32002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5B6B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 результатам систематических обзоров литературы 2012-2025 гг. </a:t>
            </a:r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xmlns="" id="{2025411A-D912-B0B3-4942-E95736B3A7C9}"/>
              </a:ext>
            </a:extLst>
          </p:cNvPr>
          <p:cNvSpPr txBox="1">
            <a:spLocks/>
          </p:cNvSpPr>
          <p:nvPr/>
        </p:nvSpPr>
        <p:spPr>
          <a:xfrm>
            <a:off x="9239243" y="6342709"/>
            <a:ext cx="284464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56953" indent="9994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5491" indent="19830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74029" indent="29666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32567" indent="395027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4492" algn="l" defTabSz="91379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1389" algn="l" defTabSz="91379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198288" algn="l" defTabSz="91379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5187" algn="l" defTabSz="91379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 defTabSz="1166317">
              <a:defRPr/>
            </a:pPr>
            <a:fld id="{CABB3FE9-3B77-48D8-B5E5-0C3D44B1A98A}" type="slidenum">
              <a:rPr lang="ru-RU" sz="1531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1166317">
                <a:defRPr/>
              </a:pPr>
              <a:t>16</a:t>
            </a:fld>
            <a:endParaRPr lang="ru-RU" sz="1531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1724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041B917-6515-225B-0229-A111DF990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02D1350-8DF2-6264-2896-56223784EF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5000"/>
          </a:blip>
          <a:stretch>
            <a:fillRect/>
          </a:stretch>
        </p:blipFill>
        <p:spPr>
          <a:xfrm>
            <a:off x="0" y="0"/>
            <a:ext cx="12211590" cy="6857811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accent1">
                <a:lumMod val="50000"/>
              </a:schemeClr>
            </a:contourClr>
          </a:sp3d>
        </p:spPr>
      </p:pic>
      <p:sp>
        <p:nvSpPr>
          <p:cNvPr id="4" name="Shape 2">
            <a:extLst>
              <a:ext uri="{FF2B5EF4-FFF2-40B4-BE49-F238E27FC236}">
                <a16:creationId xmlns:a16="http://schemas.microsoft.com/office/drawing/2014/main" xmlns="" id="{01B36FB0-01F4-516F-5438-CF0062050E8F}"/>
              </a:ext>
            </a:extLst>
          </p:cNvPr>
          <p:cNvSpPr/>
          <p:nvPr/>
        </p:nvSpPr>
        <p:spPr>
          <a:xfrm rot="10800000">
            <a:off x="18487" y="4349053"/>
            <a:ext cx="2011569" cy="2011569"/>
          </a:xfrm>
          <a:prstGeom prst="triangle">
            <a:avLst/>
          </a:prstGeom>
          <a:solidFill>
            <a:srgbClr val="E9F1FF">
              <a:alpha val="40000"/>
            </a:srgbClr>
          </a:solidFill>
          <a:ln w="12700">
            <a:solidFill>
              <a:srgbClr val="E9F1FF">
                <a:alpha val="0"/>
              </a:srgbClr>
            </a:solidFill>
            <a:prstDash val="solid"/>
          </a:ln>
        </p:spPr>
        <p:txBody>
          <a:bodyPr/>
          <a:lstStyle/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296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hape 5">
            <a:extLst>
              <a:ext uri="{FF2B5EF4-FFF2-40B4-BE49-F238E27FC236}">
                <a16:creationId xmlns:a16="http://schemas.microsoft.com/office/drawing/2014/main" xmlns="" id="{D9EEA5F6-5595-A2EF-78E2-AD1A6925DAD9}"/>
              </a:ext>
            </a:extLst>
          </p:cNvPr>
          <p:cNvSpPr/>
          <p:nvPr/>
        </p:nvSpPr>
        <p:spPr>
          <a:xfrm>
            <a:off x="359444" y="5116219"/>
            <a:ext cx="11724442" cy="1492997"/>
          </a:xfrm>
          <a:prstGeom prst="roundRect">
            <a:avLst/>
          </a:prstGeom>
          <a:solidFill>
            <a:srgbClr val="F7FAFF"/>
          </a:solidFill>
          <a:ln w="12700">
            <a:solidFill>
              <a:srgbClr val="D9E6F7"/>
            </a:solidFill>
            <a:prstDash val="solid"/>
          </a:ln>
        </p:spPr>
        <p:txBody>
          <a:bodyPr/>
          <a:lstStyle/>
          <a:p>
            <a:pPr marL="342900" indent="-342900" defTabSz="1166317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Анатолий Ильич Хавкин – д.м.н., профессор, главный научный сотрудник ГБУЗ МО «НИКИ детства Московской области», </a:t>
            </a:r>
            <a:r>
              <a:rPr lang="en-US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4"/>
              </a:rPr>
              <a:t>gastropedclin@gmail.com</a:t>
            </a: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 defTabSz="1166317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Ирина Анатольевна Бавыкина – д.м.н., доцент кафедры факультетской и паллиативной педиатрии ФГБОУ ВО ВГМУ им. Н.Н. Бурденко Минздрава России, </a:t>
            </a:r>
            <a:r>
              <a:rPr lang="en-US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5"/>
              </a:rPr>
              <a:t>i-bavikina@yandex.ru</a:t>
            </a:r>
            <a:r>
              <a:rPr lang="en-US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9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8">
            <a:extLst>
              <a:ext uri="{FF2B5EF4-FFF2-40B4-BE49-F238E27FC236}">
                <a16:creationId xmlns:a16="http://schemas.microsoft.com/office/drawing/2014/main" xmlns="" id="{0BB687AA-2665-DB84-CDE8-BC398117DDC2}"/>
              </a:ext>
            </a:extLst>
          </p:cNvPr>
          <p:cNvSpPr/>
          <p:nvPr/>
        </p:nvSpPr>
        <p:spPr>
          <a:xfrm>
            <a:off x="1016582" y="1226945"/>
            <a:ext cx="10179452" cy="7705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58" dirty="0">
              <a:solidFill>
                <a:srgbClr val="1B2B3B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17" name="Shape 13">
            <a:extLst>
              <a:ext uri="{FF2B5EF4-FFF2-40B4-BE49-F238E27FC236}">
                <a16:creationId xmlns:a16="http://schemas.microsoft.com/office/drawing/2014/main" xmlns="" id="{5A784C6F-88B7-6523-1547-50B3067D9AB0}"/>
              </a:ext>
            </a:extLst>
          </p:cNvPr>
          <p:cNvSpPr/>
          <p:nvPr/>
        </p:nvSpPr>
        <p:spPr>
          <a:xfrm>
            <a:off x="1160948" y="2094534"/>
            <a:ext cx="9500616" cy="893517"/>
          </a:xfrm>
          <a:prstGeom prst="roundRect">
            <a:avLst/>
          </a:prstGeom>
          <a:solidFill>
            <a:schemeClr val="accent5">
              <a:alpha val="9000"/>
            </a:schemeClr>
          </a:solidFill>
          <a:ln w="12700">
            <a:noFill/>
            <a:prstDash val="solid"/>
          </a:ln>
        </p:spPr>
        <p:txBody>
          <a:bodyPr/>
          <a:lstStyle/>
          <a:p>
            <a:pPr algn="ctr" defTabSz="11663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Благодарим за внимание!</a:t>
            </a:r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xmlns="" id="{2025411A-D912-B0B3-4942-E95736B3A7C9}"/>
              </a:ext>
            </a:extLst>
          </p:cNvPr>
          <p:cNvSpPr txBox="1">
            <a:spLocks/>
          </p:cNvSpPr>
          <p:nvPr/>
        </p:nvSpPr>
        <p:spPr>
          <a:xfrm>
            <a:off x="9239243" y="6342709"/>
            <a:ext cx="284464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56953" indent="9994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5491" indent="19830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74029" indent="29666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32567" indent="395027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4492" algn="l" defTabSz="91379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1389" algn="l" defTabSz="91379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198288" algn="l" defTabSz="91379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5187" algn="l" defTabSz="91379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 defTabSz="1166317">
              <a:defRPr/>
            </a:pPr>
            <a:fld id="{CABB3FE9-3B77-48D8-B5E5-0C3D44B1A98A}" type="slidenum">
              <a:rPr lang="ru-RU" sz="1531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1166317">
                <a:defRPr/>
              </a:pPr>
              <a:t>17</a:t>
            </a:fld>
            <a:endParaRPr lang="ru-RU" sz="1531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0119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alphaModFix amt="61000"/>
          </a:blip>
          <a:stretch>
            <a:fillRect/>
          </a:stretch>
        </p:blipFill>
        <p:spPr>
          <a:xfrm>
            <a:off x="12932" y="0"/>
            <a:ext cx="12193962" cy="68591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055" y="0"/>
            <a:ext cx="11651226" cy="1224598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3366"/>
                </a:solidFill>
                <a:latin typeface="Calibri"/>
                <a:ea typeface="+mn-ea"/>
                <a:cs typeface="+mn-cs"/>
              </a:rPr>
              <a:t>Непереносимость глютена как фактор </a:t>
            </a:r>
            <a:br>
              <a:rPr lang="ru-RU" sz="3600" b="1" dirty="0">
                <a:solidFill>
                  <a:srgbClr val="003366"/>
                </a:solidFill>
                <a:latin typeface="Calibri"/>
                <a:ea typeface="+mn-ea"/>
                <a:cs typeface="+mn-cs"/>
              </a:rPr>
            </a:br>
            <a:r>
              <a:rPr lang="ru-RU" sz="3600" b="1" dirty="0">
                <a:solidFill>
                  <a:srgbClr val="003366"/>
                </a:solidFill>
                <a:latin typeface="Calibri"/>
                <a:ea typeface="+mn-ea"/>
                <a:cs typeface="+mn-cs"/>
              </a:rPr>
              <a:t>изменения пищевого поведения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50273" y="3595432"/>
            <a:ext cx="4917038" cy="276583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822558" y="1348186"/>
            <a:ext cx="624085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Распространенность целиакии колеблется</a:t>
            </a:r>
          </a:p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пределах 0,5–1% в общей популяции населения. </a:t>
            </a:r>
          </a:p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Разброс показателей объясняется высокой</a:t>
            </a:r>
          </a:p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частотой скрытых и атипичных форм заболевания. </a:t>
            </a:r>
          </a:p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Европе отношение диагностированных случаев к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недиагностированным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составляет от 1:5 до 1:13.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74710275"/>
              </p:ext>
            </p:extLst>
          </p:nvPr>
        </p:nvGraphicFramePr>
        <p:xfrm>
          <a:off x="0" y="1224598"/>
          <a:ext cx="627405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82185BF5-F66C-42A7-87AB-0E94FF30AB1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1004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alphaModFix amt="61000"/>
          </a:blip>
          <a:stretch>
            <a:fillRect/>
          </a:stretch>
        </p:blipFill>
        <p:spPr>
          <a:xfrm>
            <a:off x="12932" y="0"/>
            <a:ext cx="12193962" cy="68591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639" y="0"/>
            <a:ext cx="10960509" cy="79641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3366"/>
                </a:solidFill>
                <a:latin typeface="Calibri"/>
                <a:ea typeface="+mn-ea"/>
                <a:cs typeface="+mn-cs"/>
              </a:rPr>
              <a:t>Непереносимость глютена – «великим мим»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7316" y="1023598"/>
            <a:ext cx="119434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Целиакия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иммуноопосредованное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системное заболевание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возникает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ответ на употребление глютена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соответствующих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проламинов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генетически предрасположенными индивидуумами и характеризуется наличием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широкой комбинации глютен-зависимых клинических проявлений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специфических антител, наличием HLA-DQ2 или HLA-DQ8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гаплотипов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энтеропатии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1984907731"/>
              </p:ext>
            </p:extLst>
          </p:nvPr>
        </p:nvGraphicFramePr>
        <p:xfrm>
          <a:off x="-1" y="2574222"/>
          <a:ext cx="12005187" cy="3767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82185BF5-F66C-42A7-87AB-0E94FF30AB1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7119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alphaModFix amt="61000"/>
          </a:blip>
          <a:stretch>
            <a:fillRect/>
          </a:stretch>
        </p:blipFill>
        <p:spPr>
          <a:xfrm>
            <a:off x="12932" y="0"/>
            <a:ext cx="12193962" cy="68591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639" y="0"/>
            <a:ext cx="10960509" cy="79641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3366"/>
                </a:solidFill>
                <a:latin typeface="Calibri"/>
                <a:ea typeface="+mn-ea"/>
                <a:cs typeface="+mn-cs"/>
              </a:rPr>
              <a:t>Чувствительность к глютену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7316" y="1023598"/>
            <a:ext cx="119434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936018312"/>
              </p:ext>
            </p:extLst>
          </p:nvPr>
        </p:nvGraphicFramePr>
        <p:xfrm>
          <a:off x="-2" y="1136118"/>
          <a:ext cx="12100744" cy="2872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5639" y="4798733"/>
            <a:ext cx="114152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специфических диагностических инструментов!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82185BF5-F66C-42A7-87AB-0E94FF30AB18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61276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alphaModFix amt="61000"/>
          </a:blip>
          <a:stretch>
            <a:fillRect/>
          </a:stretch>
        </p:blipFill>
        <p:spPr>
          <a:xfrm>
            <a:off x="12932" y="0"/>
            <a:ext cx="12193962" cy="68591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8942" y="207264"/>
            <a:ext cx="8229600" cy="1823973"/>
          </a:xfrm>
        </p:spPr>
        <p:txBody>
          <a:bodyPr>
            <a:normAutofit fontScale="90000"/>
          </a:bodyPr>
          <a:lstStyle/>
          <a:p>
            <a:r>
              <a:rPr lang="ru-RU" sz="4000" b="1" dirty="0" err="1">
                <a:solidFill>
                  <a:srgbClr val="003366"/>
                </a:solidFill>
                <a:latin typeface="Calibri"/>
                <a:ea typeface="+mn-ea"/>
                <a:cs typeface="+mn-cs"/>
              </a:rPr>
              <a:t>Безглютеновая</a:t>
            </a:r>
            <a:r>
              <a:rPr lang="ru-RU" sz="48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003366"/>
                </a:solidFill>
                <a:latin typeface="Calibri"/>
                <a:ea typeface="+mn-ea"/>
                <a:cs typeface="+mn-cs"/>
              </a:rPr>
              <a:t>диета (БГД) – единственный способ терапии всех форм непереносимости глютена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7316" y="1023598"/>
            <a:ext cx="119434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26193" y="2351289"/>
            <a:ext cx="7069394" cy="44360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/>
          <a:srcRect l="984" r="2144"/>
          <a:stretch/>
        </p:blipFill>
        <p:spPr>
          <a:xfrm>
            <a:off x="0" y="0"/>
            <a:ext cx="3578942" cy="686599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38651" y="6500867"/>
            <a:ext cx="2743200" cy="365125"/>
          </a:xfrm>
        </p:spPr>
        <p:txBody>
          <a:bodyPr/>
          <a:lstStyle/>
          <a:p>
            <a:fld id="{82185BF5-F66C-42A7-87AB-0E94FF30AB18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64858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18" y="0"/>
            <a:ext cx="12254022" cy="69073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3962" y="0"/>
            <a:ext cx="10960509" cy="806245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Сложности в соблюдении БГД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284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85BF5-F66C-42A7-87AB-0E94FF30AB1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316" y="1023598"/>
            <a:ext cx="119434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1543554307"/>
              </p:ext>
            </p:extLst>
          </p:nvPr>
        </p:nvGraphicFramePr>
        <p:xfrm>
          <a:off x="353962" y="1126286"/>
          <a:ext cx="11425595" cy="5660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7996" y="4651701"/>
            <a:ext cx="3048001" cy="202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4899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041B917-6515-225B-0229-A111DF990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02D1350-8DF2-6264-2896-56223784EF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5000"/>
          </a:blip>
          <a:stretch>
            <a:fillRect/>
          </a:stretch>
        </p:blipFill>
        <p:spPr>
          <a:xfrm>
            <a:off x="-19590" y="0"/>
            <a:ext cx="12211590" cy="6857811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accent1">
                <a:lumMod val="50000"/>
              </a:schemeClr>
            </a:contourClr>
          </a:sp3d>
        </p:spPr>
      </p:pic>
      <p:sp>
        <p:nvSpPr>
          <p:cNvPr id="4" name="Shape 2">
            <a:extLst>
              <a:ext uri="{FF2B5EF4-FFF2-40B4-BE49-F238E27FC236}">
                <a16:creationId xmlns:a16="http://schemas.microsoft.com/office/drawing/2014/main" xmlns="" id="{01B36FB0-01F4-516F-5438-CF0062050E8F}"/>
              </a:ext>
            </a:extLst>
          </p:cNvPr>
          <p:cNvSpPr/>
          <p:nvPr/>
        </p:nvSpPr>
        <p:spPr>
          <a:xfrm rot="10800000">
            <a:off x="18487" y="4349053"/>
            <a:ext cx="2011569" cy="2011569"/>
          </a:xfrm>
          <a:prstGeom prst="triangle">
            <a:avLst/>
          </a:prstGeom>
          <a:solidFill>
            <a:srgbClr val="E9F1FF">
              <a:alpha val="40000"/>
            </a:srgbClr>
          </a:solidFill>
          <a:ln w="12700">
            <a:solidFill>
              <a:srgbClr val="E9F1FF">
                <a:alpha val="0"/>
              </a:srgbClr>
            </a:solidFill>
            <a:prstDash val="solid"/>
          </a:ln>
        </p:spPr>
        <p:txBody>
          <a:bodyPr/>
          <a:lstStyle/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296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hape 5">
            <a:extLst>
              <a:ext uri="{FF2B5EF4-FFF2-40B4-BE49-F238E27FC236}">
                <a16:creationId xmlns:a16="http://schemas.microsoft.com/office/drawing/2014/main" xmlns="" id="{D9EEA5F6-5595-A2EF-78E2-AD1A6925DAD9}"/>
              </a:ext>
            </a:extLst>
          </p:cNvPr>
          <p:cNvSpPr/>
          <p:nvPr/>
        </p:nvSpPr>
        <p:spPr>
          <a:xfrm>
            <a:off x="138628" y="718288"/>
            <a:ext cx="8758483" cy="2126849"/>
          </a:xfrm>
          <a:prstGeom prst="roundRect">
            <a:avLst/>
          </a:prstGeom>
          <a:solidFill>
            <a:srgbClr val="F7FAFF"/>
          </a:solidFill>
          <a:ln w="12700">
            <a:solidFill>
              <a:srgbClr val="D9E6F7"/>
            </a:solidFill>
            <a:prstDash val="solid"/>
          </a:ln>
        </p:spPr>
        <p:txBody>
          <a:bodyPr/>
          <a:lstStyle/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Дизайн: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двухцентровое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поперечное исследование</a:t>
            </a:r>
          </a:p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Пациенты: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228 пациентов с </a:t>
            </a:r>
            <a:r>
              <a:rPr lang="ru-RU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целиакией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(12,92 ± 2,35 года; 67,9% девушек) и 135 здоровых сверстников (12,77 ± 2,25 года; 65,2% девушек). </a:t>
            </a:r>
          </a:p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Методы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антропометрия, стадия полового созревания по </a:t>
            </a:r>
            <a:r>
              <a:rPr lang="ru-RU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Таннеру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возраст наступления </a:t>
            </a:r>
            <a:r>
              <a:rPr lang="ru-RU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менархе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и соблюдение диеты, гонадотропины гипофиза, гонадотропные гормоны, пролактин, фолиевая кислота, витамины B12 и D, </a:t>
            </a:r>
            <a:r>
              <a:rPr lang="ru-RU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ферритин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Fe+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ОЖСС).</a:t>
            </a:r>
          </a:p>
        </p:txBody>
      </p:sp>
      <p:sp>
        <p:nvSpPr>
          <p:cNvPr id="12" name="Text 8">
            <a:extLst>
              <a:ext uri="{FF2B5EF4-FFF2-40B4-BE49-F238E27FC236}">
                <a16:creationId xmlns:a16="http://schemas.microsoft.com/office/drawing/2014/main" xmlns="" id="{0BB687AA-2665-DB84-CDE8-BC398117DDC2}"/>
              </a:ext>
            </a:extLst>
          </p:cNvPr>
          <p:cNvSpPr/>
          <p:nvPr/>
        </p:nvSpPr>
        <p:spPr>
          <a:xfrm>
            <a:off x="1016582" y="1226945"/>
            <a:ext cx="10179452" cy="7705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58" dirty="0">
              <a:solidFill>
                <a:srgbClr val="1B2B3B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13" name="Shape 9">
            <a:extLst>
              <a:ext uri="{FF2B5EF4-FFF2-40B4-BE49-F238E27FC236}">
                <a16:creationId xmlns:a16="http://schemas.microsoft.com/office/drawing/2014/main" xmlns="" id="{EC312985-5EE7-C2C4-80C1-41AC632F7A05}"/>
              </a:ext>
            </a:extLst>
          </p:cNvPr>
          <p:cNvSpPr/>
          <p:nvPr/>
        </p:nvSpPr>
        <p:spPr>
          <a:xfrm>
            <a:off x="196753" y="5759422"/>
            <a:ext cx="7481194" cy="101479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21000"/>
            </a:schemeClr>
          </a:solidFill>
          <a:ln w="12700">
            <a:solidFill>
              <a:srgbClr val="D9E6F7"/>
            </a:solidFill>
            <a:prstDash val="solid"/>
          </a:ln>
        </p:spPr>
        <p:txBody>
          <a:bodyPr/>
          <a:lstStyle/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Вывод: 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уровень ФР,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Fe+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и витамина D,  соблюдение диеты являются важными факторами для нормального полового созревания у пациентов с </a:t>
            </a:r>
            <a:r>
              <a:rPr lang="ru-RU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целиакией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7" name="Shape 13">
            <a:extLst>
              <a:ext uri="{FF2B5EF4-FFF2-40B4-BE49-F238E27FC236}">
                <a16:creationId xmlns:a16="http://schemas.microsoft.com/office/drawing/2014/main" xmlns="" id="{5A784C6F-88B7-6523-1547-50B3067D9AB0}"/>
              </a:ext>
            </a:extLst>
          </p:cNvPr>
          <p:cNvSpPr/>
          <p:nvPr/>
        </p:nvSpPr>
        <p:spPr>
          <a:xfrm>
            <a:off x="138628" y="2887931"/>
            <a:ext cx="11899537" cy="2750964"/>
          </a:xfrm>
          <a:prstGeom prst="roundRect">
            <a:avLst/>
          </a:prstGeom>
          <a:solidFill>
            <a:schemeClr val="accent5">
              <a:alpha val="9000"/>
            </a:schemeClr>
          </a:solidFill>
          <a:ln w="12700">
            <a:noFill/>
            <a:prstDash val="solid"/>
          </a:ln>
        </p:spPr>
        <p:txBody>
          <a:bodyPr/>
          <a:lstStyle/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РЕЗУЛЬТАТЫ</a:t>
            </a: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indent="-342900" defTabSz="1166317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Стадия </a:t>
            </a:r>
            <a:r>
              <a:rPr lang="ru-RU" sz="1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Таннера</a:t>
            </a: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достоверно выше в контрольной группе (р&lt;0,05). </a:t>
            </a:r>
          </a:p>
          <a:p>
            <a:pPr marL="342900" indent="-342900" defTabSz="1166317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Средний возраст наступления </a:t>
            </a:r>
            <a:r>
              <a:rPr lang="ru-RU" sz="1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менархе</a:t>
            </a: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достоверно ниже у здоровых людей (13,13 ± 1,01 </a:t>
            </a:r>
            <a:r>
              <a:rPr lang="en-US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vs</a:t>
            </a: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12,15 ± 0,97, р &lt; 0,001). </a:t>
            </a:r>
          </a:p>
          <a:p>
            <a:pPr marL="342900" indent="-342900" defTabSz="1166317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ru-RU" sz="1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облюдение</a:t>
            </a: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БГД</a:t>
            </a:r>
            <a:r>
              <a:rPr lang="en-US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и уровни </a:t>
            </a:r>
            <a:r>
              <a:rPr lang="ru-RU" sz="1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трансферрина</a:t>
            </a: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ОЖСС, витамина D положительно коррелируют со степенью загара (p &lt; 0,05). </a:t>
            </a:r>
            <a:endParaRPr lang="en-US" sz="19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defTabSz="1166317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Через 1 год соблюдения БГД положительная динамика: уровни TTG: 135,59 ± 73,88 </a:t>
            </a:r>
            <a:r>
              <a:rPr lang="en-US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vs</a:t>
            </a: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71,53 ± 69,40, p &lt; 0,001) и коррелировали со стадией </a:t>
            </a:r>
            <a:r>
              <a:rPr lang="ru-RU" sz="1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Таннера</a:t>
            </a: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(r = 0,49, p &lt; 0,01), </a:t>
            </a:r>
            <a:r>
              <a:rPr lang="ru-RU" sz="1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трансферрином</a:t>
            </a: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(r = 0,66, p &lt; 0,01) и ОЖСС (r = 0,23, p &lt; 0,05). </a:t>
            </a: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xmlns="" id="{5DA340E4-A1C7-B9D8-F4C1-91B75D70E71B}"/>
              </a:ext>
            </a:extLst>
          </p:cNvPr>
          <p:cNvSpPr/>
          <p:nvPr/>
        </p:nvSpPr>
        <p:spPr>
          <a:xfrm>
            <a:off x="823252" y="255110"/>
            <a:ext cx="10270886" cy="3657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defTabSz="11663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F27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Нутритивный статус детей с </a:t>
            </a:r>
            <a:r>
              <a:rPr lang="ru-RU" sz="2800" b="1" dirty="0" err="1">
                <a:solidFill>
                  <a:srgbClr val="0F27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целиакией</a:t>
            </a:r>
            <a:endParaRPr lang="en-US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xmlns="" id="{6D4F9D7C-CCEE-3234-7677-7ABA7593C028}"/>
              </a:ext>
            </a:extLst>
          </p:cNvPr>
          <p:cNvSpPr/>
          <p:nvPr/>
        </p:nvSpPr>
        <p:spPr>
          <a:xfrm>
            <a:off x="196753" y="380185"/>
            <a:ext cx="10270886" cy="32002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5B6B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Турция. 2020 г.</a:t>
            </a:r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xmlns="" id="{2025411A-D912-B0B3-4942-E95736B3A7C9}"/>
              </a:ext>
            </a:extLst>
          </p:cNvPr>
          <p:cNvSpPr txBox="1">
            <a:spLocks/>
          </p:cNvSpPr>
          <p:nvPr/>
        </p:nvSpPr>
        <p:spPr>
          <a:xfrm>
            <a:off x="9193523" y="6358761"/>
            <a:ext cx="284464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56953" indent="9994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5491" indent="19830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74029" indent="29666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32567" indent="395027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4492" algn="l" defTabSz="91379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1389" algn="l" defTabSz="91379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198288" algn="l" defTabSz="91379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5187" algn="l" defTabSz="91379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 defTabSz="1166317">
              <a:defRPr/>
            </a:pPr>
            <a:fld id="{CABB3FE9-3B77-48D8-B5E5-0C3D44B1A98A}" type="slidenum">
              <a:rPr lang="ru-RU" sz="1531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1166317">
                <a:defRPr/>
              </a:pPr>
              <a:t>7</a:t>
            </a:fld>
            <a:endParaRPr lang="ru-RU" sz="1531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34910" y="5733863"/>
            <a:ext cx="3550846" cy="93871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Bayrak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NA,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Volkan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B,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Haliloglu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B, Kara SS,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Cayir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A. The effect of celiac disease and gluten-free diet on pubertal development: a two-center study. J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Pediatr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Endocrinol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Metab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2020 Mar 26;33(3):409-415.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doi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10.1515/jpem-2019-0378. </a:t>
            </a:r>
            <a:endParaRPr lang="ru-RU" sz="1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97112" y="914916"/>
            <a:ext cx="3141054" cy="151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4246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041B917-6515-225B-0229-A111DF990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02D1350-8DF2-6264-2896-56223784EF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5000"/>
          </a:blip>
          <a:stretch>
            <a:fillRect/>
          </a:stretch>
        </p:blipFill>
        <p:spPr>
          <a:xfrm>
            <a:off x="-19590" y="189"/>
            <a:ext cx="12211590" cy="6857811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accent1">
                <a:lumMod val="50000"/>
              </a:schemeClr>
            </a:contourClr>
          </a:sp3d>
        </p:spPr>
      </p:pic>
      <p:sp>
        <p:nvSpPr>
          <p:cNvPr id="4" name="Shape 2">
            <a:extLst>
              <a:ext uri="{FF2B5EF4-FFF2-40B4-BE49-F238E27FC236}">
                <a16:creationId xmlns:a16="http://schemas.microsoft.com/office/drawing/2014/main" xmlns="" id="{01B36FB0-01F4-516F-5438-CF0062050E8F}"/>
              </a:ext>
            </a:extLst>
          </p:cNvPr>
          <p:cNvSpPr/>
          <p:nvPr/>
        </p:nvSpPr>
        <p:spPr>
          <a:xfrm rot="10800000">
            <a:off x="18487" y="4349053"/>
            <a:ext cx="2011569" cy="2011569"/>
          </a:xfrm>
          <a:prstGeom prst="triangle">
            <a:avLst/>
          </a:prstGeom>
          <a:solidFill>
            <a:srgbClr val="E9F1FF">
              <a:alpha val="40000"/>
            </a:srgbClr>
          </a:solidFill>
          <a:ln w="12700">
            <a:solidFill>
              <a:srgbClr val="E9F1FF">
                <a:alpha val="0"/>
              </a:srgbClr>
            </a:solidFill>
            <a:prstDash val="solid"/>
          </a:ln>
        </p:spPr>
        <p:txBody>
          <a:bodyPr/>
          <a:lstStyle/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296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hape 5">
            <a:extLst>
              <a:ext uri="{FF2B5EF4-FFF2-40B4-BE49-F238E27FC236}">
                <a16:creationId xmlns:a16="http://schemas.microsoft.com/office/drawing/2014/main" xmlns="" id="{D9EEA5F6-5595-A2EF-78E2-AD1A6925DAD9}"/>
              </a:ext>
            </a:extLst>
          </p:cNvPr>
          <p:cNvSpPr/>
          <p:nvPr/>
        </p:nvSpPr>
        <p:spPr>
          <a:xfrm>
            <a:off x="267221" y="801882"/>
            <a:ext cx="8255564" cy="1672454"/>
          </a:xfrm>
          <a:prstGeom prst="roundRect">
            <a:avLst/>
          </a:prstGeom>
          <a:solidFill>
            <a:srgbClr val="F7FAFF"/>
          </a:solidFill>
          <a:ln w="12700">
            <a:solidFill>
              <a:srgbClr val="D9E6F7"/>
            </a:solidFill>
            <a:prstDash val="solid"/>
          </a:ln>
        </p:spPr>
        <p:txBody>
          <a:bodyPr/>
          <a:lstStyle/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Дизайн: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поперечное исследование</a:t>
            </a:r>
          </a:p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Пациенты: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40 детей с </a:t>
            </a:r>
            <a:r>
              <a:rPr lang="ru-RU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целиакией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(средний возраст 8,43±3,5 лет).</a:t>
            </a:r>
          </a:p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Методы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Рост, вес, рацион и биохимические показатели пациентов оценивались трижды: до постановки диагноза, через шесть месяцев и через год после начала безглютеновой диеты. </a:t>
            </a:r>
          </a:p>
        </p:txBody>
      </p:sp>
      <p:sp>
        <p:nvSpPr>
          <p:cNvPr id="12" name="Text 8">
            <a:extLst>
              <a:ext uri="{FF2B5EF4-FFF2-40B4-BE49-F238E27FC236}">
                <a16:creationId xmlns:a16="http://schemas.microsoft.com/office/drawing/2014/main" xmlns="" id="{0BB687AA-2665-DB84-CDE8-BC398117DDC2}"/>
              </a:ext>
            </a:extLst>
          </p:cNvPr>
          <p:cNvSpPr/>
          <p:nvPr/>
        </p:nvSpPr>
        <p:spPr>
          <a:xfrm>
            <a:off x="1016582" y="1226945"/>
            <a:ext cx="10179452" cy="7705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58" dirty="0">
              <a:solidFill>
                <a:srgbClr val="1B2B3B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13" name="Shape 9">
            <a:extLst>
              <a:ext uri="{FF2B5EF4-FFF2-40B4-BE49-F238E27FC236}">
                <a16:creationId xmlns:a16="http://schemas.microsoft.com/office/drawing/2014/main" xmlns="" id="{EC312985-5EE7-C2C4-80C1-41AC632F7A05}"/>
              </a:ext>
            </a:extLst>
          </p:cNvPr>
          <p:cNvSpPr/>
          <p:nvPr/>
        </p:nvSpPr>
        <p:spPr>
          <a:xfrm>
            <a:off x="196752" y="5759422"/>
            <a:ext cx="7864733" cy="101479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21000"/>
            </a:schemeClr>
          </a:solidFill>
          <a:ln w="12700">
            <a:solidFill>
              <a:srgbClr val="D9E6F7"/>
            </a:solidFill>
            <a:prstDash val="solid"/>
          </a:ln>
        </p:spPr>
        <p:txBody>
          <a:bodyPr/>
          <a:lstStyle/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Вывод: 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необходим индивидуальный подход к питанию пациентов с </a:t>
            </a:r>
            <a:r>
              <a:rPr lang="ru-RU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целиакией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направленный на исключение глютена из рациона и его сбалансирование.</a:t>
            </a:r>
          </a:p>
        </p:txBody>
      </p:sp>
      <p:sp>
        <p:nvSpPr>
          <p:cNvPr id="17" name="Shape 13">
            <a:extLst>
              <a:ext uri="{FF2B5EF4-FFF2-40B4-BE49-F238E27FC236}">
                <a16:creationId xmlns:a16="http://schemas.microsoft.com/office/drawing/2014/main" xmlns="" id="{5A784C6F-88B7-6523-1547-50B3067D9AB0}"/>
              </a:ext>
            </a:extLst>
          </p:cNvPr>
          <p:cNvSpPr/>
          <p:nvPr/>
        </p:nvSpPr>
        <p:spPr>
          <a:xfrm>
            <a:off x="136436" y="2531652"/>
            <a:ext cx="11899537" cy="3142000"/>
          </a:xfrm>
          <a:prstGeom prst="roundRect">
            <a:avLst/>
          </a:prstGeom>
          <a:solidFill>
            <a:schemeClr val="accent5">
              <a:alpha val="9000"/>
            </a:schemeClr>
          </a:solidFill>
          <a:ln w="12700">
            <a:noFill/>
            <a:prstDash val="solid"/>
          </a:ln>
        </p:spPr>
        <p:txBody>
          <a:bodyPr/>
          <a:lstStyle/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РЕЗУЛЬТАТЫ</a:t>
            </a: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indent="-342900" defTabSz="1166317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Через год вес и рост пациентов увеличились, но ИМТ существенно не изменился. </a:t>
            </a:r>
          </a:p>
          <a:p>
            <a:pPr marL="342900" indent="-342900" defTabSz="1166317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Рацион детей до постановки диагноза был таким же, как у населения Польши в целом: наблюдалась недостаточная обеспеченность энергетической ценностью, клетчаткой, кальцием, йодом, железом, а также фолиевой кислотой, витаминами D, K и E.  </a:t>
            </a:r>
          </a:p>
          <a:p>
            <a:pPr marL="342900" indent="-342900" defTabSz="1166317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течение года рацион детей с </a:t>
            </a:r>
            <a:r>
              <a:rPr lang="ru-RU" sz="1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целиакией</a:t>
            </a: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существенно не изменился по большинству вышеперечисленных питательных веществ, либо изменения были незначительными с точки зрения общей оценки рациона. </a:t>
            </a:r>
          </a:p>
          <a:p>
            <a:pPr marL="342900" indent="-342900" defTabSz="1166317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 пациентов с </a:t>
            </a:r>
            <a:r>
              <a:rPr lang="ru-RU" sz="1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целиакией</a:t>
            </a: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соблюдающих БГД, может быть повышен риск дефицита железа, кальция и фолиевой кислоты.</a:t>
            </a: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xmlns="" id="{5DA340E4-A1C7-B9D8-F4C1-91B75D70E71B}"/>
              </a:ext>
            </a:extLst>
          </p:cNvPr>
          <p:cNvSpPr/>
          <p:nvPr/>
        </p:nvSpPr>
        <p:spPr>
          <a:xfrm>
            <a:off x="823252" y="255110"/>
            <a:ext cx="10270886" cy="3657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defTabSz="11663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F27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Нутритивный статус детей с </a:t>
            </a:r>
            <a:r>
              <a:rPr lang="ru-RU" sz="2800" b="1" dirty="0" err="1">
                <a:solidFill>
                  <a:srgbClr val="0F27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целиакией</a:t>
            </a:r>
            <a:endParaRPr lang="en-US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xmlns="" id="{6D4F9D7C-CCEE-3234-7677-7ABA7593C028}"/>
              </a:ext>
            </a:extLst>
          </p:cNvPr>
          <p:cNvSpPr/>
          <p:nvPr/>
        </p:nvSpPr>
        <p:spPr>
          <a:xfrm>
            <a:off x="196753" y="380185"/>
            <a:ext cx="10270886" cy="32002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5B6B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Польша. 2021 г.</a:t>
            </a:r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xmlns="" id="{2025411A-D912-B0B3-4942-E95736B3A7C9}"/>
              </a:ext>
            </a:extLst>
          </p:cNvPr>
          <p:cNvSpPr txBox="1">
            <a:spLocks/>
          </p:cNvSpPr>
          <p:nvPr/>
        </p:nvSpPr>
        <p:spPr>
          <a:xfrm>
            <a:off x="9193523" y="6358761"/>
            <a:ext cx="284464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56953" indent="9994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5491" indent="19830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74029" indent="29666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32567" indent="395027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4492" algn="l" defTabSz="91379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1389" algn="l" defTabSz="91379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198288" algn="l" defTabSz="91379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5187" algn="l" defTabSz="91379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 defTabSz="1166317">
              <a:defRPr/>
            </a:pPr>
            <a:fld id="{CABB3FE9-3B77-48D8-B5E5-0C3D44B1A98A}" type="slidenum">
              <a:rPr lang="ru-RU" sz="1531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1166317">
                <a:defRPr/>
              </a:pPr>
              <a:t>8</a:t>
            </a:fld>
            <a:endParaRPr lang="ru-RU" sz="1531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39750" y="5711828"/>
            <a:ext cx="3550846" cy="110799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Kozioł-Kozakowska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A,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Salamon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D,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Grzenda-Adamek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Z,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Krawczyk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A,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Duplaga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M,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Gosiewski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T,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Kowalska-Duplaga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K. Changes in Diet and Anthropometric Parameters in Children and Adolescents with Celiac Disease-One Year of Follow-Up. Nutrients. 2021 Nov 28;13(12):4306.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doi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10.3390/nu13124306.</a:t>
            </a:r>
            <a:endParaRPr lang="ru-RU" sz="1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66626" y="630375"/>
            <a:ext cx="3307361" cy="220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8504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041B917-6515-225B-0229-A111DF990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02D1350-8DF2-6264-2896-56223784EF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5000"/>
          </a:blip>
          <a:stretch>
            <a:fillRect/>
          </a:stretch>
        </p:blipFill>
        <p:spPr>
          <a:xfrm>
            <a:off x="-19590" y="0"/>
            <a:ext cx="12211590" cy="6857811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accent1">
                <a:lumMod val="50000"/>
              </a:schemeClr>
            </a:contourClr>
          </a:sp3d>
        </p:spPr>
      </p:pic>
      <p:sp>
        <p:nvSpPr>
          <p:cNvPr id="4" name="Shape 2">
            <a:extLst>
              <a:ext uri="{FF2B5EF4-FFF2-40B4-BE49-F238E27FC236}">
                <a16:creationId xmlns:a16="http://schemas.microsoft.com/office/drawing/2014/main" xmlns="" id="{01B36FB0-01F4-516F-5438-CF0062050E8F}"/>
              </a:ext>
            </a:extLst>
          </p:cNvPr>
          <p:cNvSpPr/>
          <p:nvPr/>
        </p:nvSpPr>
        <p:spPr>
          <a:xfrm rot="10800000">
            <a:off x="18487" y="4349053"/>
            <a:ext cx="2011569" cy="2011569"/>
          </a:xfrm>
          <a:prstGeom prst="triangle">
            <a:avLst/>
          </a:prstGeom>
          <a:solidFill>
            <a:srgbClr val="E9F1FF">
              <a:alpha val="40000"/>
            </a:srgbClr>
          </a:solidFill>
          <a:ln w="12700">
            <a:solidFill>
              <a:srgbClr val="E9F1FF">
                <a:alpha val="0"/>
              </a:srgbClr>
            </a:solidFill>
            <a:prstDash val="solid"/>
          </a:ln>
        </p:spPr>
        <p:txBody>
          <a:bodyPr/>
          <a:lstStyle/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296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hape 5">
            <a:extLst>
              <a:ext uri="{FF2B5EF4-FFF2-40B4-BE49-F238E27FC236}">
                <a16:creationId xmlns:a16="http://schemas.microsoft.com/office/drawing/2014/main" xmlns="" id="{D9EEA5F6-5595-A2EF-78E2-AD1A6925DAD9}"/>
              </a:ext>
            </a:extLst>
          </p:cNvPr>
          <p:cNvSpPr/>
          <p:nvPr/>
        </p:nvSpPr>
        <p:spPr>
          <a:xfrm>
            <a:off x="138629" y="718288"/>
            <a:ext cx="8513316" cy="2126849"/>
          </a:xfrm>
          <a:prstGeom prst="roundRect">
            <a:avLst/>
          </a:prstGeom>
          <a:solidFill>
            <a:srgbClr val="F7FAFF"/>
          </a:solidFill>
          <a:ln w="12700">
            <a:solidFill>
              <a:srgbClr val="D9E6F7"/>
            </a:solidFill>
            <a:prstDash val="solid"/>
          </a:ln>
        </p:spPr>
        <p:txBody>
          <a:bodyPr/>
          <a:lstStyle/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Дизайн: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случай-контроль</a:t>
            </a:r>
          </a:p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Пациенты: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76 пациентов с </a:t>
            </a:r>
            <a:r>
              <a:rPr lang="ru-RU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целиакией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(средний возраст 9,0 ± 4,3 года, 57% женщин) и 590 здоровых лиц контрольной группы (НК) (средний возраст 9,9 ± 0,1 года, 54% женщин). </a:t>
            </a:r>
          </a:p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Методы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трехдневный учет приема пищи,  антропометрия, лабораторная оценка уровня нутриентов</a:t>
            </a:r>
          </a:p>
        </p:txBody>
      </p:sp>
      <p:sp>
        <p:nvSpPr>
          <p:cNvPr id="12" name="Text 8">
            <a:extLst>
              <a:ext uri="{FF2B5EF4-FFF2-40B4-BE49-F238E27FC236}">
                <a16:creationId xmlns:a16="http://schemas.microsoft.com/office/drawing/2014/main" xmlns="" id="{0BB687AA-2665-DB84-CDE8-BC398117DDC2}"/>
              </a:ext>
            </a:extLst>
          </p:cNvPr>
          <p:cNvSpPr/>
          <p:nvPr/>
        </p:nvSpPr>
        <p:spPr>
          <a:xfrm>
            <a:off x="1016582" y="1226945"/>
            <a:ext cx="10179452" cy="7705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58" dirty="0">
              <a:solidFill>
                <a:srgbClr val="1B2B3B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13" name="Shape 9">
            <a:extLst>
              <a:ext uri="{FF2B5EF4-FFF2-40B4-BE49-F238E27FC236}">
                <a16:creationId xmlns:a16="http://schemas.microsoft.com/office/drawing/2014/main" xmlns="" id="{EC312985-5EE7-C2C4-80C1-41AC632F7A05}"/>
              </a:ext>
            </a:extLst>
          </p:cNvPr>
          <p:cNvSpPr/>
          <p:nvPr/>
        </p:nvSpPr>
        <p:spPr>
          <a:xfrm>
            <a:off x="196753" y="6035040"/>
            <a:ext cx="7481194" cy="7391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21000"/>
            </a:schemeClr>
          </a:solidFill>
          <a:ln w="12700">
            <a:solidFill>
              <a:srgbClr val="D9E6F7"/>
            </a:solidFill>
            <a:prstDash val="solid"/>
          </a:ln>
        </p:spPr>
        <p:txBody>
          <a:bodyPr/>
          <a:lstStyle/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Вывод: </a:t>
            </a:r>
            <a:r>
              <a:rPr lang="ru-RU" dirty="0"/>
              <a:t>сбалансированная БГД может обеспечить организм необходимыми макро- и микроэлементами</a:t>
            </a: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hape 13">
            <a:extLst>
              <a:ext uri="{FF2B5EF4-FFF2-40B4-BE49-F238E27FC236}">
                <a16:creationId xmlns:a16="http://schemas.microsoft.com/office/drawing/2014/main" xmlns="" id="{5A784C6F-88B7-6523-1547-50B3067D9AB0}"/>
              </a:ext>
            </a:extLst>
          </p:cNvPr>
          <p:cNvSpPr/>
          <p:nvPr/>
        </p:nvSpPr>
        <p:spPr>
          <a:xfrm>
            <a:off x="138629" y="2955461"/>
            <a:ext cx="6693180" cy="2935710"/>
          </a:xfrm>
          <a:prstGeom prst="roundRect">
            <a:avLst/>
          </a:prstGeom>
          <a:solidFill>
            <a:schemeClr val="accent5">
              <a:alpha val="9000"/>
            </a:schemeClr>
          </a:solidFill>
          <a:ln w="12700">
            <a:noFill/>
            <a:prstDash val="solid"/>
          </a:ln>
        </p:spPr>
        <p:txBody>
          <a:bodyPr/>
          <a:lstStyle/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РЕЗУЛЬТАТЫ</a:t>
            </a: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342900" indent="-342900" defTabSz="1166317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Белок</a:t>
            </a: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(г): 67.0 ± 19.4</a:t>
            </a:r>
            <a:r>
              <a:rPr lang="en-US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vs </a:t>
            </a: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62.1 ± 17.1, </a:t>
            </a:r>
            <a:r>
              <a:rPr lang="en-US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p=</a:t>
            </a: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0.021</a:t>
            </a:r>
          </a:p>
          <a:p>
            <a:pPr marL="342900" indent="-342900" defTabSz="1166317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Кальций</a:t>
            </a: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(мг</a:t>
            </a:r>
            <a:r>
              <a:rPr lang="en-US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713.3 ± 261.2</a:t>
            </a:r>
            <a:r>
              <a:rPr lang="en-US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vs </a:t>
            </a: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579.9 ± 242.1, </a:t>
            </a:r>
            <a:r>
              <a:rPr lang="en-US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&lt;0.001</a:t>
            </a:r>
          </a:p>
          <a:p>
            <a:pPr marL="342900" indent="-342900" defTabSz="1166317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Железо (мг): 8.2 ± 2.9 </a:t>
            </a:r>
            <a:r>
              <a:rPr lang="en-US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vs </a:t>
            </a: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8.0 ± 4.3, р=0.584</a:t>
            </a:r>
          </a:p>
          <a:p>
            <a:pPr marL="342900" indent="-342900" defTabSz="1166317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Цинк (мг): 7.4 ± 2.5</a:t>
            </a:r>
            <a:r>
              <a:rPr lang="en-US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vs </a:t>
            </a: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8.0 ± 2.8, р=0.077</a:t>
            </a:r>
          </a:p>
          <a:p>
            <a:pPr marL="342900" indent="-342900" defTabSz="1166317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Витамин B1 (мг):  1.5 ± 1.2</a:t>
            </a:r>
            <a:r>
              <a:rPr lang="en-US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vs </a:t>
            </a: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1.7 ± 1.5, р=0.145</a:t>
            </a:r>
          </a:p>
          <a:p>
            <a:pPr marL="342900" indent="-342900" defTabSz="1166317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Витамин С</a:t>
            </a: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(мг): 91.9 ± 51.8</a:t>
            </a:r>
            <a:r>
              <a:rPr lang="en-US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vs </a:t>
            </a: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74.1 ± 49.8, р=0.004</a:t>
            </a:r>
          </a:p>
          <a:p>
            <a:pPr marL="342900" indent="-342900" defTabSz="1166317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Витамин D</a:t>
            </a: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(мкг):	2.2 ± 2.4</a:t>
            </a:r>
            <a:r>
              <a:rPr lang="en-US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vs </a:t>
            </a:r>
            <a:r>
              <a:rPr 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1.1 ± 1.7	р&lt;0.001</a:t>
            </a: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xmlns="" id="{5DA340E4-A1C7-B9D8-F4C1-91B75D70E71B}"/>
              </a:ext>
            </a:extLst>
          </p:cNvPr>
          <p:cNvSpPr/>
          <p:nvPr/>
        </p:nvSpPr>
        <p:spPr>
          <a:xfrm>
            <a:off x="823252" y="255110"/>
            <a:ext cx="10270886" cy="3657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defTabSz="11663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F27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Нутритивный статус детей с </a:t>
            </a:r>
            <a:r>
              <a:rPr lang="ru-RU" sz="2800" b="1" dirty="0" err="1">
                <a:solidFill>
                  <a:srgbClr val="0F27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целиакией</a:t>
            </a:r>
            <a:endParaRPr lang="en-US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xmlns="" id="{6D4F9D7C-CCEE-3234-7677-7ABA7593C028}"/>
              </a:ext>
            </a:extLst>
          </p:cNvPr>
          <p:cNvSpPr/>
          <p:nvPr/>
        </p:nvSpPr>
        <p:spPr>
          <a:xfrm>
            <a:off x="196753" y="380185"/>
            <a:ext cx="10270886" cy="32002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1663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5B6B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Хорватия. 2022 г.</a:t>
            </a:r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xmlns="" id="{2025411A-D912-B0B3-4942-E95736B3A7C9}"/>
              </a:ext>
            </a:extLst>
          </p:cNvPr>
          <p:cNvSpPr txBox="1">
            <a:spLocks/>
          </p:cNvSpPr>
          <p:nvPr/>
        </p:nvSpPr>
        <p:spPr>
          <a:xfrm>
            <a:off x="9193523" y="6358761"/>
            <a:ext cx="284464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56953" indent="9994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5491" indent="19830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74029" indent="29666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32567" indent="395027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4492" algn="l" defTabSz="91379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1389" algn="l" defTabSz="91379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198288" algn="l" defTabSz="91379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5187" algn="l" defTabSz="91379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 defTabSz="1166317">
              <a:defRPr/>
            </a:pPr>
            <a:fld id="{CABB3FE9-3B77-48D8-B5E5-0C3D44B1A98A}" type="slidenum">
              <a:rPr lang="ru-RU" sz="1531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1166317">
                <a:defRPr/>
              </a:pPr>
              <a:t>9</a:t>
            </a:fld>
            <a:endParaRPr lang="ru-RU" sz="1531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25766" y="5873971"/>
            <a:ext cx="3550846" cy="93871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Sila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S,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Mašić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M,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Kranjčec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D,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Niseteo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T,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Marić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L,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Radunić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A,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Hojsak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I,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Jadrešin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O,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Mišak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Z. Quality of Diet of Patients with Coeliac Disease in Comparison to Healthy Children. Children (Basel). 2022 Oct 21;9(10):1595.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doi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10.3390/children9101595.</a:t>
            </a:r>
            <a:endParaRPr lang="ru-RU" sz="1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69956" y="825282"/>
            <a:ext cx="3304032" cy="18585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1809" y="2886154"/>
            <a:ext cx="5360191" cy="293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21757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2167</Words>
  <Application>Microsoft Office PowerPoint</Application>
  <PresentationFormat>Произвольный</PresentationFormat>
  <Paragraphs>178</Paragraphs>
  <Slides>17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Тема Office</vt:lpstr>
      <vt:lpstr>13_Тема Office</vt:lpstr>
      <vt:lpstr>Simple Light</vt:lpstr>
      <vt:lpstr>Слайд 1</vt:lpstr>
      <vt:lpstr>Непереносимость глютена как фактор  изменения пищевого поведения</vt:lpstr>
      <vt:lpstr>Непереносимость глютена – «великим мим»</vt:lpstr>
      <vt:lpstr>Чувствительность к глютену</vt:lpstr>
      <vt:lpstr>Безглютеновая диета (БГД) – единственный способ терапии всех форм непереносимости глютена</vt:lpstr>
      <vt:lpstr>Сложности в соблюдении БГД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Andrey</cp:lastModifiedBy>
  <cp:revision>63</cp:revision>
  <dcterms:created xsi:type="dcterms:W3CDTF">2026-02-26T13:29:13Z</dcterms:created>
  <dcterms:modified xsi:type="dcterms:W3CDTF">2026-03-24T15:32:53Z</dcterms:modified>
</cp:coreProperties>
</file>