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90" r:id="rId5"/>
    <p:sldId id="259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9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D77C01"/>
    <a:srgbClr val="FE9D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7" autoAdjust="0"/>
    <p:restoredTop sz="94672" autoAdjust="0"/>
  </p:normalViewPr>
  <p:slideViewPr>
    <p:cSldViewPr>
      <p:cViewPr varScale="1">
        <p:scale>
          <a:sx n="83" d="100"/>
          <a:sy n="83" d="100"/>
        </p:scale>
        <p:origin x="-1363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8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F964F-0144-45AB-B366-3191484BC04B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C5E23-64B0-4116-984F-981CA10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38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E23-64B0-4116-984F-981CA1090CF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823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0B3A-8E72-4184-B0A8-FA82579FF18F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D451-5EC1-4358-993D-2DC6CBCEC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477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0B3A-8E72-4184-B0A8-FA82579FF18F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D451-5EC1-4358-993D-2DC6CBCEC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577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0B3A-8E72-4184-B0A8-FA82579FF18F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D451-5EC1-4358-993D-2DC6CBCEC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212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0B3A-8E72-4184-B0A8-FA82579FF18F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D451-5EC1-4358-993D-2DC6CBCEC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993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0B3A-8E72-4184-B0A8-FA82579FF18F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D451-5EC1-4358-993D-2DC6CBCEC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50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0B3A-8E72-4184-B0A8-FA82579FF18F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D451-5EC1-4358-993D-2DC6CBCEC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106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0B3A-8E72-4184-B0A8-FA82579FF18F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D451-5EC1-4358-993D-2DC6CBCEC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375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0B3A-8E72-4184-B0A8-FA82579FF18F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D451-5EC1-4358-993D-2DC6CBCEC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636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0B3A-8E72-4184-B0A8-FA82579FF18F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D451-5EC1-4358-993D-2DC6CBCEC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775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0B3A-8E72-4184-B0A8-FA82579FF18F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D451-5EC1-4358-993D-2DC6CBCEC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283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0B3A-8E72-4184-B0A8-FA82579FF18F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D451-5EC1-4358-993D-2DC6CBCEC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155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0B3A-8E72-4184-B0A8-FA82579FF18F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3D451-5EC1-4358-993D-2DC6CBCEC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947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t&amp;rct=j&amp;q=&amp;esrc=s&amp;source=web&amp;cd=&amp;cad=rja&amp;uact=8&amp;ved=2ahUKEwjXxJTvrZaFAxVXKhAIHSrlBkgQFnoECAcQAQ&amp;url=https://minzdrav.gov.ru/&amp;usg=AOvVaw3jeZoclq2mo1Cuy4hDj03l&amp;opi=8997844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55576" y="1916832"/>
            <a:ext cx="7848872" cy="19442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992888" cy="1656184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br>
              <a:rPr lang="ru-RU" b="1" dirty="0"/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СИНДРОМ ДЖЕРВЕЛЛА-ЛАНГЕ-НИЛЬСЕНА:</a:t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ОДНА ИЗ ПРИЧИН ВНЕЗАПНОЙ СЕРДЕЧНОЙ СМЕРТИ </a:t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 ДЕТСКОМ ВОЗРАСТЕ 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905222"/>
            <a:ext cx="6840760" cy="3312368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</a:rPr>
              <a:t>                       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                        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1082675" algn="l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д.м.н., проф., Дубовая А.В.,</a:t>
            </a:r>
          </a:p>
          <a:p>
            <a:pPr marL="1250950" indent="1082675" algn="l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Конов В.Г.,</a:t>
            </a:r>
          </a:p>
          <a:p>
            <a:pPr marL="1250950" indent="1082675" algn="l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к.м.н., доц.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Бордюгова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Е.В.,</a:t>
            </a:r>
          </a:p>
          <a:p>
            <a:pPr marL="1250950" indent="1082675" algn="l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Валихметова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Д.В.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Донецк 2025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63216"/>
            <a:ext cx="65900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«Донецкий государственный медицинский университет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имени М. Горького» </a:t>
            </a:r>
          </a:p>
          <a:p>
            <a:pPr algn="ctr"/>
            <a:r>
              <a:rPr lang="ru-RU" sz="1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Российской Федерации</a:t>
            </a:r>
            <a:endParaRPr lang="ru-RU" sz="14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Кафедра педиатрии  №3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Институт неотложной и восстановительной хирургии им. В.К. Гусака </a:t>
            </a:r>
          </a:p>
          <a:p>
            <a:pPr algn="ctr"/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EEAE37E-6402-8E36-4A1F-99314F589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5917"/>
            <a:ext cx="3003111" cy="20287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7C264B1-3CB3-45A4-B248-8541EBC94D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164" y="150622"/>
            <a:ext cx="1685921" cy="14421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057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579296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Приступы не сопровождались непроизвольным </a:t>
            </a:r>
          </a:p>
          <a:p>
            <a:pPr>
              <a:buNone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мочеиспусканием и дефекацией,  прикусом языка. </a:t>
            </a:r>
          </a:p>
          <a:p>
            <a:pPr>
              <a:buNone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Периодически отмечалось только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подкатывание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глаз,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>
              <a:buNone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провоцировались психо-эмоциональным возбуждением </a:t>
            </a:r>
          </a:p>
          <a:p>
            <a:pPr>
              <a:buNone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(негативной реакцией на осмотр или сильной радостью). </a:t>
            </a:r>
          </a:p>
          <a:p>
            <a:pPr>
              <a:buNone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рекратились до назначения противоэпилептической </a:t>
            </a:r>
          </a:p>
          <a:p>
            <a:pPr>
              <a:buNone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терапии.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8449A1-54F8-71EE-F9F1-97DDC23E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99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Клинический пример</a:t>
            </a:r>
          </a:p>
        </p:txBody>
      </p:sp>
    </p:spTree>
    <p:extLst>
      <p:ext uri="{BB962C8B-B14F-4D97-AF65-F5344CB8AC3E}">
        <p14:creationId xmlns="" xmlns:p14="http://schemas.microsoft.com/office/powerpoint/2010/main" val="97441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166999"/>
            <a:ext cx="8507288" cy="4857403"/>
          </a:xfrm>
          <a:effectLst/>
        </p:spPr>
        <p:txBody>
          <a:bodyPr>
            <a:norm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3-х-летнего возраста мама стала отмечать снижение слуха у ребенка. После осмотра сурдологом выявлена тугоухость II-III ст.</a:t>
            </a:r>
          </a:p>
          <a:p>
            <a:pPr indent="0" algn="just">
              <a:spcAft>
                <a:spcPts val="800"/>
              </a:spcAft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 появления приступов «подведения глазных яблок»  установили диагноз: симптоматическая эпилепсия, средней частоты полиморфные пароксизмы (вторичные генерализованные и простые парциальные). Задержка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психоречевого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развития.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Сенсоневральная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тугоухость. Была назначена противоэпилептическая терапия.</a:t>
            </a:r>
          </a:p>
          <a:p>
            <a:pPr indent="0" algn="just">
              <a:spcAft>
                <a:spcPts val="800"/>
              </a:spcAft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возрасте 8 лет  при анализе ЭКГ обнаружена синусовая аритмия (ЧСС 75-105 в мин) и удлинение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QTc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0,472 с. </a:t>
            </a:r>
          </a:p>
          <a:p>
            <a:pPr indent="0" algn="just">
              <a:spcAft>
                <a:spcPts val="800"/>
              </a:spcAft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уточнения диагноза ребенок направлен в отделение детской кардиологии и кардиохирургии ИНВХ им. В.К. Гусака.</a:t>
            </a:r>
          </a:p>
          <a:p>
            <a:pPr indent="0" algn="just">
              <a:spcAft>
                <a:spcPts val="8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     </a:t>
            </a:r>
            <a:endParaRPr lang="ru-RU" sz="28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FA8438-CC91-4CC4-4CD4-056440EAE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99"/>
            <a:ext cx="5554960" cy="1143000"/>
          </a:xfrm>
        </p:spPr>
        <p:txBody>
          <a:bodyPr/>
          <a:lstStyle/>
          <a:p>
            <a:r>
              <a:rPr lang="ru-RU" dirty="0"/>
              <a:t>Клинический пример</a:t>
            </a:r>
          </a:p>
        </p:txBody>
      </p:sp>
    </p:spTree>
    <p:extLst>
      <p:ext uri="{BB962C8B-B14F-4D97-AF65-F5344CB8AC3E}">
        <p14:creationId xmlns="" xmlns:p14="http://schemas.microsoft.com/office/powerpoint/2010/main" val="2966366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281" y="2828149"/>
            <a:ext cx="8928992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5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семейном анамнезе: у матери – хроническая постгеморрагическая анемия тяжелой степени (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Hb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40-56г/л) в связи с маточными кровотечениями. Состояние здоровья отца – нет данных. </a:t>
            </a:r>
          </a:p>
          <a:p>
            <a:pPr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975089-FE1A-D126-551B-71548FC0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99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Клинический пример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295BE63-7BF4-E6EA-1352-832786EC9E85}"/>
              </a:ext>
            </a:extLst>
          </p:cNvPr>
          <p:cNvSpPr txBox="1"/>
          <p:nvPr/>
        </p:nvSpPr>
        <p:spPr>
          <a:xfrm>
            <a:off x="107504" y="1196933"/>
            <a:ext cx="87849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/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Объективно: активная, подвижная в играх с детьми. Носит слуховой </a:t>
            </a:r>
          </a:p>
          <a:p>
            <a:pPr indent="450215"/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аппарат. На обращенную к ней речь не реагирует, но легко отвечает </a:t>
            </a:r>
          </a:p>
          <a:p>
            <a:pPr indent="450215"/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действием, если видит мамино лицо и подсказку жестами. </a:t>
            </a:r>
          </a:p>
          <a:p>
            <a:pPr indent="450215"/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Дыхательная аритмия, в V точке выслушивается короткий </a:t>
            </a:r>
          </a:p>
          <a:p>
            <a:pPr indent="450215"/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систолический шум. </a:t>
            </a:r>
          </a:p>
        </p:txBody>
      </p:sp>
    </p:spTree>
    <p:extLst>
      <p:ext uri="{BB962C8B-B14F-4D97-AF65-F5344CB8AC3E}">
        <p14:creationId xmlns="" xmlns:p14="http://schemas.microsoft.com/office/powerpoint/2010/main" val="523370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052736"/>
            <a:ext cx="8682136" cy="5217443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отделении ребенок обследован: в клин. ан. крови – относительный лимфоцитоз.  в ан. мочи 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микрогематоурия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(эр. 9-10 в п/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зр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глюкозурия – 0,2 ммоль/л. глюкоза крови – норма; общий белок – норма, креатинин – снижен. В печеночных пробах незначительное повышение уровня АСТ – 37 Е/л(норма до 31 Е/л).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Острофазовые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показатели (АСЛО, СРБ) в норме.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На стандартной ЭКГ  – </a:t>
            </a:r>
            <a:r>
              <a:rPr lang="ru-RU" kern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QTс</a:t>
            </a:r>
            <a:r>
              <a:rPr lang="ru-RU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0,472с; 0,485с; 0,483с.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Суточное мониторирование ЭКГ: ЧСС в течение суток в пределах возрастной нормы. Синусовый ритм. Средний корригированный интервал QT за сутки свыше 470 мс. (79% времени). Средний корригированный QT – 476 мс, во время сна – 480 мс, максимальный корригированный QT – 540 мс. </a:t>
            </a:r>
          </a:p>
          <a:p>
            <a:pPr algn="just">
              <a:lnSpc>
                <a:spcPct val="120000"/>
              </a:lnSpc>
              <a:buNone/>
            </a:pP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35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7814BF-8DFC-3C4D-387E-D24C442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99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Клинический пример</a:t>
            </a:r>
          </a:p>
        </p:txBody>
      </p:sp>
    </p:spTree>
    <p:extLst>
      <p:ext uri="{BB962C8B-B14F-4D97-AF65-F5344CB8AC3E}">
        <p14:creationId xmlns="" xmlns:p14="http://schemas.microsoft.com/office/powerpoint/2010/main" val="3256247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593752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Клинический пример</a:t>
            </a:r>
          </a:p>
          <a:p>
            <a:pPr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Увеличение корригированного интервала QT на стандартной ЭКГ и при суточном мониторировании, приступы потери сознания, провоцируемые эмоциональными возбуждением, быстрое восстановление сознания, отсутствие сонливости в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послеприступный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период, непроизвольных мочеиспусканий, дефекации, прикуса языка;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нейросенсорная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тугоухость II-III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позволяет установить диагноз: Синдром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Джервелла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-Ланге-Нильсена (синдром удлиненного интервала QT, первичный,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синкопальная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форма, врожденная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нейросенсорная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тугоухость II-III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>
              <a:buNone/>
            </a:pPr>
            <a:endParaRPr lang="ru-RU" sz="2800" dirty="0"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3247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892480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Клинический пример</a:t>
            </a:r>
          </a:p>
          <a:p>
            <a:pPr>
              <a:lnSpc>
                <a:spcPct val="150000"/>
              </a:lnSpc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 установления диагноза в терапию был включен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пропранолол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15 мг 4 раза в день под контролем самочувствия, ЧСС и АД, калия и магния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аспарагинат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Было рекомендовано молекулярно-генетическое исследование. Обследование на синдром удлиненного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матери и старшей сестры.</a:t>
            </a:r>
          </a:p>
          <a:p>
            <a:pPr>
              <a:buNone/>
            </a:pP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2071877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89248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Выводы</a:t>
            </a:r>
          </a:p>
          <a:p>
            <a:pPr>
              <a:buNone/>
            </a:pP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В настоящее время внезапная сердечная смерть остаётся одной из наиболее важных проблем детской кардиологии. Несмотря на редкую встречаемость, синдром </a:t>
            </a:r>
            <a:r>
              <a:rPr lang="ru-RU" sz="2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Джервелла</a:t>
            </a:r>
            <a:r>
              <a:rPr lang="ru-RU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-Ланге-Нильсена является одной из ведущих причин внезапной сердечной смерти у детей. Это определяет необходимость взаимодействия врачей разных специальностей для выявления внесердечных проявлений синдрома. Детальный анализ ЭКГ с определением интервала QT и </a:t>
            </a:r>
            <a:r>
              <a:rPr lang="ru-RU" sz="2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QTc</a:t>
            </a:r>
            <a:r>
              <a:rPr lang="ru-RU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необходим для своевременного назначения лечения и 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</a:t>
            </a:r>
            <a:r>
              <a:rPr lang="ru-RU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редотвращения внезапной сердечной смерти.  </a:t>
            </a:r>
          </a:p>
          <a:p>
            <a:pPr>
              <a:lnSpc>
                <a:spcPct val="120000"/>
              </a:lnSpc>
              <a:buNone/>
            </a:pPr>
            <a:r>
              <a:rPr lang="ru-RU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После установления диагноза дети нуждаются в динамическом наблюдении и назначении антиаритмической терапии.</a:t>
            </a:r>
          </a:p>
          <a:p>
            <a:pPr>
              <a:buNone/>
            </a:pP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94736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6000" dirty="0"/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585216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4C87F2-DEF9-5562-D4DA-3F5C0C47C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7728" y="33821"/>
            <a:ext cx="4834880" cy="685801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МКБ – 10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45.8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579296" cy="528945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Синдром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Джервелла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Ланге-Нильсена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тяжелое </a:t>
            </a:r>
          </a:p>
          <a:p>
            <a:pPr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врожденное наследственное заболевание,  для которого </a:t>
            </a:r>
          </a:p>
          <a:p>
            <a:pPr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характерны аритмии и врожденная  двусторонняя </a:t>
            </a:r>
          </a:p>
          <a:p>
            <a:pPr algn="just">
              <a:buNone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нейросенсерная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тугоухость. Является более редкой </a:t>
            </a:r>
          </a:p>
          <a:p>
            <a:pPr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формой синдрома удлиненного интервала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</a:p>
          <a:p>
            <a:pPr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сопровождается высоким риском развития </a:t>
            </a:r>
          </a:p>
          <a:p>
            <a:pPr algn="just">
              <a:buNone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жизнеугрожающих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аритмий, что может привести к  </a:t>
            </a:r>
          </a:p>
          <a:p>
            <a:pPr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внезапной сердечной смерти.</a:t>
            </a:r>
          </a:p>
        </p:txBody>
      </p:sp>
    </p:spTree>
    <p:extLst>
      <p:ext uri="{BB962C8B-B14F-4D97-AF65-F5344CB8AC3E}">
        <p14:creationId xmlns="" xmlns:p14="http://schemas.microsoft.com/office/powerpoint/2010/main" val="4365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DA2820-ED3F-8AE2-C96D-C06CB72B2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849"/>
            <a:ext cx="5580112" cy="115699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Этиология и патогенез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36142"/>
            <a:ext cx="8579296" cy="499002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Синдром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Джервелла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Ланге-Нильсена 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JLNS)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наследуется аутосомно-рецессивно. </a:t>
            </a:r>
          </a:p>
          <a:p>
            <a:pPr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 синдрому JLNS могут приводить гомозиготные </a:t>
            </a:r>
          </a:p>
          <a:p>
            <a:pPr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мутации в гене KCNQ1, сочетание двух </a:t>
            </a:r>
          </a:p>
          <a:p>
            <a:pPr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гетерозиготных мутаций в гене KCNQ1 или </a:t>
            </a:r>
          </a:p>
          <a:p>
            <a:pPr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сочетание мутаций в генах KCNQ1 и KCNE1.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990CEDE-CAEA-F6BE-0A63-A72EEAB44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8" y="4581128"/>
            <a:ext cx="3131840" cy="1760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295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A76C675-9E4A-3D00-EBD0-A9A0BD3A7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2" y="33472"/>
            <a:ext cx="5281948" cy="115699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Этиология и патогенез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579296" cy="485740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Белки, продуцируемые этими двумя генами, работают вместе, </a:t>
            </a:r>
          </a:p>
          <a:p>
            <a:pPr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образуя </a:t>
            </a:r>
            <a:r>
              <a:rPr lang="ru-RU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калиевый канал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который переносит  положительно </a:t>
            </a:r>
          </a:p>
          <a:p>
            <a:pPr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заряженные </a:t>
            </a:r>
            <a:r>
              <a:rPr lang="ru-RU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ионы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калия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из </a:t>
            </a:r>
            <a:r>
              <a:rPr lang="ru-RU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клеток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что называется </a:t>
            </a:r>
          </a:p>
          <a:p>
            <a:pPr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выпрямительным калиевым током с медленной </a:t>
            </a:r>
          </a:p>
          <a:p>
            <a:pPr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задержкой. 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Движение ионов калия по этим  каналам имеет </a:t>
            </a:r>
          </a:p>
          <a:p>
            <a:pPr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решающее значение для поддержания нормальных функций </a:t>
            </a:r>
          </a:p>
          <a:p>
            <a:pPr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внутреннего уха и миокарда сердца.</a:t>
            </a:r>
          </a:p>
          <a:p>
            <a:pPr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24ED317-B182-5FD8-E72F-78E6F42BF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52" y="4002827"/>
            <a:ext cx="4032448" cy="2123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936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D8B494-1375-601E-2E41-1973C232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-46761"/>
            <a:ext cx="4032448" cy="114300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Клиника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JLNS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Нейросенсерная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тугоухость;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Синкопе (на данный момент либо в анамнезе)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Полиморфная желудочковая тахикардия;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Удлинение интервала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QT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QTc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kern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ru-RU" sz="24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лонико</a:t>
            </a:r>
            <a:r>
              <a:rPr lang="ru-RU" sz="24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-тонические судороги.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9AE38C1-B758-9B5C-8896-042ACB76B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8250"/>
            <a:ext cx="2339752" cy="16453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6731630-6F94-6E69-F2F9-BF5E5EAB3D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070271"/>
            <a:ext cx="2339753" cy="15806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B1A7020-6A9C-87BD-8E3F-28C82788DE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5" y="4130199"/>
            <a:ext cx="2235368" cy="1494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391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560B3F-B72F-5557-9958-566132BC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826768" cy="1143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Клиника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JLNS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01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наличием судорожного синдрома часто </a:t>
            </a:r>
          </a:p>
          <a:p>
            <a:pPr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ошибочно ставят диагноз «эпилепсия» с последующим </a:t>
            </a:r>
          </a:p>
          <a:p>
            <a:pPr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назначением противоэпилептической терапией, что </a:t>
            </a:r>
          </a:p>
          <a:p>
            <a:pPr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увеличивает риски внезапной сердечной смерти.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9146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18A12-E4E7-2941-2B51-C9EC9080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Диагностика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JLNS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kern="0" dirty="0">
                <a:latin typeface="Arial" panose="020B0604020202020204" pitchFamily="34" charset="0"/>
                <a:cs typeface="Arial" panose="020B0604020202020204" pitchFamily="34" charset="0"/>
              </a:rPr>
              <a:t>ЭКГ с ручным подсчетом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>
                <a:latin typeface="Arial" panose="020B0604020202020204" pitchFamily="34" charset="0"/>
                <a:cs typeface="Arial" panose="020B0604020202020204" pitchFamily="34" charset="0"/>
              </a:rPr>
              <a:t>интервала 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QT </a:t>
            </a:r>
            <a:r>
              <a:rPr lang="ru-RU" sz="2400" kern="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QTc</a:t>
            </a:r>
            <a:r>
              <a:rPr lang="ru-RU" sz="2400" kern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kern="0" dirty="0">
                <a:latin typeface="Arial" panose="020B0604020202020204" pitchFamily="34" charset="0"/>
                <a:cs typeface="Arial" panose="020B0604020202020204" pitchFamily="34" charset="0"/>
              </a:rPr>
              <a:t>ХМ-ЭКГ в течении суток;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kern="0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Консультация сурдолога;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Аудиоскрининг</a:t>
            </a:r>
            <a:r>
              <a:rPr lang="ru-RU" sz="2400" kern="0" dirty="0">
                <a:latin typeface="Arial" panose="020B0604020202020204" pitchFamily="34" charset="0"/>
                <a:cs typeface="Arial" panose="020B0604020202020204" pitchFamily="34" charset="0"/>
              </a:rPr>
              <a:t> для оценки поражения слуха;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ru-RU" sz="24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олекулярно-генетическое исследование.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707ED4-C046-0BCE-01FF-B45AA1728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94245"/>
            <a:ext cx="2771800" cy="18460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B60F638-7C30-255B-68E6-4F863BCE2E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83" y="3429000"/>
            <a:ext cx="2522117" cy="18923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C075A05-2896-9B81-FF7D-4EFC224AAA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81638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149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1EA8A-0229-8B5F-27DD-35D34DB0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365841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Диагноз выставляется на сновании сердечных (удлинение интервала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QT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QTc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потери сознания)  и внесердечных (двусторонняя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нейросенсорная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тугоухость, судорожный синдром) проявлений.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403648" y="6024637"/>
            <a:ext cx="7941568" cy="166672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600" dirty="0"/>
          </a:p>
          <a:p>
            <a:pPr>
              <a:buNone/>
            </a:pPr>
            <a:endParaRPr lang="ru-RU" sz="2600" dirty="0"/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124709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CEC81C-78D0-819B-694E-FFCFEBC35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99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Клинический пример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7000"/>
            <a:ext cx="9144000" cy="521432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Ребенок 8 лет, поступил в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отделение детской кардиологии и </a:t>
            </a:r>
          </a:p>
          <a:p>
            <a:pPr algn="just">
              <a:buNone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кардиохирургии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Института неотложной и восстановительной </a:t>
            </a:r>
          </a:p>
          <a:p>
            <a:pPr algn="just">
              <a:buNone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хирургии им. В.К. Гусака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жалобами матери на отсутствие </a:t>
            </a:r>
          </a:p>
          <a:p>
            <a:pPr algn="just">
              <a:buNone/>
            </a:pPr>
            <a:r>
              <a:rPr lang="ru-RU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слуха, задержку психо-речевого развития и эпизодически приступы </a:t>
            </a:r>
          </a:p>
          <a:p>
            <a:pPr algn="just">
              <a:buNone/>
            </a:pPr>
            <a:r>
              <a:rPr lang="ru-RU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потери сознания. Приступы регистрировались с 3,5 до 5,5 лет</a:t>
            </a:r>
            <a:r>
              <a:rPr lang="ru-RU" sz="2000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None/>
            </a:pPr>
            <a:r>
              <a:rPr lang="ru-RU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время приступов ребенок «обмякал», лежал с «остановившимся </a:t>
            </a:r>
          </a:p>
          <a:p>
            <a:pPr algn="just">
              <a:buNone/>
            </a:pPr>
            <a:r>
              <a:rPr lang="ru-RU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взглядом». На этом фоне появлялась мышечная дрожь или </a:t>
            </a:r>
          </a:p>
          <a:p>
            <a:pPr algn="just">
              <a:buNone/>
            </a:pPr>
            <a:r>
              <a:rPr lang="ru-RU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дрожание подбородка. Несколько приступов сопровождались </a:t>
            </a:r>
          </a:p>
          <a:p>
            <a:pPr algn="just">
              <a:buNone/>
            </a:pPr>
            <a:r>
              <a:rPr lang="ru-RU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клонико</a:t>
            </a:r>
            <a:r>
              <a:rPr lang="ru-RU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-тоническими судорогами. Приступы непродолжительные, </a:t>
            </a:r>
          </a:p>
          <a:p>
            <a:pPr algn="just">
              <a:buNone/>
            </a:pPr>
            <a:r>
              <a:rPr lang="ru-RU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1-2 минут.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364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900</Words>
  <Application>Microsoft Office PowerPoint</Application>
  <PresentationFormat>Экран (4:3)</PresentationFormat>
  <Paragraphs>120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СИНДРОМ ДЖЕРВЕЛЛА-ЛАНГЕ-НИЛЬСЕНА: ОДНА ИЗ ПРИЧИН ВНЕЗАПНОЙ СЕРДЕЧНОЙ СМЕРТИ  В ДЕТСКОМ ВОЗРАСТЕ    </vt:lpstr>
      <vt:lpstr>МКБ – 10 I 45.8</vt:lpstr>
      <vt:lpstr>Этиология и патогенез</vt:lpstr>
      <vt:lpstr>Этиология и патогенез</vt:lpstr>
      <vt:lpstr>Клиника JLNS</vt:lpstr>
      <vt:lpstr>Клиника JLNS</vt:lpstr>
      <vt:lpstr>Диагностика  JLNS</vt:lpstr>
      <vt:lpstr>Диагноз выставляется на сновании сердечных (удлинение интервала QT и QTc, потери сознания)  и внесердечных (двусторонняя нейросенсорная тугоухость, судорожный синдром) проявлений.</vt:lpstr>
      <vt:lpstr>Клинический пример</vt:lpstr>
      <vt:lpstr>Клинический пример</vt:lpstr>
      <vt:lpstr>Клинический пример</vt:lpstr>
      <vt:lpstr>Клинический пример</vt:lpstr>
      <vt:lpstr>Клинический пример</vt:lpstr>
      <vt:lpstr>Слайд 14</vt:lpstr>
      <vt:lpstr>Слайд 15</vt:lpstr>
      <vt:lpstr>Слайд 16</vt:lpstr>
      <vt:lpstr>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Клинические особенности B12 – дефицитной анемии у детей раннего возраста</dc:title>
  <dc:creator>Zipir</dc:creator>
  <cp:lastModifiedBy>Andrey</cp:lastModifiedBy>
  <cp:revision>90</cp:revision>
  <dcterms:created xsi:type="dcterms:W3CDTF">2023-02-15T11:08:30Z</dcterms:created>
  <dcterms:modified xsi:type="dcterms:W3CDTF">2025-04-16T12:48:18Z</dcterms:modified>
</cp:coreProperties>
</file>