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84" r:id="rId5"/>
    <p:sldId id="259" r:id="rId6"/>
    <p:sldId id="289" r:id="rId7"/>
    <p:sldId id="260" r:id="rId8"/>
    <p:sldId id="261" r:id="rId9"/>
    <p:sldId id="280" r:id="rId10"/>
    <p:sldId id="288" r:id="rId11"/>
    <p:sldId id="295" r:id="rId12"/>
    <p:sldId id="292" r:id="rId13"/>
    <p:sldId id="265" r:id="rId14"/>
    <p:sldId id="293" r:id="rId15"/>
    <p:sldId id="294" r:id="rId16"/>
    <p:sldId id="275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E75EF0B-82B8-38E9-9D27-1B5CF04EECE0}">
  <a:tblStyle styleId="{8E75EF0B-82B8-38E9-9D27-1B5CF04EECE0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10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1E73099-41D5-498A-BACF-1DFE56984300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B900A72-0C89-4684-8B7C-2CFF8B4A4D5D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E4E5C40-8366-4955-88C0-D18C91849835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71017F4-8FBA-4D51-A0BA-066B0052843F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E622C635-3045-4F10-9570-36C6BF0DE98A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C00FEDFB-38B4-48A1-A965-743873AE452E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BE238BDB-2ABF-407B-895F-373A325A196A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857759D6-17ED-4290-9F60-92F9B5FC7D58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53D3802B-D195-4745-98E4-0830DA93CE47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DE941439-E1E3-431B-B320-D0EA5E738E55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4E9B8192-DD33-4977-9B4E-B96212AFEEB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DC6A6DF-323E-4ED7-959F-992EAE5CD3C3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6E72EECF-A222-4007-8C8A-1B343DA46D11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A2A87FA9-3150-4009-899F-45610B1985E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3383B3EC-EA4B-421B-8570-C2CDEC2226B4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B41209A2-104B-4AFE-8E61-C359F42BA5C3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3C147DAC-E30B-474A-8C27-3CF3E4F06E27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2FBC059-BD1A-4864-93A3-42E01DE5311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F74272C-326E-4A9A-BFE8-511AE09A5041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B85DC52-CF5C-4C0E-9C36-D4B313F42191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50CDF1E-50B9-42B6-B839-0A2B8446A356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FBAA7F0-DC74-4C4F-886E-E102A9A44B6D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154E760-A15C-4ECC-9886-13B6D066972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BA94F60-4A20-4732-A34D-49AB3C5C194E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Manrope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044B9AB2-746B-4BAA-880E-3F364212326B}" type="slidenum">
              <a:rPr lang="ru-RU" sz="1200" b="0" strike="noStrike" spc="-1">
                <a:solidFill>
                  <a:srgbClr val="8B8B8B"/>
                </a:solidFill>
                <a:latin typeface="Manrope"/>
                <a:ea typeface="DejaVu San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 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 bwMode="auto"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 bwMode="auto"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Manrope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B36ECDF9-A14C-41D6-A720-21BDAA6254B1}" type="slidenum">
              <a:rPr lang="ru-RU" sz="1200" b="0" strike="noStrike" spc="-1">
                <a:solidFill>
                  <a:srgbClr val="8B8B8B"/>
                </a:solidFill>
                <a:latin typeface="Manrope"/>
                <a:ea typeface="DejaVu Sans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 bwMode="auto"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TextBox 5"/>
          <p:cNvSpPr/>
          <p:nvPr/>
        </p:nvSpPr>
        <p:spPr bwMode="auto">
          <a:xfrm>
            <a:off x="119336" y="2906639"/>
            <a:ext cx="11288739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Оценка </a:t>
            </a:r>
            <a:r>
              <a:rPr lang="ru-RU" sz="2800" b="1" dirty="0">
                <a:solidFill>
                  <a:srgbClr val="C00000"/>
                </a:solidFill>
              </a:rPr>
              <a:t>сбалансированности </a:t>
            </a:r>
            <a:r>
              <a:rPr lang="ru-RU" sz="2800" b="1" dirty="0" smtClean="0">
                <a:solidFill>
                  <a:srgbClr val="C00000"/>
                </a:solidFill>
              </a:rPr>
              <a:t>рационов организованного </a:t>
            </a:r>
            <a:r>
              <a:rPr lang="ru-RU" sz="2800" b="1" dirty="0">
                <a:solidFill>
                  <a:srgbClr val="C00000"/>
                </a:solidFill>
              </a:rPr>
              <a:t>питания дошкольников младшего возраста</a:t>
            </a:r>
            <a:endParaRPr lang="ru-RU" sz="2800" b="1" strike="noStrike" spc="-1" dirty="0">
              <a:solidFill>
                <a:srgbClr val="C00000"/>
              </a:solidFill>
            </a:endParaRPr>
          </a:p>
        </p:txBody>
      </p:sp>
      <p:sp>
        <p:nvSpPr>
          <p:cNvPr id="89" name="TextBox 6"/>
          <p:cNvSpPr/>
          <p:nvPr/>
        </p:nvSpPr>
        <p:spPr bwMode="auto">
          <a:xfrm>
            <a:off x="551384" y="4581128"/>
            <a:ext cx="10839253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Курмачёва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Наталия Александровна, д.м.н., профессор кафедры госпитальной педиатрии 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неонатологии КИДЗ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Черненков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Юрий Валентинович, д.м.н., профессор, заведующий кафедрой госпитальной педиатрии и неонатологии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КИДЗ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ФГБОУ ВО Саратовский ГМУ им. В.И. Разумовского МЗ РФ, Саратов, Россия</a:t>
            </a:r>
          </a:p>
        </p:txBody>
      </p:sp>
      <p:sp>
        <p:nvSpPr>
          <p:cNvPr id="90" name="Прямоугольник 1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" name="Рисунок 2"/>
          <p:cNvPicPr/>
          <p:nvPr/>
        </p:nvPicPr>
        <p:blipFill>
          <a:blip r:embed="rId2"/>
          <a:stretch/>
        </p:blipFill>
        <p:spPr bwMode="auto">
          <a:xfrm>
            <a:off x="0" y="36429"/>
            <a:ext cx="3684240" cy="1391759"/>
          </a:xfrm>
          <a:prstGeom prst="rect">
            <a:avLst/>
          </a:prstGeom>
          <a:ln w="0">
            <a:noFill/>
          </a:ln>
        </p:spPr>
      </p:pic>
      <p:sp>
        <p:nvSpPr>
          <p:cNvPr id="92" name="Прямоугольник 7"/>
          <p:cNvSpPr/>
          <p:nvPr/>
        </p:nvSpPr>
        <p:spPr bwMode="auto">
          <a:xfrm>
            <a:off x="4871864" y="1177423"/>
            <a:ext cx="6518773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600" strike="noStrike" spc="-1" dirty="0">
                <a:solidFill>
                  <a:srgbClr val="000000"/>
                </a:solidFill>
                <a:ea typeface="DejaVu Sans"/>
              </a:rPr>
              <a:t>Кафедра госпитальной педиатрии и </a:t>
            </a:r>
            <a:r>
              <a:rPr lang="ru-RU" sz="1600" strike="noStrike" spc="-1" dirty="0" smtClean="0">
                <a:solidFill>
                  <a:srgbClr val="000000"/>
                </a:solidFill>
                <a:ea typeface="DejaVu Sans"/>
              </a:rPr>
              <a:t>неонатологии </a:t>
            </a: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600" strike="noStrike" spc="-1" dirty="0" smtClean="0">
                <a:solidFill>
                  <a:srgbClr val="000000"/>
                </a:solidFill>
                <a:ea typeface="DejaVu Sans"/>
              </a:rPr>
              <a:t>Клинического Института Детского Здоровья (КИДЗ), </a:t>
            </a:r>
            <a:endParaRPr lang="ru-RU" sz="1600" strike="noStrike" spc="-1" dirty="0">
              <a:solidFill>
                <a:srgbClr val="000000"/>
              </a:solidFill>
              <a:ea typeface="DejaVu Sans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600" strike="noStrike" spc="-1" dirty="0">
                <a:solidFill>
                  <a:srgbClr val="000000"/>
                </a:solidFill>
                <a:ea typeface="DejaVu Sans"/>
              </a:rPr>
              <a:t>зав. </a:t>
            </a:r>
            <a:r>
              <a:rPr lang="ru-RU" sz="1600" spc="-1" dirty="0">
                <a:solidFill>
                  <a:srgbClr val="000000"/>
                </a:solidFill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ea typeface="DejaVu Sans"/>
              </a:rPr>
              <a:t>афедрой - д.м.н., профессор Ю. В. </a:t>
            </a:r>
            <a:r>
              <a:rPr lang="ru-RU" sz="1600" strike="noStrike" spc="-1" dirty="0" err="1" smtClean="0">
                <a:solidFill>
                  <a:srgbClr val="000000"/>
                </a:solidFill>
                <a:ea typeface="DejaVu Sans"/>
              </a:rPr>
              <a:t>Черненков</a:t>
            </a:r>
            <a:endParaRPr lang="ru-RU" sz="1600" strike="noStrike" spc="-1" dirty="0">
              <a:solidFill>
                <a:srgbClr val="000000"/>
              </a:solidFill>
              <a:ea typeface="DejaVu Sans"/>
            </a:endParaRPr>
          </a:p>
        </p:txBody>
      </p:sp>
      <p:pic>
        <p:nvPicPr>
          <p:cNvPr id="93" name="Picture 2" descr="https://sun119-2.userapi.com/impg/AYpqU3fwb7pYYOFIjkGCGr9gWTWw48wjy-jcOA/qzQhjwlBJ7w.jpg?size=2560x652&amp;quality=95&amp;sign=92b409c7605ef86ea09a20f95b46bf1d&amp;type=album"/>
          <p:cNvPicPr/>
          <p:nvPr/>
        </p:nvPicPr>
        <p:blipFill>
          <a:blip r:embed="rId3"/>
          <a:stretch/>
        </p:blipFill>
        <p:spPr bwMode="auto">
          <a:xfrm>
            <a:off x="7653837" y="220499"/>
            <a:ext cx="3736800" cy="95076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318" y="1223603"/>
            <a:ext cx="528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VIII</a:t>
            </a:r>
            <a:r>
              <a:rPr lang="ru-RU" sz="1600" b="1" dirty="0"/>
              <a:t> </a:t>
            </a:r>
            <a:r>
              <a:rPr lang="ru-RU" sz="1600" b="1" dirty="0" smtClean="0"/>
              <a:t>Республиканская</a:t>
            </a:r>
            <a:endParaRPr lang="ru-RU" sz="1600" b="1" dirty="0"/>
          </a:p>
          <a:p>
            <a:r>
              <a:rPr lang="ru-RU" sz="1600" b="1" dirty="0" smtClean="0"/>
              <a:t>научно-практическая интернет-конференция </a:t>
            </a:r>
            <a:endParaRPr lang="ru-RU" sz="1600" b="1" dirty="0"/>
          </a:p>
          <a:p>
            <a:r>
              <a:rPr lang="ru-RU" sz="1600" b="1" dirty="0"/>
              <a:t>«Актуальные вопросы педиатрии</a:t>
            </a:r>
            <a:r>
              <a:rPr lang="ru-RU" sz="1600" b="1" dirty="0" smtClean="0"/>
              <a:t>», Донецкая Народная Республика, Донецк, 16.04.2026 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785812" y="295920"/>
            <a:ext cx="10608548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pc="-1" dirty="0" smtClean="0">
                <a:solidFill>
                  <a:srgbClr val="C00000"/>
                </a:solidFill>
                <a:latin typeface="Arial"/>
              </a:rPr>
              <a:t>Результаты и обсуждение</a:t>
            </a:r>
            <a:endParaRPr lang="ru-RU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idx="4294967295"/>
          </p:nvPr>
        </p:nvSpPr>
        <p:spPr bwMode="auto">
          <a:xfrm>
            <a:off x="407368" y="1123844"/>
            <a:ext cx="10608548" cy="46085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6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/>
              <a:t>Среднее </a:t>
            </a:r>
            <a:r>
              <a:rPr lang="ru-RU" sz="2400" b="1" dirty="0"/>
              <a:t>содержание белка </a:t>
            </a:r>
            <a:r>
              <a:rPr lang="ru-RU" sz="2400" b="1" dirty="0" smtClean="0"/>
              <a:t>в рационах было </a:t>
            </a:r>
            <a:r>
              <a:rPr lang="ru-RU" sz="2400" b="1" dirty="0"/>
              <a:t>превышено в 1,7 раза, что сопровождалось превышением содержания фосфора в 1,8 раза, как компонента, в основном, белковой </a:t>
            </a:r>
            <a:r>
              <a:rPr lang="ru-RU" sz="2400" b="1" dirty="0" smtClean="0"/>
              <a:t>пищи </a:t>
            </a:r>
            <a:endParaRPr lang="ru-RU" sz="2400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+mn-lt"/>
              </a:rPr>
              <a:t>Соотношение </a:t>
            </a:r>
            <a:r>
              <a:rPr lang="ru-RU" sz="2400" b="1" dirty="0">
                <a:latin typeface="+mn-lt"/>
              </a:rPr>
              <a:t>среднего содержания кальция к фосфору в анализируемом меню составило 0,66:1, тогда как оптимальное для всасывания и усвоения кальция соотношение его содержания к фосфору в рационе должно составлять </a:t>
            </a:r>
            <a:r>
              <a:rPr lang="ru-RU" sz="2400" b="1" dirty="0" smtClean="0">
                <a:latin typeface="+mn-lt"/>
              </a:rPr>
              <a:t>1:1*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ru-RU" sz="2000" b="0" strike="noStrike" spc="-1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143" name="Рисунок 2"/>
          <p:cNvPicPr/>
          <p:nvPr/>
        </p:nvPicPr>
        <p:blipFill>
          <a:blip r:embed="rId2"/>
          <a:stretch/>
        </p:blipFill>
        <p:spPr bwMode="auto">
          <a:xfrm>
            <a:off x="0" y="104043"/>
            <a:ext cx="3403440" cy="1420200"/>
          </a:xfrm>
          <a:prstGeom prst="rect">
            <a:avLst/>
          </a:prstGeom>
          <a:ln w="9525">
            <a:noFill/>
          </a:ln>
        </p:spPr>
      </p:pic>
      <p:sp>
        <p:nvSpPr>
          <p:cNvPr id="145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71DD84-9695-409C-8875-555C42F998A5}"/>
              </a:ext>
            </a:extLst>
          </p:cNvPr>
          <p:cNvSpPr txBox="1"/>
          <p:nvPr/>
        </p:nvSpPr>
        <p:spPr>
          <a:xfrm>
            <a:off x="407368" y="6008856"/>
            <a:ext cx="10873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spc="-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3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Нормы физиологических потребностей в энергии и пищевых веществах для различных групп населения Российской Федерации: Методические рекомендации. 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3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М.: Федеральная служба по надзору в сфере защиты прав потребителей и благополучия человека, 2021.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300" spc="-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72 с.</a:t>
            </a:r>
            <a:r>
              <a:rPr lang="ru-RU" sz="1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0903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785812" y="295920"/>
            <a:ext cx="10608548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pc="-1" dirty="0" smtClean="0">
                <a:solidFill>
                  <a:srgbClr val="C00000"/>
                </a:solidFill>
                <a:latin typeface="Arial"/>
              </a:rPr>
              <a:t>Результаты и обсуждение</a:t>
            </a:r>
            <a:endParaRPr lang="ru-RU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idx="4294967295"/>
          </p:nvPr>
        </p:nvSpPr>
        <p:spPr bwMode="auto">
          <a:xfrm>
            <a:off x="407368" y="1123844"/>
            <a:ext cx="10608548" cy="46085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600" dirty="0">
              <a:latin typeface="+mn-lt"/>
            </a:endParaRPr>
          </a:p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>
                <a:latin typeface="+mn-lt"/>
              </a:rPr>
              <a:t>Дисбаланс соотношения кальция и фосфора в пищевом рационе детей </a:t>
            </a:r>
            <a:r>
              <a:rPr lang="ru-RU" sz="2800" b="1" dirty="0" smtClean="0">
                <a:latin typeface="+mn-lt"/>
              </a:rPr>
              <a:t>приводит к алиментарному дефициту </a:t>
            </a:r>
            <a:r>
              <a:rPr lang="ru-RU" sz="2800" b="1" dirty="0">
                <a:latin typeface="+mn-lt"/>
              </a:rPr>
              <a:t>потребления кальция, что может обусловить нарушения минерализации костной ткани, снижение костной прочности, </a:t>
            </a:r>
            <a:r>
              <a:rPr lang="ru-RU" sz="2800" b="1" dirty="0" smtClean="0">
                <a:latin typeface="+mn-lt"/>
              </a:rPr>
              <a:t> повышение риска </a:t>
            </a:r>
            <a:r>
              <a:rPr lang="ru-RU" sz="2800" b="1" dirty="0">
                <a:latin typeface="+mn-lt"/>
              </a:rPr>
              <a:t>развития </a:t>
            </a:r>
            <a:r>
              <a:rPr lang="ru-RU" sz="2800" b="1" dirty="0" err="1">
                <a:latin typeface="+mn-lt"/>
              </a:rPr>
              <a:t>остеопении</a:t>
            </a:r>
            <a:r>
              <a:rPr lang="ru-RU" sz="2800" b="1" dirty="0">
                <a:latin typeface="+mn-lt"/>
              </a:rPr>
              <a:t> и </a:t>
            </a:r>
            <a:r>
              <a:rPr lang="ru-RU" sz="2800" b="1" dirty="0" smtClean="0">
                <a:latin typeface="+mn-lt"/>
              </a:rPr>
              <a:t>остеопороза*</a:t>
            </a:r>
            <a:endParaRPr lang="ru-RU" sz="2800" b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ru-RU" sz="2000" b="0" strike="noStrike" spc="-1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143" name="Рисунок 2"/>
          <p:cNvPicPr/>
          <p:nvPr/>
        </p:nvPicPr>
        <p:blipFill>
          <a:blip r:embed="rId2"/>
          <a:stretch/>
        </p:blipFill>
        <p:spPr bwMode="auto">
          <a:xfrm>
            <a:off x="0" y="104043"/>
            <a:ext cx="3403440" cy="1420200"/>
          </a:xfrm>
          <a:prstGeom prst="rect">
            <a:avLst/>
          </a:prstGeom>
          <a:ln w="9525">
            <a:noFill/>
          </a:ln>
        </p:spPr>
      </p:pic>
      <p:sp>
        <p:nvSpPr>
          <p:cNvPr id="145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71DD84-9695-409C-8875-555C42F998A5}"/>
              </a:ext>
            </a:extLst>
          </p:cNvPr>
          <p:cNvSpPr txBox="1"/>
          <p:nvPr/>
        </p:nvSpPr>
        <p:spPr>
          <a:xfrm>
            <a:off x="407368" y="6008856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spc="-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400" dirty="0"/>
              <a:t>Батурин А.К., </a:t>
            </a:r>
            <a:r>
              <a:rPr lang="ru-RU" sz="1400" dirty="0" err="1"/>
              <a:t>Шарафетдинов</a:t>
            </a:r>
            <a:r>
              <a:rPr lang="ru-RU" sz="1400" dirty="0"/>
              <a:t> Х.Х., </a:t>
            </a:r>
            <a:r>
              <a:rPr lang="ru-RU" sz="1400" dirty="0" err="1"/>
              <a:t>Коденцова</a:t>
            </a:r>
            <a:r>
              <a:rPr lang="ru-RU" sz="1400" dirty="0"/>
              <a:t> В.М. Роль кальция в обеспечении здоровья и снижении риска развития социально значимых заболеваний // Вопросы питания. – 2022. – Т. 91. – № 1. – С. 65-75.</a:t>
            </a:r>
          </a:p>
          <a:p>
            <a:r>
              <a:rPr lang="ru-RU" sz="13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8830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 bwMode="auto">
          <a:xfrm>
            <a:off x="3431704" y="116632"/>
            <a:ext cx="7826416" cy="1144800"/>
          </a:xfrm>
        </p:spPr>
        <p:txBody>
          <a:bodyPr/>
          <a:lstStyle/>
          <a:p>
            <a:pPr algn="ctr">
              <a:defRPr/>
            </a:pPr>
            <a:r>
              <a:rPr lang="ru-RU" sz="3200" b="1" spc="-1" dirty="0">
                <a:solidFill>
                  <a:srgbClr val="C00000"/>
                </a:solidFill>
                <a:latin typeface="Arial"/>
              </a:rPr>
              <a:t>Результаты и обсуждение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30813"/>
              </p:ext>
            </p:extLst>
          </p:nvPr>
        </p:nvGraphicFramePr>
        <p:xfrm>
          <a:off x="288856" y="2204862"/>
          <a:ext cx="11089232" cy="3626050"/>
        </p:xfrm>
        <a:graphic>
          <a:graphicData uri="http://schemas.openxmlformats.org/drawingml/2006/table">
            <a:tbl>
              <a:tblPr>
                <a:tableStyleId>{8E75EF0B-82B8-38E9-9D27-1B5CF04EECE0}</a:tableStyleId>
              </a:tblPr>
              <a:tblGrid>
                <a:gridCol w="3891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0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7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94986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Количество за сутки,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М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±σ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Норма потребления для детей 1,5-3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</a:rPr>
                        <a:t>лет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766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Витамин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, мкг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</a:rPr>
                        <a:t>рет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. 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</a:rPr>
                        <a:t>экв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</a:rPr>
                        <a:t>./</a:t>
                      </a:r>
                      <a:r>
                        <a:rPr lang="ru-RU" sz="1800" b="0" dirty="0" err="1">
                          <a:solidFill>
                            <a:schemeClr val="bg1"/>
                          </a:solidFill>
                        </a:rPr>
                        <a:t>сут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2620,8±960,2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2766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Витамин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, 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79,5±27,4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66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Витамин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18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1800" baseline="30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1,3±0,3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0,8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2766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Витамин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B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, 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1,5±0,2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0,9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53354" y="1340768"/>
            <a:ext cx="11030536" cy="1067168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820000"/>
                </a:solidFill>
                <a:latin typeface="+mj-lt"/>
              </a:rPr>
              <a:t>Сравнение фактического содержания и норм потребления витаминов </a:t>
            </a:r>
            <a:br>
              <a:rPr lang="ru-RU" sz="2400" b="1" dirty="0">
                <a:solidFill>
                  <a:srgbClr val="820000"/>
                </a:solidFill>
                <a:latin typeface="+mj-lt"/>
              </a:rPr>
            </a:br>
            <a:r>
              <a:rPr lang="ru-RU" sz="2400" b="1" dirty="0">
                <a:solidFill>
                  <a:srgbClr val="820000"/>
                </a:solidFill>
              </a:rPr>
              <a:t>в типовом 10-дневном меню ДОУ для детей 1,5-3 лет</a:t>
            </a:r>
            <a:br>
              <a:rPr lang="ru-RU" sz="2400" b="1" dirty="0">
                <a:solidFill>
                  <a:srgbClr val="820000"/>
                </a:solidFill>
              </a:rPr>
            </a:br>
            <a:endParaRPr lang="ru-RU" sz="2400" b="1" dirty="0">
              <a:solidFill>
                <a:srgbClr val="820000"/>
              </a:solidFill>
            </a:endParaRPr>
          </a:p>
        </p:txBody>
      </p:sp>
      <p:pic>
        <p:nvPicPr>
          <p:cNvPr id="7" name="Рисунок 2"/>
          <p:cNvPicPr/>
          <p:nvPr/>
        </p:nvPicPr>
        <p:blipFill>
          <a:blip r:embed="rId2"/>
          <a:stretch/>
        </p:blipFill>
        <p:spPr bwMode="auto">
          <a:xfrm>
            <a:off x="-168696" y="-78527"/>
            <a:ext cx="3403440" cy="1420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785812" y="295920"/>
            <a:ext cx="10608548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pc="-1" dirty="0" smtClean="0">
                <a:solidFill>
                  <a:srgbClr val="C00000"/>
                </a:solidFill>
                <a:latin typeface="Arial"/>
              </a:rPr>
              <a:t>Результаты и обсуждение</a:t>
            </a:r>
            <a:endParaRPr lang="ru-RU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idx="4294967295"/>
          </p:nvPr>
        </p:nvSpPr>
        <p:spPr bwMode="auto">
          <a:xfrm>
            <a:off x="407368" y="1123844"/>
            <a:ext cx="10608548" cy="46085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600" dirty="0">
              <a:latin typeface="+mn-lt"/>
            </a:endParaRPr>
          </a:p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Установлено </a:t>
            </a:r>
            <a:r>
              <a:rPr lang="ru-RU" sz="2400" dirty="0"/>
              <a:t>значительное превышение норм содержания витамина А в рационах – в 5,8 раза, что обусловлено частым включением в меню блюд из моркови и говяжьей </a:t>
            </a:r>
            <a:r>
              <a:rPr lang="ru-RU" sz="2400" dirty="0" smtClean="0"/>
              <a:t>печени</a:t>
            </a:r>
            <a:endParaRPr lang="ru-RU" sz="2400" dirty="0" smtClean="0">
              <a:latin typeface="+mn-lt"/>
            </a:endParaRPr>
          </a:p>
          <a:p>
            <a:pPr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Избыточное </a:t>
            </a:r>
            <a:r>
              <a:rPr lang="ru-RU" sz="2400" dirty="0">
                <a:latin typeface="+mn-lt"/>
              </a:rPr>
              <a:t>потребление витамина А с пищей может привести к гипервитаминозу А, симптомами которого могут быть сухость кожи, выпадение волос, боли в суставах,  повреждение </a:t>
            </a:r>
            <a:r>
              <a:rPr lang="ru-RU" sz="2400" dirty="0" smtClean="0">
                <a:latin typeface="+mn-lt"/>
              </a:rPr>
              <a:t>печени, </a:t>
            </a:r>
            <a:r>
              <a:rPr lang="ru-RU" sz="2400" dirty="0">
                <a:latin typeface="+mn-lt"/>
              </a:rPr>
              <a:t>почек, нарушение обмена </a:t>
            </a:r>
            <a:r>
              <a:rPr lang="ru-RU" sz="2400" dirty="0" smtClean="0">
                <a:latin typeface="+mn-lt"/>
              </a:rPr>
              <a:t>веществ, что  требует снижения количества продуктов с высоким содержанием этого микронутриента в рационе* </a:t>
            </a:r>
            <a:endParaRPr lang="ru-RU" sz="2400" strike="noStrike" spc="-1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pic>
        <p:nvPicPr>
          <p:cNvPr id="143" name="Рисунок 2"/>
          <p:cNvPicPr/>
          <p:nvPr/>
        </p:nvPicPr>
        <p:blipFill>
          <a:blip r:embed="rId2"/>
          <a:stretch/>
        </p:blipFill>
        <p:spPr bwMode="auto">
          <a:xfrm>
            <a:off x="0" y="104043"/>
            <a:ext cx="3403440" cy="1420200"/>
          </a:xfrm>
          <a:prstGeom prst="rect">
            <a:avLst/>
          </a:prstGeom>
          <a:ln w="9525">
            <a:noFill/>
          </a:ln>
        </p:spPr>
      </p:pic>
      <p:sp>
        <p:nvSpPr>
          <p:cNvPr id="145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71DD84-9695-409C-8875-555C42F998A5}"/>
              </a:ext>
            </a:extLst>
          </p:cNvPr>
          <p:cNvSpPr txBox="1"/>
          <p:nvPr/>
        </p:nvSpPr>
        <p:spPr>
          <a:xfrm>
            <a:off x="407368" y="6008856"/>
            <a:ext cx="10873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spc="-5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400" dirty="0"/>
              <a:t>Громова О.А., </a:t>
            </a:r>
            <a:r>
              <a:rPr lang="ru-RU" sz="1400" dirty="0" err="1"/>
              <a:t>Торшин</a:t>
            </a:r>
            <a:r>
              <a:rPr lang="ru-RU" sz="1400" dirty="0"/>
              <a:t> И.Ю. Витамины и минералы – между Сциллой и Харибдой. О </a:t>
            </a:r>
            <a:r>
              <a:rPr lang="ru-RU" sz="1400" dirty="0" err="1"/>
              <a:t>мисконцепциях</a:t>
            </a:r>
            <a:r>
              <a:rPr lang="ru-RU" sz="1400" dirty="0"/>
              <a:t> и других чудовищах. М.: Издательство МЦНМО, 2013. - 696 с.</a:t>
            </a:r>
          </a:p>
          <a:p>
            <a:endParaRPr lang="ru-RU" sz="1400" dirty="0"/>
          </a:p>
          <a:p>
            <a:r>
              <a:rPr lang="ru-RU" sz="13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200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785812" y="295920"/>
            <a:ext cx="10608548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trike="noStrike" spc="-1" dirty="0" smtClean="0">
                <a:solidFill>
                  <a:srgbClr val="C00000"/>
                </a:solidFill>
                <a:latin typeface="Arial"/>
              </a:rPr>
              <a:t>Заключение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Arial"/>
              </a:rPr>
              <a:t> </a:t>
            </a:r>
            <a:endParaRPr lang="ru-RU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idx="4294967295"/>
          </p:nvPr>
        </p:nvSpPr>
        <p:spPr bwMode="auto">
          <a:xfrm>
            <a:off x="407368" y="1332843"/>
            <a:ext cx="11151872" cy="52541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71450" indent="-17145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endParaRPr lang="ru-RU" sz="1100" b="0" strike="noStrike" spc="-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+mn-lt"/>
              </a:rPr>
              <a:t>Типовые </a:t>
            </a:r>
            <a:r>
              <a:rPr lang="ru-RU" sz="2000" b="1" dirty="0">
                <a:latin typeface="+mn-lt"/>
              </a:rPr>
              <a:t>рационы организованного питания дошкольников </a:t>
            </a:r>
            <a:r>
              <a:rPr lang="ru-RU" sz="2000" b="1" dirty="0" smtClean="0">
                <a:latin typeface="+mn-lt"/>
              </a:rPr>
              <a:t>младшего возраста в </a:t>
            </a:r>
            <a:r>
              <a:rPr lang="ru-RU" sz="2000" b="1" dirty="0">
                <a:latin typeface="+mn-lt"/>
              </a:rPr>
              <a:t>настоящее время </a:t>
            </a:r>
            <a:r>
              <a:rPr lang="ru-RU" sz="2000" b="1" dirty="0" smtClean="0">
                <a:latin typeface="+mn-lt"/>
              </a:rPr>
              <a:t>отличаются </a:t>
            </a:r>
            <a:r>
              <a:rPr lang="ru-RU" sz="2000" b="1" dirty="0">
                <a:latin typeface="+mn-lt"/>
              </a:rPr>
              <a:t>несбалансированностью, </a:t>
            </a:r>
            <a:r>
              <a:rPr lang="ru-RU" sz="2000" b="1" dirty="0" smtClean="0">
                <a:latin typeface="+mn-lt"/>
              </a:rPr>
              <a:t>значительным </a:t>
            </a:r>
            <a:r>
              <a:rPr lang="ru-RU" sz="2000" b="1" dirty="0">
                <a:latin typeface="+mn-lt"/>
              </a:rPr>
              <a:t>избытком </a:t>
            </a:r>
            <a:r>
              <a:rPr lang="ru-RU" sz="2000" b="1" dirty="0" smtClean="0">
                <a:latin typeface="+mn-lt"/>
              </a:rPr>
              <a:t>белка, фосфора и витамина А </a:t>
            </a:r>
            <a:r>
              <a:rPr lang="ru-RU" sz="2000" b="1" dirty="0"/>
              <a:t>за счёт частого включения блюд из творога, моркови и говяжьей печени</a:t>
            </a:r>
            <a:endParaRPr lang="ru-RU" sz="2000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+mn-lt"/>
              </a:rPr>
              <a:t>Необходима </a:t>
            </a:r>
            <a:r>
              <a:rPr lang="ru-RU" sz="2000" b="1" dirty="0">
                <a:latin typeface="+mn-lt"/>
              </a:rPr>
              <a:t>разработка </a:t>
            </a:r>
            <a:r>
              <a:rPr lang="ru-RU" sz="2000" b="1" dirty="0" smtClean="0">
                <a:latin typeface="+mn-lt"/>
              </a:rPr>
              <a:t>инновационных </a:t>
            </a:r>
            <a:r>
              <a:rPr lang="ru-RU" sz="2000" b="1" dirty="0" smtClean="0"/>
              <a:t>прогностических </a:t>
            </a:r>
            <a:r>
              <a:rPr lang="ru-RU" sz="2000" b="1" dirty="0"/>
              <a:t>систем </a:t>
            </a:r>
            <a:r>
              <a:rPr lang="ru-RU" sz="2000" b="1" dirty="0" err="1"/>
              <a:t>здоровьесберегающего</a:t>
            </a:r>
            <a:r>
              <a:rPr lang="ru-RU" sz="2000" b="1" dirty="0"/>
              <a:t> </a:t>
            </a:r>
            <a:r>
              <a:rPr lang="ru-RU" sz="2000" b="1" dirty="0" smtClean="0"/>
              <a:t>питания</a:t>
            </a:r>
            <a:r>
              <a:rPr lang="ru-RU" sz="2000" b="1" dirty="0" smtClean="0">
                <a:latin typeface="+mn-lt"/>
              </a:rPr>
              <a:t> для современных дошкольников, соответствующих их вкусовым предпочтениям и сбалансированных </a:t>
            </a:r>
            <a:r>
              <a:rPr lang="ru-RU" sz="2000" b="1" dirty="0">
                <a:latin typeface="+mn-lt"/>
              </a:rPr>
              <a:t>по основным и минорным компонентам </a:t>
            </a:r>
            <a:r>
              <a:rPr lang="ru-RU" sz="2000" b="1" dirty="0" smtClean="0">
                <a:latin typeface="+mn-lt"/>
              </a:rPr>
              <a:t>пищи, с участием медицинских работников и технологов – специалистов по </a:t>
            </a:r>
            <a:r>
              <a:rPr lang="ru-RU" sz="2000" b="1" dirty="0" err="1" smtClean="0">
                <a:latin typeface="+mn-lt"/>
              </a:rPr>
              <a:t>нутрициологии</a:t>
            </a:r>
            <a:r>
              <a:rPr lang="ru-RU" sz="2000" b="1" dirty="0" smtClean="0">
                <a:latin typeface="+mn-lt"/>
              </a:rPr>
              <a:t> и биотехнологии пищи</a:t>
            </a:r>
            <a:endParaRPr lang="ru-RU" sz="2000" b="1" dirty="0">
              <a:latin typeface="+mn-lt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endParaRPr sz="1200" b="0" strike="noStrike" spc="-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43" name="Рисунок 2"/>
          <p:cNvPicPr/>
          <p:nvPr/>
        </p:nvPicPr>
        <p:blipFill>
          <a:blip r:embed="rId2"/>
          <a:stretch/>
        </p:blipFill>
        <p:spPr bwMode="auto">
          <a:xfrm>
            <a:off x="0" y="104043"/>
            <a:ext cx="3403440" cy="1420200"/>
          </a:xfrm>
          <a:prstGeom prst="rect">
            <a:avLst/>
          </a:prstGeom>
          <a:ln w="9525">
            <a:noFill/>
          </a:ln>
        </p:spPr>
      </p:pic>
      <p:sp>
        <p:nvSpPr>
          <p:cNvPr id="145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9265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3"/>
          <p:cNvSpPr/>
          <p:nvPr/>
        </p:nvSpPr>
        <p:spPr bwMode="auto">
          <a:xfrm>
            <a:off x="11760120" y="0"/>
            <a:ext cx="549000" cy="692640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5303912" cy="2060848"/>
          </a:xfrm>
          <a:prstGeom prst="rect">
            <a:avLst/>
          </a:prstGeom>
          <a:ln w="9525">
            <a:noFill/>
          </a:ln>
        </p:spPr>
      </p:pic>
      <p:pic>
        <p:nvPicPr>
          <p:cNvPr id="157" name="Picture 2"/>
          <p:cNvPicPr/>
          <p:nvPr/>
        </p:nvPicPr>
        <p:blipFill>
          <a:blip r:embed="rId3"/>
          <a:stretch/>
        </p:blipFill>
        <p:spPr bwMode="auto">
          <a:xfrm>
            <a:off x="5429160" y="952560"/>
            <a:ext cx="6189840" cy="5237280"/>
          </a:xfrm>
          <a:prstGeom prst="rect">
            <a:avLst/>
          </a:prstGeom>
          <a:ln w="9525">
            <a:noFill/>
          </a:ln>
        </p:spPr>
      </p:pic>
      <p:sp>
        <p:nvSpPr>
          <p:cNvPr id="158" name="TextBox 6"/>
          <p:cNvSpPr/>
          <p:nvPr/>
        </p:nvSpPr>
        <p:spPr bwMode="auto">
          <a:xfrm>
            <a:off x="528120" y="1812240"/>
            <a:ext cx="4665960" cy="1737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3500" b="1" strike="noStrike" spc="-1">
                <a:solidFill>
                  <a:srgbClr val="C00000"/>
                </a:solidFill>
                <a:latin typeface="Manrope"/>
                <a:ea typeface="DejaVu Sans"/>
              </a:rPr>
              <a:t>Благодарим за внимание!</a:t>
            </a:r>
            <a:endParaRPr lang="ru-RU" sz="3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968760" y="112680"/>
            <a:ext cx="9280800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trike="noStrike" spc="-1" dirty="0">
                <a:solidFill>
                  <a:srgbClr val="C00000"/>
                </a:solidFill>
                <a:latin typeface="+mj-lt"/>
              </a:rPr>
              <a:t>Введение</a:t>
            </a:r>
            <a:endParaRPr lang="ru-RU" sz="32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 bwMode="auto">
          <a:xfrm>
            <a:off x="307900" y="1992932"/>
            <a:ext cx="10919656" cy="3732423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600" b="1" strike="noStrike" spc="-1" dirty="0">
                <a:solidFill>
                  <a:srgbClr val="000000"/>
                </a:solidFill>
                <a:latin typeface="Arial"/>
              </a:rPr>
              <a:t>Российские дети 1,5-3 лет составляют особую возрастную группу, поскольку большинство из них начинают посещать дошкольные образовательные учреждения (ДОУ), где им предстоит, в частности, адаптация к организованному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Arial"/>
              </a:rPr>
              <a:t>питанию </a:t>
            </a:r>
            <a:endParaRPr lang="ru-RU" sz="2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3037680" cy="11977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968760" y="112680"/>
            <a:ext cx="9280800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trike="noStrike" spc="-1" dirty="0">
                <a:solidFill>
                  <a:srgbClr val="C00000"/>
                </a:solidFill>
                <a:latin typeface="+mj-lt"/>
              </a:rPr>
              <a:t>Введение</a:t>
            </a:r>
            <a:endParaRPr lang="ru-RU" sz="3200" b="1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 bwMode="auto">
          <a:xfrm>
            <a:off x="303584" y="1280753"/>
            <a:ext cx="10919656" cy="4668527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600" b="1" strike="noStrike" spc="-1" dirty="0">
                <a:solidFill>
                  <a:srgbClr val="000000"/>
                </a:solidFill>
                <a:latin typeface="Arial"/>
              </a:rPr>
              <a:t>В России организация горячего питания в ДОУ регламентируется нормами Роспотребнадзора, в которых приведены среднесуточные наборы пищевой продукции для детей дошкольного возраста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Arial"/>
              </a:rPr>
              <a:t>* </a:t>
            </a:r>
            <a:endParaRPr lang="ru-RU" sz="2600" b="1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600" b="1" strike="noStrike" spc="-1" dirty="0">
                <a:solidFill>
                  <a:srgbClr val="000000"/>
                </a:solidFill>
                <a:latin typeface="Arial"/>
              </a:rPr>
              <a:t>Поэтому, анализ соответствия типовых меню ДОУ возрастным нормам** по пищевой и энергетической ценности является 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Arial"/>
              </a:rPr>
              <a:t>важной и актуальной задачей</a:t>
            </a:r>
            <a:endParaRPr lang="ru-RU" sz="2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3037680" cy="1197720"/>
          </a:xfrm>
          <a:prstGeom prst="rect">
            <a:avLst/>
          </a:prstGeom>
          <a:ln w="9525"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185572" y="5807648"/>
            <a:ext cx="11352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300" dirty="0">
                <a:latin typeface="+mj-lt"/>
              </a:rPr>
              <a:t>* Санитарно-эпидемиологические требования к организации общественного питания населения: Санитарно-эпидемиологические правила и нормы СанПиН 2.3/2.4.3590-20. </a:t>
            </a:r>
          </a:p>
          <a:p>
            <a:pPr>
              <a:lnSpc>
                <a:spcPct val="100000"/>
              </a:lnSpc>
              <a:defRPr/>
            </a:pPr>
            <a:r>
              <a:rPr lang="ru-RU" sz="1300" spc="-5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 Нормы физиологических потребностей в энергии и пищевых веществах для различных групп населения Российской Федерации: Методические рекомендации. 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300" spc="-5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М.: Федеральная служба по надзору в сфере защиты прав потребителей и благополучия человека, 2021.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300" spc="-5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72 с.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100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 bwMode="auto">
          <a:xfrm>
            <a:off x="506769" y="792176"/>
            <a:ext cx="4803480" cy="132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trike="noStrike" spc="-1" dirty="0">
                <a:solidFill>
                  <a:srgbClr val="C00000"/>
                </a:solidFill>
                <a:latin typeface="+mn-lt"/>
              </a:rPr>
              <a:t>Цель исследования:</a:t>
            </a: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 bwMode="auto">
          <a:xfrm>
            <a:off x="283865" y="1628800"/>
            <a:ext cx="5433920" cy="457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defRPr/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ru-RU" sz="2600" b="1" i="0" u="none" strike="noStrike" cap="none" spc="0" dirty="0">
                <a:solidFill>
                  <a:srgbClr val="000000"/>
                </a:solidFill>
                <a:latin typeface="+mn-lt"/>
                <a:cs typeface="Arial"/>
              </a:rPr>
              <a:t>Провести анализ сбалансированности рационов организованного питания дошкольников младшего возраста по основным и минорным компонентам </a:t>
            </a:r>
            <a:r>
              <a:rPr lang="ru-RU" sz="2600" b="1" i="0" u="none" strike="noStrike" cap="none" spc="0" dirty="0" smtClean="0">
                <a:solidFill>
                  <a:srgbClr val="000000"/>
                </a:solidFill>
                <a:latin typeface="+mn-lt"/>
                <a:cs typeface="Arial"/>
              </a:rPr>
              <a:t>пищи </a:t>
            </a:r>
            <a:endParaRPr lang="ru-RU" sz="2600" b="1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8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2854800" cy="1235520"/>
          </a:xfrm>
          <a:prstGeom prst="rect">
            <a:avLst/>
          </a:prstGeom>
          <a:ln w="9525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186339E-6399-4CFB-B4F1-4C6868CED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17824"/>
            <a:ext cx="5455734" cy="483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1441080" y="254160"/>
            <a:ext cx="9280800" cy="72656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trike="noStrike" spc="-1" dirty="0">
                <a:solidFill>
                  <a:srgbClr val="C00000"/>
                </a:solidFill>
                <a:latin typeface="+mn-lt"/>
              </a:rPr>
              <a:t>Материалы и методы</a:t>
            </a:r>
            <a:endParaRPr lang="ru-RU" sz="3200" b="1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idx="4294967295"/>
          </p:nvPr>
        </p:nvSpPr>
        <p:spPr bwMode="auto">
          <a:xfrm>
            <a:off x="164024" y="1165680"/>
            <a:ext cx="11332576" cy="4831801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 fontScale="47500" lnSpcReduction="20000"/>
          </a:bodyPr>
          <a:lstStyle/>
          <a:p>
            <a:pPr indent="360000" algn="just">
              <a:lnSpc>
                <a:spcPct val="170000"/>
              </a:lnSpc>
              <a:buFont typeface="Arial" pitchFamily="34" charset="0"/>
              <a:buChar char="•"/>
            </a:pPr>
            <a:r>
              <a:rPr lang="ru-RU" sz="4100" b="1" dirty="0" smtClean="0">
                <a:latin typeface="+mn-lt"/>
              </a:rPr>
              <a:t> </a:t>
            </a:r>
            <a:r>
              <a:rPr lang="ru-RU" sz="4400" b="1" dirty="0" smtClean="0">
                <a:latin typeface="+mn-lt"/>
              </a:rPr>
              <a:t>Работа </a:t>
            </a:r>
            <a:r>
              <a:rPr lang="ru-RU" sz="4400" b="1" dirty="0">
                <a:latin typeface="+mn-lt"/>
              </a:rPr>
              <a:t>выполнена в рамках совместной программы кафедры госпитальной педиатрии и </a:t>
            </a:r>
            <a:r>
              <a:rPr lang="ru-RU" sz="4400" b="1" dirty="0" smtClean="0">
                <a:latin typeface="+mn-lt"/>
              </a:rPr>
              <a:t>неонатологии КИДЗ </a:t>
            </a:r>
            <a:r>
              <a:rPr lang="ru-RU" sz="4400" b="1" dirty="0">
                <a:latin typeface="+mn-lt"/>
              </a:rPr>
              <a:t>и Научно-производственного центра технологий здорового питания </a:t>
            </a:r>
            <a:r>
              <a:rPr lang="ru-RU" sz="4400" b="1" dirty="0" smtClean="0">
                <a:latin typeface="+mn-lt"/>
              </a:rPr>
              <a:t>СГМУ </a:t>
            </a: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</a:rPr>
              <a:t>Разработка </a:t>
            </a:r>
            <a:r>
              <a:rPr lang="ru-RU" sz="4400" b="1" dirty="0">
                <a:solidFill>
                  <a:srgbClr val="C00000"/>
                </a:solidFill>
              </a:rPr>
              <a:t>прогностических систем </a:t>
            </a:r>
            <a:r>
              <a:rPr lang="ru-RU" sz="4400" b="1" dirty="0" err="1">
                <a:solidFill>
                  <a:srgbClr val="C00000"/>
                </a:solidFill>
              </a:rPr>
              <a:t>здоровьесберегающего</a:t>
            </a:r>
            <a:r>
              <a:rPr lang="ru-RU" sz="4400" b="1" dirty="0">
                <a:solidFill>
                  <a:srgbClr val="C00000"/>
                </a:solidFill>
              </a:rPr>
              <a:t> организованного питания для здоровых детей в возрасте 3-7 лет, посещающих дошкольные образовательные </a:t>
            </a:r>
            <a:r>
              <a:rPr lang="ru-RU" sz="4400" b="1" dirty="0" smtClean="0">
                <a:solidFill>
                  <a:srgbClr val="C00000"/>
                </a:solidFill>
              </a:rPr>
              <a:t>учреждения»</a:t>
            </a:r>
            <a:r>
              <a:rPr lang="ru-RU" sz="4400" b="1" dirty="0" smtClean="0">
                <a:latin typeface="+mn-lt"/>
              </a:rPr>
              <a:t> </a:t>
            </a:r>
            <a:r>
              <a:rPr lang="ru-RU" sz="4400" i="1" dirty="0" smtClean="0"/>
              <a:t>(стратегический проект  СГМУ «Адаптивная </a:t>
            </a:r>
            <a:r>
              <a:rPr lang="ru-RU" sz="4400" i="1" dirty="0"/>
              <a:t>индустрия питания для проектирования здоровья</a:t>
            </a:r>
            <a:r>
              <a:rPr lang="ru-RU" sz="4400" i="1" dirty="0" smtClean="0"/>
              <a:t>»)</a:t>
            </a:r>
            <a:endParaRPr lang="ru-RU" sz="4400" b="1" dirty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defRPr/>
            </a:pPr>
            <a:endParaRPr lang="ru-RU" sz="2400" b="0" strike="noStrike" spc="-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defRPr/>
            </a:pPr>
            <a:r>
              <a:rPr lang="ru-RU" sz="24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endParaRPr dirty="0"/>
          </a:p>
        </p:txBody>
      </p:sp>
      <p:sp>
        <p:nvSpPr>
          <p:cNvPr id="113" name="Прямоугольник 3"/>
          <p:cNvSpPr/>
          <p:nvPr/>
        </p:nvSpPr>
        <p:spPr bwMode="auto">
          <a:xfrm>
            <a:off x="11640616" y="-69120"/>
            <a:ext cx="667784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2693519" cy="116568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23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1441080" y="254160"/>
            <a:ext cx="9280800" cy="72656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trike="noStrike" spc="-1" dirty="0">
                <a:solidFill>
                  <a:srgbClr val="C00000"/>
                </a:solidFill>
                <a:latin typeface="+mn-lt"/>
              </a:rPr>
              <a:t>Материалы и методы</a:t>
            </a:r>
            <a:endParaRPr lang="ru-RU" sz="3200" b="1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164024" y="1645929"/>
            <a:ext cx="11017224" cy="4351552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rmAutofit fontScale="47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ru-RU" sz="4200" b="1" spc="-1" dirty="0">
                <a:solidFill>
                  <a:schemeClr val="tx1"/>
                </a:solidFill>
                <a:latin typeface="+mn-lt"/>
              </a:rPr>
              <a:t>Проведен </a:t>
            </a:r>
            <a:r>
              <a:rPr lang="ru-RU" sz="4200" b="1" spc="-1" dirty="0" smtClean="0">
                <a:solidFill>
                  <a:schemeClr val="tx1"/>
                </a:solidFill>
                <a:latin typeface="+mn-lt"/>
              </a:rPr>
              <a:t>анализ </a:t>
            </a:r>
            <a:r>
              <a:rPr lang="ru-RU" sz="4200" b="1" spc="-1" dirty="0">
                <a:solidFill>
                  <a:schemeClr val="tx1"/>
                </a:solidFill>
                <a:latin typeface="+mn-lt"/>
              </a:rPr>
              <a:t>сбалансированности типового 10-дневного меню для детей 1,5-3 лет с использованием технологических карт с сайта случайно выбранного </a:t>
            </a:r>
            <a:r>
              <a:rPr lang="ru-RU" sz="4200" b="1" spc="-1" dirty="0" smtClean="0">
                <a:solidFill>
                  <a:schemeClr val="tx1"/>
                </a:solidFill>
                <a:latin typeface="+mn-lt"/>
              </a:rPr>
              <a:t>детского сада </a:t>
            </a:r>
            <a:r>
              <a:rPr lang="ru-RU" sz="4200" b="1" spc="-1" dirty="0">
                <a:solidFill>
                  <a:schemeClr val="tx1"/>
                </a:solidFill>
                <a:latin typeface="+mn-lt"/>
              </a:rPr>
              <a:t>г. </a:t>
            </a:r>
            <a:r>
              <a:rPr lang="ru-RU" sz="4200" b="1" spc="-1" dirty="0" smtClean="0">
                <a:solidFill>
                  <a:schemeClr val="tx1"/>
                </a:solidFill>
                <a:latin typeface="+mn-lt"/>
              </a:rPr>
              <a:t>Саратова </a:t>
            </a:r>
          </a:p>
          <a:p>
            <a:pPr marL="457200" indent="-457200" algn="just">
              <a:lnSpc>
                <a:spcPct val="15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ru-RU" sz="4400" b="1" dirty="0"/>
              <a:t>Проанализировано более 130 рецептур блюд и технологических карт с расчетом содержания макро- и микронутриентов</a:t>
            </a:r>
          </a:p>
          <a:p>
            <a:pPr marL="457200" indent="-457200" algn="just">
              <a:lnSpc>
                <a:spcPct val="15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/>
            </a:pPr>
            <a:r>
              <a:rPr lang="ru-RU" sz="4200" b="1" spc="-1" dirty="0" smtClean="0">
                <a:solidFill>
                  <a:schemeClr val="tx1"/>
                </a:solidFill>
                <a:latin typeface="+mn-lt"/>
              </a:rPr>
              <a:t>Для </a:t>
            </a:r>
            <a:r>
              <a:rPr lang="ru-RU" sz="4200" b="1" spc="-1" dirty="0">
                <a:solidFill>
                  <a:schemeClr val="tx1"/>
                </a:solidFill>
                <a:latin typeface="+mn-lt"/>
              </a:rPr>
              <a:t>определения пищевой и энергетической ценности блюд использовали расчетный метод в соответствии с рекомендациями Роспотребнадзора* на основе данных о химическом составе входящих ингредиентов</a:t>
            </a:r>
            <a:r>
              <a:rPr lang="ru-RU" sz="4200" b="1" spc="-1" dirty="0" smtClean="0">
                <a:solidFill>
                  <a:schemeClr val="tx1"/>
                </a:solidFill>
                <a:latin typeface="+mn-lt"/>
              </a:rPr>
              <a:t>** </a:t>
            </a:r>
            <a:endParaRPr lang="ru-RU" sz="4200" b="1" spc="-1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defRPr/>
            </a:pPr>
            <a:endParaRPr lang="ru-RU" sz="2400" b="0" strike="noStrike" spc="-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defRPr/>
            </a:pPr>
            <a:r>
              <a:rPr lang="ru-RU" sz="2400" b="0" strike="noStrike" spc="-1" dirty="0">
                <a:solidFill>
                  <a:srgbClr val="000000"/>
                </a:solidFill>
                <a:latin typeface="+mn-lt"/>
              </a:rPr>
              <a:t> </a:t>
            </a:r>
            <a:endParaRPr dirty="0"/>
          </a:p>
        </p:txBody>
      </p:sp>
      <p:sp>
        <p:nvSpPr>
          <p:cNvPr id="113" name="Прямоугольник 3"/>
          <p:cNvSpPr/>
          <p:nvPr/>
        </p:nvSpPr>
        <p:spPr bwMode="auto">
          <a:xfrm>
            <a:off x="11640616" y="-69120"/>
            <a:ext cx="667784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2693519" cy="1165680"/>
          </a:xfrm>
          <a:prstGeom prst="rect">
            <a:avLst/>
          </a:prstGeom>
          <a:ln w="9525"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81824" y="5764449"/>
            <a:ext cx="1152429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Санитарно-эпидемиологические требования к организации общественного питания населения: Санитарно-эпидемиологические правила и нормы СанПиН 2.3/2.4.3590-20</a:t>
            </a:r>
            <a:r>
              <a:rPr lang="ru-RU" sz="13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3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** 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Химический состав российских пищевых продуктов: Справочник / Под </a:t>
            </a:r>
            <a:r>
              <a:rPr lang="ru-RU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ред.член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-корр. МАИ, проф. И. М. Скурихина и академика РАМН, проф. В. А. </a:t>
            </a:r>
            <a:r>
              <a:rPr lang="ru-RU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Тутельяна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- М.: </a:t>
            </a:r>
            <a:r>
              <a:rPr lang="ru-RU" sz="13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ДеЛи</a:t>
            </a:r>
            <a:r>
              <a:rPr lang="ru-RU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принт, 2002. - 236 с.</a:t>
            </a:r>
          </a:p>
          <a:p>
            <a:endParaRPr lang="ru-RU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 bwMode="auto">
          <a:xfrm>
            <a:off x="1953000" y="96120"/>
            <a:ext cx="928152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3200" b="1" strike="noStrike" spc="-1" dirty="0">
                <a:solidFill>
                  <a:srgbClr val="C00000"/>
                </a:solidFill>
                <a:latin typeface="+mn-lt"/>
              </a:rPr>
              <a:t>Материалы и методы</a:t>
            </a:r>
            <a:endParaRPr lang="ru-RU" sz="3200" b="1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 bwMode="auto">
          <a:xfrm>
            <a:off x="407368" y="1456375"/>
            <a:ext cx="10729192" cy="4303623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compatLnSpc="0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600" b="1" dirty="0">
                <a:latin typeface="+mn-lt"/>
              </a:rPr>
              <a:t>Содержание основных макро- и микронутриентов в рационах сравнивали с физиологическими суточными нормами потребностей для детей 1-2 лет</a:t>
            </a:r>
            <a:r>
              <a:rPr lang="ru-RU" sz="2600" b="1" dirty="0" smtClean="0">
                <a:latin typeface="+mn-lt"/>
              </a:rPr>
              <a:t>* </a:t>
            </a:r>
            <a:endParaRPr lang="ru-RU" sz="2600" b="1" dirty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600" b="1" dirty="0">
                <a:latin typeface="+mn-lt"/>
              </a:rPr>
              <a:t>Статистическую обработку осуществляли при помощи программного модуля на базе электронных таблиц MS </a:t>
            </a:r>
            <a:r>
              <a:rPr lang="ru-RU" sz="2600" b="1" dirty="0" err="1" smtClean="0">
                <a:latin typeface="+mn-lt"/>
              </a:rPr>
              <a:t>Excel</a:t>
            </a:r>
            <a:endParaRPr lang="ru-RU" sz="2600" b="1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600" b="1" dirty="0" smtClean="0">
                <a:latin typeface="+mn-lt"/>
              </a:rPr>
              <a:t>Результаты </a:t>
            </a:r>
            <a:r>
              <a:rPr lang="ru-RU" sz="2600" b="1" dirty="0">
                <a:latin typeface="+mn-lt"/>
              </a:rPr>
              <a:t>представлены в виде средних величин (М) и стандартного отклонения (σ</a:t>
            </a:r>
            <a:r>
              <a:rPr lang="ru-RU" sz="2600" b="1" dirty="0" smtClean="0">
                <a:latin typeface="+mn-lt"/>
              </a:rPr>
              <a:t>) </a:t>
            </a:r>
            <a:endParaRPr lang="ru-RU" sz="2600" b="1" strike="noStrike" spc="-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Прямоугольник 3"/>
          <p:cNvSpPr/>
          <p:nvPr/>
        </p:nvSpPr>
        <p:spPr bwMode="auto">
          <a:xfrm>
            <a:off x="11559240" y="-69120"/>
            <a:ext cx="749879" cy="6995160"/>
          </a:xfrm>
          <a:prstGeom prst="rect">
            <a:avLst/>
          </a:prstGeom>
          <a:solidFill>
            <a:srgbClr val="911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8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3404160" cy="1420920"/>
          </a:xfrm>
          <a:prstGeom prst="rect">
            <a:avLst/>
          </a:prstGeom>
          <a:ln w="9525"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731404" y="5986258"/>
            <a:ext cx="1072919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300" spc="-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300" spc="-5" dirty="0">
                <a:ea typeface="Calibri" panose="020F0502020204030204" pitchFamily="34" charset="0"/>
                <a:cs typeface="Times New Roman" panose="02020603050405020304" pitchFamily="18" charset="0"/>
              </a:rPr>
              <a:t>Нормы физиологических потребностей в энергии и пищевых веществах для различных групп населения Российской Федерации: Методические рекомендации. </a:t>
            </a: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300" spc="-5" dirty="0">
                <a:ea typeface="Calibri" panose="020F0502020204030204" pitchFamily="34" charset="0"/>
                <a:cs typeface="Times New Roman" panose="02020603050405020304" pitchFamily="18" charset="0"/>
              </a:rPr>
              <a:t>М.: Федеральная служба по надзору в сфере защиты прав потребителей и благополучия человека, 2021.</a:t>
            </a: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300" spc="-5" dirty="0">
                <a:ea typeface="Calibri" panose="020F0502020204030204" pitchFamily="34" charset="0"/>
                <a:cs typeface="Times New Roman" panose="02020603050405020304" pitchFamily="18" charset="0"/>
              </a:rPr>
              <a:t>72 с.</a:t>
            </a:r>
            <a:r>
              <a:rPr lang="ru-RU" sz="1300" dirty="0"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2639616" y="442816"/>
            <a:ext cx="8064896" cy="5379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  <a:defRPr/>
            </a:pPr>
            <a:r>
              <a:rPr lang="ru-RU" sz="3200" b="1" spc="-1" dirty="0">
                <a:solidFill>
                  <a:srgbClr val="C00000"/>
                </a:solidFill>
                <a:latin typeface="Arial"/>
              </a:rPr>
              <a:t>Результаты и обсуждение</a:t>
            </a:r>
            <a:endParaRPr lang="ru-RU" sz="3200" b="1" strike="noStrike" spc="-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idx="4294967295"/>
          </p:nvPr>
        </p:nvSpPr>
        <p:spPr bwMode="auto">
          <a:xfrm>
            <a:off x="0" y="1440000"/>
            <a:ext cx="7535520" cy="525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defRPr/>
            </a:pPr>
            <a:r>
              <a:rPr lang="en-US" sz="2800" b="0" strike="noStrike" spc="0">
                <a:solidFill>
                  <a:srgbClr val="C00000"/>
                </a:solidFill>
                <a:latin typeface="Arial"/>
              </a:rPr>
              <a:t> </a:t>
            </a:r>
            <a:endParaRPr sz="2800" b="0" strike="noStrike" spc="-1">
              <a:solidFill>
                <a:schemeClr val="tx1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defRPr/>
            </a:pPr>
            <a:endParaRPr sz="2800" b="0" strike="noStrike" spc="-1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25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3403440" cy="1420200"/>
          </a:xfrm>
          <a:prstGeom prst="rect">
            <a:avLst/>
          </a:prstGeom>
          <a:ln w="9525">
            <a:noFill/>
          </a:ln>
        </p:spPr>
      </p:pic>
      <p:sp>
        <p:nvSpPr>
          <p:cNvPr id="126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66819"/>
              </p:ext>
            </p:extLst>
          </p:nvPr>
        </p:nvGraphicFramePr>
        <p:xfrm>
          <a:off x="191344" y="2490573"/>
          <a:ext cx="10945216" cy="3935344"/>
        </p:xfrm>
        <a:graphic>
          <a:graphicData uri="http://schemas.openxmlformats.org/drawingml/2006/table">
            <a:tbl>
              <a:tblPr>
                <a:tableStyleId>{8E75EF0B-82B8-38E9-9D27-1B5CF04EECE0}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9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0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94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605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7535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 Показатель  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Содержание белков, г/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сут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+mn-lt"/>
                        </a:rPr>
                        <a:t>Содержание жиров, г/сут</a:t>
                      </a:r>
                      <a:endParaRPr lang="ru-RU" sz="18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+mn-lt"/>
                        </a:rPr>
                        <a:t>Содержание углеводов, г/сут</a:t>
                      </a:r>
                      <a:endParaRPr lang="ru-RU" sz="180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Энергетическая ценность, ккал/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сут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07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Среднее значение,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М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67,9±9,7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49,1±7,4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175,0±25,4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1413,7 ±43,7 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6732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Норма потребления для детей 1,5-3 лет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188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1300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191344" y="1124744"/>
            <a:ext cx="10873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820000"/>
                </a:solidFill>
              </a:rPr>
              <a:t>Сравнение фактического содержания </a:t>
            </a:r>
            <a:r>
              <a:rPr lang="ru-RU" sz="2400" b="1" dirty="0" err="1">
                <a:solidFill>
                  <a:srgbClr val="820000"/>
                </a:solidFill>
              </a:rPr>
              <a:t>макронутриентов</a:t>
            </a:r>
            <a:r>
              <a:rPr lang="ru-RU" sz="2400" b="1" dirty="0">
                <a:solidFill>
                  <a:srgbClr val="820000"/>
                </a:solidFill>
              </a:rPr>
              <a:t> и энергетической ценности пищи с нормами потребности в типовом 10-дневном меню ДОУ для детей 1,5-3 лет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3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6696" y="1412776"/>
            <a:ext cx="11102544" cy="727504"/>
          </a:xfrm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820000"/>
                </a:solidFill>
                <a:latin typeface="+mj-lt"/>
              </a:rPr>
              <a:t>Сравнение фактического содержания и норм потребления минералов </a:t>
            </a:r>
            <a:br>
              <a:rPr lang="ru-RU" sz="2400" b="1" dirty="0">
                <a:solidFill>
                  <a:srgbClr val="820000"/>
                </a:solidFill>
                <a:latin typeface="+mj-lt"/>
              </a:rPr>
            </a:br>
            <a:r>
              <a:rPr lang="ru-RU" sz="2400" b="1" dirty="0">
                <a:solidFill>
                  <a:srgbClr val="820000"/>
                </a:solidFill>
              </a:rPr>
              <a:t>в типовом 10-дневном меню ДОУ для детей 1,5-3 лет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72073"/>
              </p:ext>
            </p:extLst>
          </p:nvPr>
        </p:nvGraphicFramePr>
        <p:xfrm>
          <a:off x="407368" y="2276872"/>
          <a:ext cx="10969896" cy="3324673"/>
        </p:xfrm>
        <a:graphic>
          <a:graphicData uri="http://schemas.openxmlformats.org/drawingml/2006/table">
            <a:tbl>
              <a:tblPr>
                <a:tableStyleId>{8E75EF0B-82B8-38E9-9D27-1B5CF04EECE0}</a:tableStyleId>
              </a:tblPr>
              <a:tblGrid>
                <a:gridCol w="3751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7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4625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Наименование минеральных веществ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Количество за сутки,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М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±σ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Норма потребления для детей 1,5-3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лет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278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Mg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, 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243,6±38,1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278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Fe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, 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14,6±4,3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278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Ca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, мг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712,5±50,9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742">
                <a:tc>
                  <a:txBody>
                    <a:bodyPr/>
                    <a:lstStyle/>
                    <a:p>
                      <a:pPr marL="0" marR="0" indent="0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P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, мг</a:t>
                      </a:r>
                      <a:endParaRPr sz="1800" dirty="0">
                        <a:latin typeface="+mn-lt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1078,3±246,1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600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278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+mn-lt"/>
                        </a:rPr>
                        <a:t>Пищевые волокна, г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1755" marR="68580" marT="0" marB="0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14,3±1,5 </a:t>
                      </a:r>
                    </a:p>
                  </a:txBody>
                  <a:tcPr marL="7175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20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Прямоугольник 3"/>
          <p:cNvSpPr/>
          <p:nvPr/>
        </p:nvSpPr>
        <p:spPr bwMode="auto">
          <a:xfrm>
            <a:off x="11559240" y="-69120"/>
            <a:ext cx="749160" cy="6994440"/>
          </a:xfrm>
          <a:prstGeom prst="rect">
            <a:avLst/>
          </a:prstGeom>
          <a:solidFill>
            <a:srgbClr val="911737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3647728" y="4210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1" dirty="0">
                <a:solidFill>
                  <a:srgbClr val="C00000"/>
                </a:solidFill>
              </a:rPr>
              <a:t>Результаты и обсуждение</a:t>
            </a:r>
            <a:endParaRPr lang="ru-RU" sz="3200" b="1" dirty="0"/>
          </a:p>
        </p:txBody>
      </p:sp>
      <p:pic>
        <p:nvPicPr>
          <p:cNvPr id="7" name="Рисунок 2"/>
          <p:cNvPicPr/>
          <p:nvPr/>
        </p:nvPicPr>
        <p:blipFill>
          <a:blip r:embed="rId2"/>
          <a:stretch/>
        </p:blipFill>
        <p:spPr bwMode="auto">
          <a:xfrm>
            <a:off x="0" y="-78527"/>
            <a:ext cx="3403440" cy="14202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401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1005</Words>
  <Application>Microsoft Office PowerPoint</Application>
  <DocSecurity>0</DocSecurity>
  <PresentationFormat>Произвольный</PresentationFormat>
  <Paragraphs>119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Office Theme</vt:lpstr>
      <vt:lpstr>Презентация PowerPoint</vt:lpstr>
      <vt:lpstr>Введение</vt:lpstr>
      <vt:lpstr>Введение</vt:lpstr>
      <vt:lpstr>Цель исследования:</vt:lpstr>
      <vt:lpstr>Материалы и методы</vt:lpstr>
      <vt:lpstr>Материалы и методы</vt:lpstr>
      <vt:lpstr>Материалы и методы</vt:lpstr>
      <vt:lpstr>Результаты и обсуждение</vt:lpstr>
      <vt:lpstr>Сравнение фактического содержания и норм потребления минералов  в типовом 10-дневном меню ДОУ для детей 1,5-3 лет</vt:lpstr>
      <vt:lpstr>Результаты и обсуждение</vt:lpstr>
      <vt:lpstr>Результаты и обсуждение</vt:lpstr>
      <vt:lpstr>Сравнение фактического содержания и норм потребления витаминов  в типовом 10-дневном меню ДОУ для детей 1,5-3 лет </vt:lpstr>
      <vt:lpstr>Результаты и обсуждение</vt:lpstr>
      <vt:lpstr>Заключение 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Erik Shevchenko</dc:creator>
  <cp:lastModifiedBy>Пользователь Windows</cp:lastModifiedBy>
  <cp:revision>319</cp:revision>
  <dcterms:created xsi:type="dcterms:W3CDTF">2020-08-17T10:01:19Z</dcterms:created>
  <dcterms:modified xsi:type="dcterms:W3CDTF">2026-04-06T17:21:12Z</dcterms:modified>
  <dc:identifier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16</vt:i4>
  </property>
</Properties>
</file>