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6" r:id="rId6"/>
    <p:sldId id="258" r:id="rId7"/>
    <p:sldId id="267" r:id="rId8"/>
    <p:sldId id="259" r:id="rId9"/>
    <p:sldId id="265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Лист1!$B$3</c:f>
              <c:strCache>
                <c:ptCount val="1"/>
                <c:pt idx="0">
                  <c:v>группа 1 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Лист1!$A$4:$A$6</c:f>
              <c:strCache>
                <c:ptCount val="3"/>
                <c:pt idx="0">
                  <c:v>низкая ТФН</c:v>
                </c:pt>
                <c:pt idx="1">
                  <c:v>средняя ТФН</c:v>
                </c:pt>
                <c:pt idx="2">
                  <c:v>высокая ТФН</c:v>
                </c:pt>
              </c:strCache>
            </c:strRef>
          </c:cat>
          <c:val>
            <c:numRef>
              <c:f>Лист1!$B$4:$B$6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группа 2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Лист1!$A$4:$A$6</c:f>
              <c:strCache>
                <c:ptCount val="3"/>
                <c:pt idx="0">
                  <c:v>низкая ТФН</c:v>
                </c:pt>
                <c:pt idx="1">
                  <c:v>средняя ТФН</c:v>
                </c:pt>
                <c:pt idx="2">
                  <c:v>высокая ТФН</c:v>
                </c:pt>
              </c:strCache>
            </c:strRef>
          </c:cat>
          <c:val>
            <c:numRef>
              <c:f>Лист1!$C$4:$C$6</c:f>
              <c:numCache>
                <c:formatCode>General</c:formatCode>
                <c:ptCount val="3"/>
                <c:pt idx="0">
                  <c:v>4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dLbls>
          <c:showVal val="1"/>
        </c:dLbls>
        <c:gapWidth val="75"/>
        <c:shape val="box"/>
        <c:axId val="99972992"/>
        <c:axId val="99974528"/>
        <c:axId val="139016384"/>
      </c:bar3DChart>
      <c:catAx>
        <c:axId val="999729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974528"/>
        <c:crosses val="autoZero"/>
        <c:auto val="1"/>
        <c:lblAlgn val="ctr"/>
        <c:lblOffset val="100"/>
      </c:catAx>
      <c:valAx>
        <c:axId val="99974528"/>
        <c:scaling>
          <c:orientation val="minMax"/>
        </c:scaling>
        <c:axPos val="l"/>
        <c:numFmt formatCode="General" sourceLinked="1"/>
        <c:majorTickMark val="none"/>
        <c:tickLblPos val="nextTo"/>
        <c:crossAx val="99972992"/>
        <c:crosses val="autoZero"/>
        <c:crossBetween val="between"/>
      </c:valAx>
      <c:serAx>
        <c:axId val="139016384"/>
        <c:scaling>
          <c:orientation val="minMax"/>
        </c:scaling>
        <c:delete val="1"/>
        <c:axPos val="b"/>
        <c:tickLblPos val="none"/>
        <c:crossAx val="99974528"/>
        <c:crosses val="autoZero"/>
      </c:serAx>
    </c:plotArea>
    <c:legend>
      <c:legendPos val="b"/>
      <c:txPr>
        <a:bodyPr/>
        <a:lstStyle/>
        <a:p>
          <a:pPr>
            <a:defRPr sz="1600" b="1" i="1"/>
          </a:pPr>
          <a:endParaRPr lang="ru-RU"/>
        </a:p>
      </c:txPr>
    </c:legend>
    <c:plotVisOnly val="1"/>
    <c:dispBlanksAs val="gap"/>
  </c:chart>
  <c:spPr>
    <a:solidFill>
      <a:srgbClr val="CCFFFF"/>
    </a:solidFill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2AFA-1FE5-467B-9A62-11DE6BD09407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B07E-EBA7-41BE-91D2-8D00C15B8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41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2AFA-1FE5-467B-9A62-11DE6BD09407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B07E-EBA7-41BE-91D2-8D00C15B8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35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2AFA-1FE5-467B-9A62-11DE6BD09407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B07E-EBA7-41BE-91D2-8D00C15B8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60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2AFA-1FE5-467B-9A62-11DE6BD09407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B07E-EBA7-41BE-91D2-8D00C15B8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87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2AFA-1FE5-467B-9A62-11DE6BD09407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B07E-EBA7-41BE-91D2-8D00C15B8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16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2AFA-1FE5-467B-9A62-11DE6BD09407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B07E-EBA7-41BE-91D2-8D00C15B8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01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2AFA-1FE5-467B-9A62-11DE6BD09407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B07E-EBA7-41BE-91D2-8D00C15B8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5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2AFA-1FE5-467B-9A62-11DE6BD09407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B07E-EBA7-41BE-91D2-8D00C15B8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17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2AFA-1FE5-467B-9A62-11DE6BD09407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B07E-EBA7-41BE-91D2-8D00C15B8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43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2AFA-1FE5-467B-9A62-11DE6BD09407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B07E-EBA7-41BE-91D2-8D00C15B8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06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2AFA-1FE5-467B-9A62-11DE6BD09407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B07E-EBA7-41BE-91D2-8D00C15B8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2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D2AFA-1FE5-467B-9A62-11DE6BD09407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3B07E-EBA7-41BE-91D2-8D00C15B8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03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95475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ТОЛЕРАНТНОСТЬ К ФИЗИЧЕСКОЙ НАГРУЗКЕ У МАЛЬЧИКОВ-ПОДРОСТКОВ ПО РЕЗУЛЬТАТАМ РАЗЛИЧНЫХ ПРОТОКОЛОВ НАГРУЗОЧНОГО ТЕСТИРОВАНИЯ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229200"/>
            <a:ext cx="6660232" cy="1152128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Д.м.н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доцент Пшеничная Елена Владимировна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Ассистент Сосна Виктория Викторовна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0"/>
            <a:ext cx="1292225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16632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«Донецкий государственный медицинский университет имени М. Горького»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Кафедра педиатрии №1</a:t>
            </a:r>
          </a:p>
        </p:txBody>
      </p:sp>
    </p:spTree>
    <p:extLst>
      <p:ext uri="{BB962C8B-B14F-4D97-AF65-F5344CB8AC3E}">
        <p14:creationId xmlns:p14="http://schemas.microsoft.com/office/powerpoint/2010/main" xmlns="" val="34687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9728635"/>
              </p:ext>
            </p:extLst>
          </p:nvPr>
        </p:nvGraphicFramePr>
        <p:xfrm>
          <a:off x="107504" y="1196752"/>
          <a:ext cx="50405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5292080" y="1561623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анализе данных детей I группы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тредмил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теста среднее время (t ср.) – 12мин.  низкая ТФН (Н) – 3(15%)детей, средняя ТФН(С) – 9(40%), высокая ТФН(В) –10(45%) детей. Данные детей II группы велоэргометрия t ср. – 5 мин. низкая ТФН (Н) – 4 (16,5%) детей, средняя ТФН (С) – 11(46%), высокая ТФН (В) –9(37,5%)  детей.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группы сравнения ЛП t ср. – 4мин, ТФН (Н) – 12 (27%), ТФН(С) – 23(50%), ТФН(В) – 11(23%).</a:t>
            </a:r>
          </a:p>
        </p:txBody>
      </p:sp>
    </p:spTree>
    <p:extLst>
      <p:ext uri="{BB962C8B-B14F-4D97-AF65-F5344CB8AC3E}">
        <p14:creationId xmlns:p14="http://schemas.microsoft.com/office/powerpoint/2010/main" xmlns="" val="22617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97"/>
            <a:ext cx="8229600" cy="95923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805264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Высокая и средняя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ТФН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во время проведения пробы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Руфье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может свидетельствовать о повышенной эмоциональности ребенка, отсутствия возрастной градации интерпретации результатов, технической сложности точного определения времени восстановления, отсутствие записи ЭКГ и измерения артериального давления.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Высокая и средняя толерантность к физической нагрузке во время проведения лестничной пробы - нельзя исключить ряд погрешностей (не всегда фиксировалась возможность отдыха на одном из этажей, количество и высота ступеней помещения, несвоевременность нажатия кнопка для измерения АД).  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Тредмил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-тест  является наиболее физиологичным, результатом которого является доведение теста до «конечных точек», улучшению адаптационных возможностей сердечно-сосудистой системы в виде высокой и средней ТФН.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Было установлено, что при тесте  на велосипеде по сравнению с тестом на беговой дорожке - наблюдается более низкая ТФН, при средней длительности нагрузки 5мин. Однако, велоэргометрия позволяет наиболее точно оценивать физическую работоспособность, являясь более доступным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портативным,стандартизированным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5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Российской Федерации и большинстве стран мира отсутствуют клинические рекомендации по данной теме. Адекватная оценка ТФН в детском возрасте может быть полезна  в  медицинской реабилитации, составлении индивидуальных фитнес-программ, а также в профессиональном спорте. Продолжено исследование полученных результатов</a:t>
            </a:r>
            <a:r>
              <a:rPr lang="ru-RU" sz="4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ru-RU" sz="4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79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картинки\X8IgEuTvtD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9288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69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активность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00200"/>
            <a:ext cx="4608512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Физическая нагрузка является идеальным и наиболее физиологичным видом провокации, позволяющим оценить полноценность компенсаторно - приспособительных механизмов организма, а при наличии явной или скрытой патологии – степень функциональной неполноценности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кардиореспираторной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51" r="16158"/>
          <a:stretch/>
        </p:blipFill>
        <p:spPr>
          <a:xfrm>
            <a:off x="179512" y="1556792"/>
            <a:ext cx="394584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09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активность(ФА) детей и взрослых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3816424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5257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поддержания хорошего состояния здоровья взрослым и детям (старше 5 лет) необходимо </a:t>
            </a: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ежедневно уделять как минимум по 30 минут умеренным динамическим (аэробным) нагрузкам и по 30 минут 3-4 дня в неделю - интенсивным физическим нагрузкам.*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6211669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*American Heart Association/ American College of Cardiology, 2017</a:t>
            </a:r>
          </a:p>
        </p:txBody>
      </p:sp>
    </p:spTree>
    <p:extLst>
      <p:ext uri="{BB962C8B-B14F-4D97-AF65-F5344CB8AC3E}">
        <p14:creationId xmlns:p14="http://schemas.microsoft.com/office/powerpoint/2010/main" xmlns="" val="28575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ТФН (толерантность к физической нагрузке)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568952" cy="482453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объем нагрузки, выполненной обследуемым до появления первых признаков неадекватной реакции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кислородотранспортных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систем: дыхательной, сердечно - сосудистой и крови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Шмонин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А.А. и соавт.,2017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Оценивается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 метаболических эквивалентах (единицах) -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Оценка функционального состояния органов и систем весьма важна для диагностики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сердечно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сосудистой патологии, 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определения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динамики течения заболевания и эффективности лечебно-реабилитационных мероприятий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прогноза и оценки работоспособности ребенка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подбора адекватной физической нагрузки, двигательного режима. 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584176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57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функциональных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резервов(МЕТ)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797425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484784"/>
            <a:ext cx="38164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Физическая активность у детей и подростков может быть : *</a:t>
            </a:r>
          </a:p>
          <a:p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легкой (&lt; 5 МЕТ), </a:t>
            </a:r>
          </a:p>
          <a:p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умеренная (5-6 МЕТ)</a:t>
            </a:r>
          </a:p>
          <a:p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интенсивная (&gt;7-8 МЕТ).</a:t>
            </a:r>
          </a:p>
          <a:p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высокоинтенсивная (&gt;10 МЕТ ).</a:t>
            </a:r>
            <a:r>
              <a:rPr lang="ru-RU" b="1" dirty="0">
                <a:solidFill>
                  <a:srgbClr val="FF0066"/>
                </a:solidFill>
              </a:rPr>
              <a:t/>
            </a:r>
            <a:br>
              <a:rPr lang="ru-RU" b="1" dirty="0">
                <a:solidFill>
                  <a:srgbClr val="FF0066"/>
                </a:solidFill>
              </a:rPr>
            </a:b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74967"/>
            <a:ext cx="54022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46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12474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Функциональные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пробы - для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оценки функционального состояния организма могут быть использованы различные функциональные пробы, они позволяют получить объективные данные о функциональном состоянии сердечно - сосудистой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3284984"/>
            <a:ext cx="5194920" cy="2841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3"/>
            <a:ext cx="2771800" cy="396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733256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Таким образом, перед врачом - детским кардиологом, врачом функциональной диагностики стоит вопрос о выборе вида функциональной пробы и подбора индивидуального уровня физической нагрузки.</a:t>
            </a:r>
          </a:p>
        </p:txBody>
      </p:sp>
      <p:pic>
        <p:nvPicPr>
          <p:cNvPr id="2051" name="Picture 3" descr="C:\Users\Admin\Downloads\image0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171"/>
          <a:stretch/>
        </p:blipFill>
        <p:spPr bwMode="auto">
          <a:xfrm>
            <a:off x="0" y="1484785"/>
            <a:ext cx="2987825" cy="399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1620729352_23-p-chelovek-podnimaetsya-po-stupenkam-foto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474943"/>
            <a:ext cx="3530403" cy="400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26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ребования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функциональным пробам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нагрузка должна соответствовать анатомо-физиологическим особенностям школьников;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проба должна выявлять приспособляемость организма к физическому напряжению;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проба должна быть проста и пригодна к использованию в любых условиях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17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оценить физическую работоспособность сердечно-сосудистой системы при различных видах функциональных проб для прогнозирования успешной адаптации к условиям индивидуальной физической активности.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78950"/>
            <a:ext cx="8996427" cy="5661248"/>
          </a:xfrm>
        </p:spPr>
        <p:txBody>
          <a:bodyPr>
            <a:noAutofit/>
          </a:bodyPr>
          <a:lstStyle/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Материалы и методы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Обследовано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80 детей на амбулаторном этапе для решения вопроса о занятиях в спортивных секциях, поступлении и дальнейшем обучении в учебных заведениях с усиленной физической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нагрузкой.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определения исходного уровня тренированности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скринингово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была проведена проба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Руфье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Диксона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(ПР) в виду своей простоты и доступности (не требующей дополнительного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оборудования5-минутное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спокойное состояние сидя.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Подсчет пульса за 15 сек – ЧСС1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Приседание под счет – 30 раз за 45 с.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Сразу после приседаний подсчет пульса: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 первые 15 сек – ЧСС2;                                                    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 последние 15 сек – ЧСС3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0246" y="4293096"/>
            <a:ext cx="4790186" cy="167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949280"/>
            <a:ext cx="10602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ПР &lt;3=9 баллам, отсутствие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острых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хронических заболеваний в стадии обострения.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4920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и методы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600200"/>
            <a:ext cx="6228184" cy="470912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исследование включено 46 детей – мальчиков в возрасте  от 14 до 17 лет (т.к. в этом возрасте наблюдается значительная перестройка соотношений роста сердца и сосудов).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Группу I составили 22(47%) ребенка, которым проводили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тредмил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тест по протоколу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Bruse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группу II составили  – 24 (53%) ребенка, которым проводили велоэргометрию по протоколу PWC170 с шагом 25Вт+25Вт.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Группу III (сравнения) ЛП (лестничной пробы) во время проведения суточного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мониторирования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АД и электрокардиограммы (ЭКГ).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706687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999" y="4005064"/>
            <a:ext cx="2743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38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854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ТОЛЕРАНТНОСТЬ К ФИЗИЧЕСКОЙ НАГРУЗКЕ У МАЛЬЧИКОВ-ПОДРОСТКОВ ПО РЕЗУЛЬТАТАМ РАЗЛИЧНЫХ ПРОТОКОЛОВ НАГРУЗОЧНОГО ТЕСТИРОВАНИЯ </vt:lpstr>
      <vt:lpstr>Физическая активность</vt:lpstr>
      <vt:lpstr>Физическая активность(ФА) детей и взрослых</vt:lpstr>
      <vt:lpstr>ТФН (толерантность к физической нагрузке)</vt:lpstr>
      <vt:lpstr>Оценка функциональных резервов(МЕТ)</vt:lpstr>
      <vt:lpstr>Функциональные пробы - для оценки функционального состояния организма могут быть использованы различные функциональные пробы, они позволяют получить объективные данные о функциональном состоянии сердечно - сосудистой системы</vt:lpstr>
      <vt:lpstr>Требования  к функциональным пробам</vt:lpstr>
      <vt:lpstr>Цель – оценить физическую работоспособность сердечно-сосудистой системы при различных видах функциональных проб для прогнозирования успешной адаптации к условиям индивидуальной физической активности.</vt:lpstr>
      <vt:lpstr>Материалы и методы</vt:lpstr>
      <vt:lpstr>Результаты</vt:lpstr>
      <vt:lpstr>Заключение</vt:lpstr>
      <vt:lpstr>Спасибо за внимание!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ТОЛЕРАНТНОСТЬ К ФИЗИЧЕСКОЙ НАГРУЗКЕ У МАЛЬЧИКОВ-ПОДРОСТКОВ ПО РЕЗУЛЬТАТАМ РАЗЛИЧНЫХ ПРОТОКОЛОВ НАГРУЗОЧНОГО ТЕСТИРОВАНИЯ</dc:title>
  <dc:creator>Admin</dc:creator>
  <cp:lastModifiedBy>Andrey</cp:lastModifiedBy>
  <cp:revision>17</cp:revision>
  <dcterms:created xsi:type="dcterms:W3CDTF">2025-04-15T14:04:01Z</dcterms:created>
  <dcterms:modified xsi:type="dcterms:W3CDTF">2025-04-17T18:54:24Z</dcterms:modified>
</cp:coreProperties>
</file>