
<file path=[Content_Types].xml><?xml version="1.0" encoding="utf-8"?>
<Types xmlns="http://schemas.openxmlformats.org/package/2006/content-types">
  <Default Extension="jpeg" ContentType="image/jpeg"/>
  <Default Extension="JPG" ContentType="image/.jpg"/>
  <Default Extension="xlsx" ContentType="application/vnd.openxmlformats-officedocument.spreadsheetml.sheet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60" r:id="rId5"/>
    <p:sldId id="257" r:id="rId6"/>
    <p:sldId id="261" r:id="rId7"/>
    <p:sldId id="262" r:id="rId8"/>
    <p:sldId id="263" r:id="rId9"/>
    <p:sldId id="268" r:id="rId10"/>
    <p:sldId id="269" r:id="rId11"/>
    <p:sldId id="264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4" Type="http://schemas.microsoft.com/office/2011/relationships/chartColorStyle" Target="colors1.xml"/><Relationship Id="rId3" Type="http://schemas.microsoft.com/office/2011/relationships/chartStyle" Target="style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Workbook1.xlsx"/></Relationships>
</file>

<file path=ppt/charts/_rels/chart2.xml.rels><?xml version="1.0" encoding="UTF-8" standalone="yes"?>
<Relationships xmlns="http://schemas.openxmlformats.org/package/2006/relationships"><Relationship Id="rId4" Type="http://schemas.microsoft.com/office/2011/relationships/chartColorStyle" Target="colors2.xml"/><Relationship Id="rId3" Type="http://schemas.microsoft.com/office/2011/relationships/chartStyle" Target="style2.xml"/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Workbook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5961363753529"/>
          <c:y val="0.162743505560818"/>
          <c:w val="0.691777011071839"/>
          <c:h val="0.74320634250890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ГИ1</c:v>
                </c:pt>
              </c:strCache>
            </c:strRef>
          </c:tx>
          <c:spPr/>
          <c:explosion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explosion val="4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explosion val="1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explosion val="6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explosion val="8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1 балл</c:v>
                </c:pt>
                <c:pt idx="1">
                  <c:v>2 балла</c:v>
                </c:pt>
                <c:pt idx="2">
                  <c:v>3 балла</c:v>
                </c:pt>
                <c:pt idx="3">
                  <c:v>4 балла</c:v>
                </c:pt>
                <c:pt idx="4">
                  <c:v>5 баллов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0</c:v>
                </c:pt>
                <c:pt idx="1">
                  <c:v>32.3</c:v>
                </c:pt>
                <c:pt idx="2">
                  <c:v>34.5</c:v>
                </c:pt>
                <c:pt idx="3">
                  <c:v>23.1</c:v>
                </c:pt>
                <c:pt idx="4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19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30db031d-ac9e-486f-a422-2752f0177738}"/>
      </c:ext>
    </c:extLst>
  </c:chart>
  <c:spPr>
    <a:noFill/>
    <a:ln>
      <a:noFill/>
    </a:ln>
    <a:effectLst/>
  </c:spPr>
  <c:txPr>
    <a:bodyPr/>
    <a:lstStyle/>
    <a:p>
      <a:pPr>
        <a:defRPr lang="en-US"/>
      </a:pPr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4892076918127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8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title>
    <c:autoTitleDeleted val="0"/>
    <c:plotArea>
      <c:layout>
        <c:manualLayout>
          <c:layoutTarget val="inner"/>
          <c:xMode val="edge"/>
          <c:yMode val="edge"/>
          <c:x val="0.135926508623797"/>
          <c:y val="0.142225448815973"/>
          <c:w val="0.750010705907746"/>
          <c:h val="0.80096627749901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ГИ2</c:v>
                </c:pt>
              </c:strCache>
            </c:strRef>
          </c:tx>
          <c:spPr/>
          <c:explosion val="7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1 балл</c:v>
                </c:pt>
                <c:pt idx="1">
                  <c:v>2 балла</c:v>
                </c:pt>
                <c:pt idx="2">
                  <c:v>3 балла</c:v>
                </c:pt>
                <c:pt idx="3">
                  <c:v>4 балла</c:v>
                </c:pt>
                <c:pt idx="4">
                  <c:v>5 баллов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36.6</c:v>
                </c:pt>
                <c:pt idx="1">
                  <c:v>33.3</c:v>
                </c:pt>
                <c:pt idx="2">
                  <c:v>13.3</c:v>
                </c:pt>
                <c:pt idx="3">
                  <c:v>13.3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19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ab141b72-737e-4eed-ab25-6d0e4dd9f2ba}"/>
      </c:ext>
    </c:extLst>
  </c:chart>
  <c:spPr>
    <a:noFill/>
    <a:ln>
      <a:noFill/>
    </a:ln>
    <a:effectLst/>
  </c:spPr>
  <c:txPr>
    <a:bodyPr/>
    <a:lstStyle/>
    <a:p>
      <a:pPr>
        <a:defRPr lang="en-US"/>
      </a:pPr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0.4022</cdr:x>
      <cdr:y>0</cdr:y>
    </cdr:from>
    <cdr:to>
      <cdr:x>0.5978</cdr:x>
      <cdr:y>0.07826</cdr:y>
    </cdr:to>
    <cdr:sp>
      <cdr:nvSpPr>
        <cdr:cNvPr id="2" name="Rectangles 1"/>
        <cdr:cNvSpPr/>
      </cdr:nvSpPr>
      <cdr:spPr xmlns:a="http://schemas.openxmlformats.org/drawingml/2006/main">
        <a:xfrm xmlns:a="http://schemas.openxmlformats.org/drawingml/2006/main">
          <a:off x="1880216" y="-1825625"/>
          <a:ext cx="914400" cy="365249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 xmlns:a="http://schemas.openxmlformats.org/drawingml/2006/main">
        <a:bodyPr vertOverflow="clip"/>
        <a:lstStyle/>
        <a:p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ГИ 1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0.40161</cdr:x>
      <cdr:y>0</cdr:y>
    </cdr:from>
    <cdr:to>
      <cdr:x>0.59839</cdr:x>
      <cdr:y>0.08394</cdr:y>
    </cdr:to>
    <cdr:sp>
      <cdr:nvSpPr>
        <cdr:cNvPr id="2" name="Rectangles 1"/>
        <cdr:cNvSpPr/>
      </cdr:nvSpPr>
      <cdr:spPr xmlns:a="http://schemas.openxmlformats.org/drawingml/2006/main">
        <a:xfrm xmlns:a="http://schemas.openxmlformats.org/drawingml/2006/main">
          <a:off x="1866283" y="-1795817"/>
          <a:ext cx="914400" cy="365249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 xmlns:a="http://schemas.openxmlformats.org/drawingml/2006/main">
        <a:bodyPr/>
        <a:lstStyle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ГИ 2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EA7D-E926-4BF0-B93B-558D5948AFBA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9651-45EA-4C9F-B9E8-ED153E9EDFD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EA7D-E926-4BF0-B93B-558D5948AFBA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9651-45EA-4C9F-B9E8-ED153E9EDFD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EA7D-E926-4BF0-B93B-558D5948AFBA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9651-45EA-4C9F-B9E8-ED153E9EDFD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EA7D-E926-4BF0-B93B-558D5948AFBA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9651-45EA-4C9F-B9E8-ED153E9EDFD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EA7D-E926-4BF0-B93B-558D5948AFBA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9651-45EA-4C9F-B9E8-ED153E9EDFD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EA7D-E926-4BF0-B93B-558D5948AFBA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9651-45EA-4C9F-B9E8-ED153E9EDFD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EA7D-E926-4BF0-B93B-558D5948AFBA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9651-45EA-4C9F-B9E8-ED153E9EDFD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EA7D-E926-4BF0-B93B-558D5948AFBA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9651-45EA-4C9F-B9E8-ED153E9EDFD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EA7D-E926-4BF0-B93B-558D5948AFBA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9651-45EA-4C9F-B9E8-ED153E9EDFD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EA7D-E926-4BF0-B93B-558D5948AFBA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9651-45EA-4C9F-B9E8-ED153E9EDFD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EA7D-E926-4BF0-B93B-558D5948AFBA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9651-45EA-4C9F-B9E8-ED153E9EDFD1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2EA7D-E926-4BF0-B93B-558D5948AFBA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E9651-45EA-4C9F-B9E8-ED153E9EDFD1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hart" Target="../charts/chart2.xml"/><Relationship Id="rId1" Type="http://schemas.openxmlformats.org/officeDocument/2006/relationships/chart" Target="../charts/char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54495" y="199085"/>
            <a:ext cx="8951650" cy="2387600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БОЛЕВОЙ АБДОМИНАЛЬНЫЙ СИНДРОМ У ПОДРОСТКОВ С ФУНКЦИОНАЛЬНЫМИ РАССТРОЙСТВАМИ БИЛИАРНОГО ТРАКТА</a:t>
            </a:r>
            <a:b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ФОНЕ НЕДИФФЕРЕНЦИРОВАННОЙ ДИСПЛАЗИИ СОЕДИНИТЕЛЬНОЙ ТКАНИ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56210" y="3590290"/>
            <a:ext cx="10762615" cy="3110865"/>
          </a:xfrm>
        </p:spPr>
        <p:txBody>
          <a:bodyPr>
            <a:normAutofit/>
          </a:bodyPr>
          <a:lstStyle/>
          <a:p>
            <a:pPr algn="l"/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Сиротченко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Т.А., Бобрышева А.А., Грабарь И.В., </a:t>
            </a:r>
            <a:endParaRPr lang="ru-RU" b="1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ru-RU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Миргородская А.В.</a:t>
            </a:r>
            <a:endParaRPr lang="ru-RU" b="1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ФГБОУ ВО ЛГМУ ЛГМУ им. СВЯТИТЕЛЯ ЛУКИ МЗ РФ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 апреля 2026, Донецк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ru-RU" sz="2000" b="1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ctr">
              <a:spcBef>
                <a:spcPts val="0"/>
              </a:spcBef>
              <a:spcAft>
                <a:spcPts val="0"/>
              </a:spcAft>
            </a:pPr>
            <a:endParaRPr lang="ru-RU" b="1" dirty="0">
              <a:solidFill>
                <a:schemeClr val="accent1">
                  <a:lumMod val="75000"/>
                </a:schemeClr>
              </a:solidFill>
              <a:effectLst/>
            </a:endParaRPr>
          </a:p>
          <a:p>
            <a:endParaRPr lang="ru-RU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1"/>
          <a:srcRect l="57595" t="62282"/>
          <a:stretch>
            <a:fillRect/>
          </a:stretch>
        </p:blipFill>
        <p:spPr>
          <a:xfrm>
            <a:off x="8034020" y="3429000"/>
            <a:ext cx="4157345" cy="3429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6561" y="458463"/>
            <a:ext cx="11546150" cy="619091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изучении анамнеза заболевания отмечена более ранняя (в дошкольном или младшем школьном возрасте) манифестация заболевания ФРБТ у подростков с НДСТ (ГИ1)</a:t>
            </a:r>
            <a:endParaRPr lang="ru-RU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Средний возраст в дебюте заболевания в ГИ1 составил 7,5 ± 0,7 лет, в группе сравнения — 9,2 ± 0,2 года. </a:t>
            </a:r>
            <a:endParaRPr lang="ru-RU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30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остоверных различий в характере моторно-эвакуаторных нарушений у подростков ГИ1 и ГИ2 мы не выявили: чаще диагностировали спазм сфинктера </a:t>
            </a:r>
            <a:r>
              <a:rPr lang="ru-RU" sz="3000" b="1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Одди</a:t>
            </a:r>
            <a:r>
              <a:rPr lang="ru-RU" sz="30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(52,5% и 48,3</a:t>
            </a:r>
            <a:r>
              <a:rPr lang="ru-RU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случаев соответственно), </a:t>
            </a:r>
            <a:r>
              <a:rPr lang="ru-RU" sz="30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несколько реже — </a:t>
            </a:r>
            <a:r>
              <a:rPr lang="ru-RU" sz="3000" b="1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гипомоторную</a:t>
            </a:r>
            <a:r>
              <a:rPr lang="ru-RU" sz="30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дискинезию желчного пузыря (44,6% и 36,4% </a:t>
            </a:r>
            <a:r>
              <a:rPr lang="ru-RU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соответственно</a:t>
            </a:r>
            <a:r>
              <a:rPr lang="ru-RU" sz="30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значительно реже  в ГИ1 встречалась </a:t>
            </a:r>
            <a:r>
              <a:rPr lang="ru-RU" sz="3000" b="1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гипермоторная</a:t>
            </a:r>
            <a:r>
              <a:rPr lang="ru-RU" sz="30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форма дискинезии желчного пузыря (0,8%) в сравнении с ГИ2 (15,3%)</a:t>
            </a:r>
            <a:r>
              <a:rPr lang="ru-RU" b="1" i="0" dirty="0">
                <a:solidFill>
                  <a:srgbClr val="002060"/>
                </a:solidFill>
                <a:effectLst/>
                <a:latin typeface="Fira Sans" panose="020B0503050000020004" pitchFamily="34" charset="0"/>
              </a:rPr>
              <a:t> </a:t>
            </a:r>
            <a:r>
              <a:rPr lang="ru-RU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(р &lt; 0,05)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266330"/>
            <a:ext cx="11137777" cy="649845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Интерес представляет оценка распределения интенсивности БАС внутри каждой из групп исследования. </a:t>
            </a:r>
            <a:endParaRPr lang="ru-RU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Так, в ГИ1 большинство пациентов демонстрировали интенсивность БАС в пределах от 2 до 5 баллов: 2 балла – 32,3%; 3 балла – 34,6%; 4 балла – 23,1%, 5 баллов – 10,0%.</a:t>
            </a:r>
            <a:endParaRPr lang="ru-RU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Пациентов с оценкой БАС в 1 балл в ГИ1 не было зарегистрировано. </a:t>
            </a:r>
            <a:endParaRPr lang="ru-RU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ГИ2 распределение интенсивности БАС достоверно отличалось. </a:t>
            </a:r>
            <a:endParaRPr lang="ru-RU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Основная масса пациентов находилась по балльной шкале в пределах 1-4 баллов. В отличии от ГИ1 пациентов интенсивностью БАС в 5 баллов практически не выявлено (3,5%).  </a:t>
            </a:r>
            <a:endParaRPr lang="ru-RU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остальном интенсивность БАС распределилась следующим образом: 1 балл – 36,6%; 2 балла – 33,3%; 3 балла – 13,3%; 4 балла – 13,3%. </a:t>
            </a:r>
            <a:endParaRPr lang="ru-RU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Проведенный анализ позволил установить, что ФРБТ в ассоциации с НДСТ протекает с большей интенсивностью </a:t>
            </a:r>
            <a:r>
              <a:rPr lang="ru-RU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билиарной</a:t>
            </a:r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боли (средние показатели в ГИ1 составили 3,46 ± 0,15 балла, в ГИ2 — 2,16 ± 0,11 балла, р &lt;0,05).</a:t>
            </a:r>
            <a:endParaRPr lang="ru-RU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0819" y="365125"/>
            <a:ext cx="11736280" cy="1325563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3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ценка болевого абдоминального синдрома (БАС) у подростков</a:t>
            </a: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ГИ1 и Ги2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4674833" cy="4667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9" name="Диаграмма 8"/>
          <p:cNvGraphicFramePr/>
          <p:nvPr/>
        </p:nvGraphicFramePr>
        <p:xfrm>
          <a:off x="6418554" y="1795817"/>
          <a:ext cx="4646967" cy="4667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553" y="0"/>
            <a:ext cx="11629748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Таким образом, основываясь на отсутствии достоверных различий в характере непосредственно ФРБТ у пациентов сравниваемых групп, можно полагать, что это различие в интенсивности БАС обусловлено наличием НДСТ, обеспечивающей выраженные моторно-эвакуаторные нарушения, а также присутствием патологического рефлюкса у большинства пациентов с ФРБТ как одного из признаков НДСТ.</a:t>
            </a:r>
            <a:endParaRPr lang="ru-RU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b="1" i="0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подростков с НДСТ имеется склонность к формированию </a:t>
            </a:r>
            <a:r>
              <a:rPr lang="ru-RU" sz="2800" b="1" i="0" u="none" strike="noStrike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билиарного</a:t>
            </a:r>
            <a:r>
              <a:rPr lang="ru-RU" sz="2800" b="1" i="0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u="none" strike="noStrike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сладжа</a:t>
            </a:r>
            <a:r>
              <a:rPr lang="ru-RU" sz="2800" b="1" i="0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вообще и его более тяжелых проявлений в частности, создающая угрозу раннего формирования желчнокаменной болезни у данной категории пациентов.</a:t>
            </a:r>
            <a:endParaRPr lang="ru-RU" sz="2800" b="1" i="0" u="none" strike="noStrike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Выявленные связи между выраженностью НДСТ и клиническими и лабораторно-инструментальными данными у подростков с ФРБТ позволяют условно выделить отдельный вариант — </a:t>
            </a:r>
            <a:r>
              <a:rPr lang="ru-RU" b="1" u="none" strike="noStrike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диспластико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-ассоциированную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билиарную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дисфункцию, </a:t>
            </a:r>
            <a:r>
              <a:rPr lang="ru-RU" b="1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требует особого медицинского сопровождения.</a:t>
            </a:r>
            <a:endParaRPr lang="ru-RU" b="1" u="none" strike="noStrike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800" b="1" i="0" u="none" strike="noStrike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800" b="1" i="0" u="none" strike="noStrike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2249" y="183256"/>
            <a:ext cx="11647502" cy="4351338"/>
          </a:xfrm>
        </p:spPr>
        <p:txBody>
          <a:bodyPr>
            <a:normAutofit fontScale="92500"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Функциональные расстройства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билиарного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тракта (ФРБТ) широко распространены в подростковой популяции, относятся к многофакторной патологии, возможными причинами развития которой могут служить снижение текучих свойств желчи, нарушения регуляции вегетативной нервной системы, </a:t>
            </a:r>
            <a:r>
              <a:rPr lang="ru-RU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психологический дистресс и личностные особенности ребенка, нарушения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нейрогуморальной регуляции, приводящие к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дискоординации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желчного пузыря и пузырного протока, и, зачастую, проявляются развитием болевого абдоминального синдрома.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и механизмы развития абдоминальной боли в каждом случае определяются характером патологии</a:t>
            </a:r>
            <a:endParaRPr lang="ru-RU" sz="3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Абдоминальная боль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Международная ассоциация по изучению боли (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IASP)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дает следующее определение этого понятия, которое может применимо к подростковому возрасту: боль –это неприятное ощущение и эмоциональное переживание, связанное с действительным или возможным повреждением тканей.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Иными словами, боль – важнейший сигнал, поступающий в центральную нервную систему, и постоянно действующий регулятор гомеостатических реакций.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96319"/>
            <a:ext cx="10515600" cy="5986725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Функциональная абдоминальная боль является висцеральной болью, которая считается значимым и частым симптомом функциональных </a:t>
            </a:r>
            <a:r>
              <a:rPr lang="ru-RU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билиарных</a:t>
            </a:r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растройств</a:t>
            </a:r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Жалобы на рецидивирующие боли в животе предъявляют около 20 % подростков  с ФРБТ.</a:t>
            </a:r>
            <a:endParaRPr lang="ru-RU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целью улучшения качества медицинского сопровождения подростка с </a:t>
            </a:r>
            <a:r>
              <a:rPr lang="ru-RU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билиарной</a:t>
            </a:r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патологией и ее коррекции необходимо знать, на каком фоне она сформировалась. </a:t>
            </a:r>
            <a:endParaRPr lang="ru-RU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Недифференцированная дисплазия соединительной ткани (НДСТ) относится к факторам, безусловно участвующим в формировании функциональных расстройств </a:t>
            </a:r>
            <a:r>
              <a:rPr lang="ru-RU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билиарного</a:t>
            </a:r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тракта (ФРБТ) за счет высокой </a:t>
            </a:r>
            <a:r>
              <a:rPr lang="ru-RU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коллагенизации</a:t>
            </a:r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желчного пузыря.</a:t>
            </a:r>
            <a:endParaRPr lang="ru-RU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570" y="106680"/>
            <a:ext cx="11958955" cy="60706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sz="3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3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лияние НДСТ на моторно-тонические нарушения в </a:t>
            </a:r>
            <a:r>
              <a:rPr lang="ru-RU" sz="3300" b="1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билиарной</a:t>
            </a:r>
            <a:r>
              <a:rPr lang="ru-RU" sz="33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системе во многом обусловлено вегетативной </a:t>
            </a:r>
            <a:r>
              <a:rPr lang="ru-RU" sz="3300" b="1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дисрегуляцией</a:t>
            </a:r>
            <a:r>
              <a:rPr lang="ru-RU" sz="33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наблюдающейся у большинства подростков, </a:t>
            </a:r>
            <a:r>
              <a:rPr lang="ru-RU" sz="3300" b="1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дисэлементозами</a:t>
            </a:r>
            <a:r>
              <a:rPr lang="ru-RU" sz="33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незрелостью соединительнотканных структур стенки пузыря. </a:t>
            </a:r>
            <a:endParaRPr lang="ru-RU" sz="33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3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Имеют значение и аномалии развития желчного пузыря, которые, как и аномалии других органов (дополнительные трабекулы и/или аномально расположенные хорды в полости левого желудочка, пролапс митрального клапана, нефроптоз, </a:t>
            </a:r>
            <a:r>
              <a:rPr lang="ru-RU" sz="3300" b="1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пиелоэктазия</a:t>
            </a:r>
            <a:r>
              <a:rPr lang="ru-RU" sz="33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др.), часто регистрируются при дефектах созревания соединительной ткани, отражая системное ее вовлечение в патологический процесс.</a:t>
            </a:r>
            <a:endParaRPr lang="ru-RU" sz="33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33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3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Целью нашего исследования </a:t>
            </a:r>
            <a:r>
              <a:rPr lang="ru-RU" sz="33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была оценка болевого абдоминального синдрома (БАС) у подростков с функциональными расстройствами </a:t>
            </a:r>
            <a:r>
              <a:rPr lang="ru-RU" sz="33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билиарного</a:t>
            </a:r>
            <a:r>
              <a:rPr lang="ru-RU" sz="33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тракта в зависимости от наличия признаков недифференцированной дисплазии соединительной ткани.</a:t>
            </a:r>
            <a:endParaRPr lang="ru-RU" sz="33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532" y="150920"/>
            <a:ext cx="11247268" cy="652508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 нашим наблюдением находилось 98 подростков в возрасте 12-16 лет с ФРБТ: 42 пациента составили первую группу исследования (ГИ1), у которых  ФРБТ сочетался с НДСТ (6 и более стигм </a:t>
            </a:r>
            <a:r>
              <a:rPr lang="ru-RU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дисэмбриогенеза</a:t>
            </a:r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где превалировали диспластические нарушения костно-связочного аппарата</a:t>
            </a:r>
            <a:endParaRPr lang="ru-RU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56 подростков  с ФРБТ без НДСТ вошли во вторую группу исследования (ГИ2). По гендерному и возрастному распределению группы были сопоставимы.</a:t>
            </a:r>
            <a:endParaRPr lang="ru-RU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ФРБТ более чем у 80% пациентов относились к </a:t>
            </a:r>
            <a:r>
              <a:rPr lang="ru-RU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гипомоторному</a:t>
            </a:r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типу, воспалительные изменения в слизистой оболочке желудка и двенадцатиперстной кишки были исключены. </a:t>
            </a:r>
            <a:endParaRPr lang="ru-RU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Балльную оценку БАС проводили по методу Красновой Е.Е. с </a:t>
            </a:r>
            <a:r>
              <a:rPr lang="ru-RU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соавт</a:t>
            </a:r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(2019), где 1 балл - дискомфорт в правом подреберье; 2 балла — ноющие слабовыраженные и непродолжительные боли, проходящие самостоятельно; 3 балла — боли ноющего характера умеренной выраженности и продолжительности; 4 балла — боли спастического характера умеренно выраженные, проходящие самостоятельно или после приема спазмолитиков; 5 баллов — интенсивные приступообразные боли.</a:t>
            </a:r>
            <a:endParaRPr lang="ru-RU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2993" y="245399"/>
            <a:ext cx="10515600" cy="5968969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Анализ полученных данных выявил, что БАС был зарегистрировав в обеих группах исследования, но в ГИ1 (ФРБТ+ НДСТ) доля таких пациентов была выше, чем в ГИ2 (61,9% и 52,3% соответственно), при этом у 67,2% пациентов из ГИ1 выявлены </a:t>
            </a:r>
            <a:r>
              <a:rPr lang="ru-RU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дуоденогастральные</a:t>
            </a:r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рефлюксы.</a:t>
            </a:r>
            <a:endParaRPr lang="ru-RU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endParaRPr lang="ru-RU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ru-RU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Вегетативные нарушения сопровождались у 70,5% подростков ГИ1 астеническим синдромом в виде снижения работоспособности, повышенной утомляемости, слабой переносимости физических и психоэмоциональных нагрузок, эмоциональной лабильности, нарушений сна.</a:t>
            </a:r>
            <a:endParaRPr lang="ru-RU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ГИ2 вегетативная дисфункция выявлялась также достаточно часто (59,1%), но достоверно (р &lt; 0,05) реже, чем у подростков  из ГИ1.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309" y="113190"/>
            <a:ext cx="11398928" cy="6631619"/>
          </a:xfrm>
        </p:spPr>
        <p:txBody>
          <a:bodyPr>
            <a:normAutofit fontScale="85000" lnSpcReduction="20000"/>
          </a:bodyPr>
          <a:lstStyle/>
          <a:p>
            <a:pPr algn="just" fontAlgn="base"/>
            <a:r>
              <a:rPr lang="ru-RU" sz="3300" b="1" i="0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данным ультразвукового исследования у подростков ГИ1  в </a:t>
            </a:r>
            <a:r>
              <a:rPr lang="ru-RU" sz="3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1,8</a:t>
            </a:r>
            <a:r>
              <a:rPr lang="ru-RU" sz="3300" b="1" i="0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раза чаще, чем в ГИ2, имели место аномалии желчного пузыря (ЖП) (соответственно в 64,5,4% и 39,9% случаев, р &lt; 0,01). Среди них встречались: S-образный желчный пузырь (35,5% и 12,8%, р &lt; 0,01), перегиб в области шейки ЖП (15,8% и 8,6%, р &lt; 0,05), перетяжка в теле ЖП (5,2% и 1,5%). </a:t>
            </a:r>
            <a:endParaRPr lang="ru-RU" sz="3300" b="1" i="0" u="none" strike="noStrike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3300" b="1" i="0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подростков ГИ1 чаще отмечалось сочетание нескольких аномалий желчного пузыря (9,8% и </a:t>
            </a:r>
            <a:r>
              <a:rPr lang="ru-RU" sz="3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300" b="1" i="0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,9%).</a:t>
            </a:r>
            <a:endParaRPr lang="ru-RU" sz="3300" b="1" i="0" u="none" strike="noStrike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3300" b="1" i="0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варианты </a:t>
            </a:r>
            <a:r>
              <a:rPr lang="ru-RU" sz="3300" b="1" i="0" u="none" strike="noStrike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билиарного</a:t>
            </a:r>
            <a:r>
              <a:rPr lang="ru-RU" sz="3300" b="1" i="0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b="1" i="0" u="none" strike="noStrike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сладжа</a:t>
            </a:r>
            <a:r>
              <a:rPr lang="ru-RU" sz="3300" b="1" i="0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выявлены при ультразвуковом исследовании у 69,9% подростков ГИ1 и у 56,8% — ГИ2 (р &lt; 0,05). </a:t>
            </a:r>
            <a:endParaRPr lang="ru-RU" sz="3300" b="1" i="0" u="none" strike="noStrike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3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3300" b="1" i="0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подростков с НДСТ в 2,3 раза чаще диагностировали более выраженные варианты (взвешенный осадок до половины объема желчного пузыря, сгустки </a:t>
            </a:r>
            <a:r>
              <a:rPr lang="ru-RU" sz="3300" b="1" i="0" u="none" strike="noStrike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гиперэхогенной</a:t>
            </a:r>
            <a:r>
              <a:rPr lang="ru-RU" sz="3300" b="1" i="0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взвеси, </a:t>
            </a:r>
            <a:r>
              <a:rPr lang="ru-RU" sz="3300" b="1" i="0" u="none" strike="noStrike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замазкообразную</a:t>
            </a:r>
            <a:r>
              <a:rPr lang="ru-RU" sz="3300" b="1" i="0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желчь). </a:t>
            </a:r>
            <a:endParaRPr lang="ru-RU" sz="3300" b="1" i="0" u="none" strike="noStrike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3300" b="1" i="0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Полученные данные указывают на то, что у подростков с НДСТ имеется склонность к формированию </a:t>
            </a:r>
            <a:r>
              <a:rPr lang="ru-RU" sz="3300" b="1" i="0" u="none" strike="noStrike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билиарного</a:t>
            </a:r>
            <a:r>
              <a:rPr lang="ru-RU" sz="3300" b="1" i="0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b="1" i="0" u="none" strike="noStrike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сладжа</a:t>
            </a:r>
            <a:r>
              <a:rPr lang="ru-RU" sz="3300" b="1" i="0" u="none" strike="noStrike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вообще и его более тяжелых проявлений в частности, создающая угрозу раннего формирования желчнокаменной болезни у этой категории больных.</a:t>
            </a:r>
            <a:endParaRPr lang="ru-RU" sz="3300" b="1" i="0" u="none" strike="noStrike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" y="0"/>
            <a:ext cx="12192000" cy="635419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1021" y="95435"/>
            <a:ext cx="11869445" cy="4083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ВАРИАНТЫ БИЛИАРНОГО СЛАДЖА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5761609"/>
            <a:ext cx="3151574" cy="5925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Клинический пример 1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87915" y="6309804"/>
            <a:ext cx="3580660" cy="5459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Клинический пример 2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930936" y="5808215"/>
            <a:ext cx="3261064" cy="5459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Клинический пример 3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7940</Words>
  <Application>WPS Presentation</Application>
  <PresentationFormat>Широкоэкранный</PresentationFormat>
  <Paragraphs>85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4" baseType="lpstr">
      <vt:lpstr>Arial</vt:lpstr>
      <vt:lpstr>SimSun</vt:lpstr>
      <vt:lpstr>Wingdings</vt:lpstr>
      <vt:lpstr>Times New Roman</vt:lpstr>
      <vt:lpstr>Calibri</vt:lpstr>
      <vt:lpstr>Fira Sans</vt:lpstr>
      <vt:lpstr>Yu Gothic UI</vt:lpstr>
      <vt:lpstr>Microsoft YaHei</vt:lpstr>
      <vt:lpstr>Arial Unicode MS</vt:lpstr>
      <vt:lpstr>Calibri Light</vt:lpstr>
      <vt:lpstr>Тема Office</vt:lpstr>
      <vt:lpstr>БОЛЕВОЙ АБДОМИНАЛЬНЫЙ СИНДРОМ У ПОДРОСТКОВ С ФУНКЦИОНАЛЬНЫМИ РАССТРОЙСТВАМИ БИЛИАРНОГО ТРАКТА НА ФОНЕ НЕДИФФЕРЕНЦИРОВАННОЙ ДИСПЛАЗИИ СОЕДИНИТЕЛЬНОЙ ТКАНИ</vt:lpstr>
      <vt:lpstr>PowerPoint 演示文稿</vt:lpstr>
      <vt:lpstr>Абдоминальная боль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Оценка болевого абдоминального синдрома (БАС) у подростков ГИ1 и Ги2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БОЛЕВОЙ АБДОМИНАЛЬНЫЙ СИНДРОМ У ПОДРОСТКОВ С ФУНКЦИОНАЛЬНЫМИ РАССТРОЙСТВАМИ БИЛИАРНОГО ТРАКТА НА ФОНЕ НЕДИФФЕРЕНЦИРОВАННОЙ ДИСПЛАЗИИ СОЕДИНИТЕЛЬНОЙ ТКАНИ</dc:title>
  <dc:creator>Dekan Pediatr</dc:creator>
  <cp:lastModifiedBy>Dekan Pediatr</cp:lastModifiedBy>
  <cp:revision>16</cp:revision>
  <dcterms:created xsi:type="dcterms:W3CDTF">2025-11-10T11:32:00Z</dcterms:created>
  <dcterms:modified xsi:type="dcterms:W3CDTF">2026-03-26T08:03:27Z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D52FF98B8FDB4669BF00DC6F4C4300CF_13</vt:lpwstr>
  </property>
  <property fmtid="{D5CDD505-2E9C-101B-9397-08002B2CF9AE}" pid="3" name="KSOProductBuildVer">
    <vt:lpwstr>1033-12.2.0.23196</vt:lpwstr>
  </property>
</Properties>
</file>