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0" r:id="rId5"/>
    <p:sldId id="261" r:id="rId6"/>
    <p:sldId id="266" r:id="rId7"/>
    <p:sldId id="267" r:id="rId8"/>
    <p:sldId id="268" r:id="rId9"/>
    <p:sldId id="270" r:id="rId10"/>
    <p:sldId id="272" r:id="rId11"/>
    <p:sldId id="273" r:id="rId12"/>
    <p:sldId id="288" r:id="rId13"/>
    <p:sldId id="289" r:id="rId14"/>
    <p:sldId id="290" r:id="rId15"/>
    <p:sldId id="291" r:id="rId16"/>
    <p:sldId id="277" r:id="rId17"/>
    <p:sldId id="297" r:id="rId18"/>
    <p:sldId id="296" r:id="rId19"/>
    <p:sldId id="298" r:id="rId20"/>
    <p:sldId id="278" r:id="rId21"/>
    <p:sldId id="299" r:id="rId22"/>
    <p:sldId id="295" r:id="rId23"/>
    <p:sldId id="28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6DFCD"/>
    <a:srgbClr val="FF0D0D"/>
    <a:srgbClr val="A568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0053" autoAdjust="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8.xlsx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9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67183189528693E-2"/>
          <c:y val="7.5628211490360364E-2"/>
          <c:w val="0.72632659474011529"/>
          <c:h val="0.676323396216806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на 100 тыс. детского населения РСО-Алания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26.1</c:v>
                </c:pt>
                <c:pt idx="1">
                  <c:v>24.9</c:v>
                </c:pt>
                <c:pt idx="2">
                  <c:v>28.1</c:v>
                </c:pt>
                <c:pt idx="3">
                  <c:v>10.1</c:v>
                </c:pt>
                <c:pt idx="4">
                  <c:v>8.6</c:v>
                </c:pt>
                <c:pt idx="5">
                  <c:v>22.8</c:v>
                </c:pt>
                <c:pt idx="6">
                  <c:v>19.8</c:v>
                </c:pt>
                <c:pt idx="7">
                  <c:v>11.1</c:v>
                </c:pt>
                <c:pt idx="8">
                  <c:v>17.3</c:v>
                </c:pt>
                <c:pt idx="9">
                  <c:v>47.8</c:v>
                </c:pt>
                <c:pt idx="10">
                  <c:v>16.7</c:v>
                </c:pt>
                <c:pt idx="11">
                  <c:v>26.9</c:v>
                </c:pt>
                <c:pt idx="12">
                  <c:v>29.2</c:v>
                </c:pt>
                <c:pt idx="13">
                  <c:v>37.9</c:v>
                </c:pt>
                <c:pt idx="14">
                  <c:v>24.4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70-44CF-9164-3C3EEF7957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 на 100 тыс. детского населения РСО-Алания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9"/>
              <c:layout>
                <c:manualLayout>
                  <c:x val="1.0055121065241113E-2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60-4DE8-8ED2-4E34AAC4AEF2}"/>
                </c:ext>
              </c:extLst>
            </c:dLbl>
            <c:dLbl>
              <c:idx val="10"/>
              <c:layout>
                <c:manualLayout>
                  <c:x val="1.0055121065241113E-2"/>
                  <c:y val="-7.107523397463472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60-4DE8-8ED2-4E34AAC4AEF2}"/>
                </c:ext>
              </c:extLst>
            </c:dLbl>
            <c:dLbl>
              <c:idx val="11"/>
              <c:layout>
                <c:manualLayout>
                  <c:x val="8.6186751987780957E-3"/>
                  <c:y val="-7.107523397463472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60-4DE8-8ED2-4E34AAC4AEF2}"/>
                </c:ext>
              </c:extLst>
            </c:dLbl>
            <c:dLbl>
              <c:idx val="12"/>
              <c:layout>
                <c:manualLayout>
                  <c:x val="2.0110242130482108E-2"/>
                  <c:y val="3.553761698731672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60-4DE8-8ED2-4E34AAC4AEF2}"/>
                </c:ext>
              </c:extLst>
            </c:dLbl>
            <c:dLbl>
              <c:idx val="13"/>
              <c:layout>
                <c:manualLayout>
                  <c:x val="1.0055121065241006E-2"/>
                  <c:y val="7.107523397463343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60-4DE8-8ED2-4E34AAC4A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Лист1!$C$2:$C$16</c:f>
              <c:numCache>
                <c:formatCode>0.0</c:formatCode>
                <c:ptCount val="15"/>
                <c:pt idx="0">
                  <c:v>1.7000000000000006</c:v>
                </c:pt>
                <c:pt idx="1">
                  <c:v>2.1</c:v>
                </c:pt>
                <c:pt idx="2">
                  <c:v>1.1000000000000001</c:v>
                </c:pt>
                <c:pt idx="3">
                  <c:v>0</c:v>
                </c:pt>
                <c:pt idx="4">
                  <c:v>0</c:v>
                </c:pt>
                <c:pt idx="5">
                  <c:v>1.1000000000000001</c:v>
                </c:pt>
                <c:pt idx="6">
                  <c:v>1.7000000000000006</c:v>
                </c:pt>
                <c:pt idx="7">
                  <c:v>0.60000000000000031</c:v>
                </c:pt>
                <c:pt idx="8">
                  <c:v>0.5</c:v>
                </c:pt>
                <c:pt idx="9">
                  <c:v>3.3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2.2000000000000002</c:v>
                </c:pt>
                <c:pt idx="13">
                  <c:v>2.6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70-44CF-9164-3C3EEF795793}"/>
            </c:ext>
          </c:extLst>
        </c:ser>
        <c:dLbls>
          <c:showVal val="1"/>
        </c:dLbls>
        <c:gapWidth val="219"/>
        <c:axId val="81799808"/>
        <c:axId val="81800576"/>
      </c:barChart>
      <c:catAx>
        <c:axId val="81799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800576"/>
        <c:crosses val="autoZero"/>
        <c:auto val="1"/>
        <c:lblAlgn val="ctr"/>
        <c:lblOffset val="100"/>
      </c:catAx>
      <c:valAx>
        <c:axId val="818005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179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658769696711409"/>
          <c:y val="9.5647727258949045E-2"/>
          <c:w val="0.17701493628978321"/>
          <c:h val="0.7968243219485108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3FB-4097-943B-110F45FE2936}"/>
              </c:ext>
            </c:extLst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FB-4097-943B-110F45FE2936}"/>
              </c:ext>
            </c:extLst>
          </c:dPt>
          <c:dPt>
            <c:idx val="2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FB-4097-943B-110F45FE2936}"/>
              </c:ext>
            </c:extLst>
          </c:dPt>
          <c:dPt>
            <c:idx val="3"/>
            <c:spPr>
              <a:solidFill>
                <a:srgbClr val="FF0D0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3FB-4097-943B-110F45FE2936}"/>
              </c:ext>
            </c:extLst>
          </c:dPt>
          <c:dPt>
            <c:idx val="4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FB-4097-943B-110F45FE2936}"/>
              </c:ext>
            </c:extLst>
          </c:dPt>
          <c:dPt>
            <c:idx val="5"/>
            <c:spPr>
              <a:solidFill>
                <a:srgbClr val="A568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3FB-4097-943B-110F45FE2936}"/>
              </c:ext>
            </c:extLst>
          </c:dPt>
          <c:dLbls>
            <c:dLbl>
              <c:idx val="4"/>
              <c:layout>
                <c:manualLayout>
                  <c:x val="7.864140332224516E-2"/>
                  <c:y val="8.91420824261387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B-4097-943B-110F45FE2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гидроцефалия </c:v>
                </c:pt>
                <c:pt idx="1">
                  <c:v>парезы и параличи</c:v>
                </c:pt>
                <c:pt idx="2">
                  <c:v>Задержка ПМР</c:v>
                </c:pt>
                <c:pt idx="3">
                  <c:v>эпилепсия</c:v>
                </c:pt>
                <c:pt idx="4">
                  <c:v>нарушения зрения</c:v>
                </c:pt>
                <c:pt idx="5">
                  <c:v>нарушения слуха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0.18000000000000008</c:v>
                </c:pt>
                <c:pt idx="1">
                  <c:v>0.115</c:v>
                </c:pt>
                <c:pt idx="2">
                  <c:v>0.23</c:v>
                </c:pt>
                <c:pt idx="3">
                  <c:v>0.21300000000000008</c:v>
                </c:pt>
                <c:pt idx="4">
                  <c:v>4.900000000000003E-2</c:v>
                </c:pt>
                <c:pt idx="5">
                  <c:v>8.2000000000000003E-2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FB-4097-943B-110F45FE2936}"/>
            </c:ext>
          </c:extLst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66667076771654"/>
          <c:y val="5.1562496828094488E-2"/>
          <c:w val="0.63229170767716592"/>
          <c:h val="0.948437503171905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гидроцефалия</c:v>
                </c:pt>
                <c:pt idx="1">
                  <c:v>парезы, параличи</c:v>
                </c:pt>
                <c:pt idx="2">
                  <c:v>задержка ПМР</c:v>
                </c:pt>
                <c:pt idx="3">
                  <c:v>эпилепсия</c:v>
                </c:pt>
                <c:pt idx="4">
                  <c:v>нарушения зрения</c:v>
                </c:pt>
                <c:pt idx="5">
                  <c:v>нарушения слуха </c:v>
                </c:pt>
                <c:pt idx="6">
                  <c:v>лобно-мозж. атаксия</c:v>
                </c:pt>
                <c:pt idx="7">
                  <c:v>речевые расстройства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86-4D47-9AB0-8912F1E49057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BD7-43E5-870F-A2A8BC1B2ADA}"/>
              </c:ext>
            </c:extLst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D7-43E5-870F-A2A8BC1B2ADA}"/>
              </c:ext>
            </c:extLst>
          </c:dPt>
          <c:dPt>
            <c:idx val="2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D7-43E5-870F-A2A8BC1B2ADA}"/>
              </c:ext>
            </c:extLst>
          </c:dPt>
          <c:dPt>
            <c:idx val="3"/>
            <c:spPr>
              <a:solidFill>
                <a:srgbClr val="FF0D0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BD7-43E5-870F-A2A8BC1B2ADA}"/>
              </c:ext>
            </c:extLst>
          </c:dPt>
          <c:dPt>
            <c:idx val="4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D7-43E5-870F-A2A8BC1B2ADA}"/>
              </c:ext>
            </c:extLst>
          </c:dPt>
          <c:dPt>
            <c:idx val="5"/>
            <c:spPr>
              <a:solidFill>
                <a:srgbClr val="A568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D7-43E5-870F-A2A8BC1B2A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гидроцефалия</c:v>
                </c:pt>
                <c:pt idx="1">
                  <c:v>парезы,параличи</c:v>
                </c:pt>
                <c:pt idx="2">
                  <c:v>Задержка ПМР</c:v>
                </c:pt>
                <c:pt idx="3">
                  <c:v>эпилепсия</c:v>
                </c:pt>
                <c:pt idx="4">
                  <c:v>нарушения зрения</c:v>
                </c:pt>
                <c:pt idx="5">
                  <c:v>нарушения слуха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0.10500000000000002</c:v>
                </c:pt>
                <c:pt idx="1">
                  <c:v>0.21100000000000008</c:v>
                </c:pt>
                <c:pt idx="2">
                  <c:v>0.23700000000000004</c:v>
                </c:pt>
                <c:pt idx="3">
                  <c:v>5.3000000000000012E-2</c:v>
                </c:pt>
                <c:pt idx="4">
                  <c:v>0.10500000000000002</c:v>
                </c:pt>
                <c:pt idx="5">
                  <c:v>5.3000000000000012E-2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D7-43E5-870F-A2A8BC1B2ADA}"/>
            </c:ext>
          </c:extLst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92-49F7-B60B-49CAD8FED574}"/>
              </c:ext>
            </c:extLst>
          </c:dPt>
          <c:dPt>
            <c:idx val="1"/>
            <c:spPr>
              <a:solidFill>
                <a:srgbClr val="FF0D0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092-49F7-B60B-49CAD8FED574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92-49F7-B60B-49CAD8FED5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Выздоровление</c:v>
                </c:pt>
                <c:pt idx="1">
                  <c:v>Летальный</c:v>
                </c:pt>
                <c:pt idx="2">
                  <c:v>Резидуальные последствия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0.76100000000000034</c:v>
                </c:pt>
                <c:pt idx="1">
                  <c:v>3.0000000000000002E-2</c:v>
                </c:pt>
                <c:pt idx="2">
                  <c:v>0.20900000000000007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2-49F7-B60B-49CAD8FED574}"/>
            </c:ext>
          </c:extLst>
        </c:ser>
        <c:dLbls/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A8-4147-B476-F0A1D2B8D23B}"/>
              </c:ext>
            </c:extLst>
          </c:dPt>
          <c:dPt>
            <c:idx val="1"/>
            <c:spPr>
              <a:solidFill>
                <a:srgbClr val="FF0D0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EA8-4147-B476-F0A1D2B8D23B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A8-4147-B476-F0A1D2B8D2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Выздоровление</c:v>
                </c:pt>
                <c:pt idx="1">
                  <c:v>Летальный исход</c:v>
                </c:pt>
                <c:pt idx="2">
                  <c:v>Резидуальные последствия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0.76300000000000034</c:v>
                </c:pt>
                <c:pt idx="1">
                  <c:v>0</c:v>
                </c:pt>
                <c:pt idx="2" formatCode="0.00%">
                  <c:v>0.23700000000000004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A8-4147-B476-F0A1D2B8D23B}"/>
            </c:ext>
          </c:extLst>
        </c:ser>
        <c:dLbls/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242432766913975E-2"/>
          <c:y val="5.5624030178633883E-2"/>
          <c:w val="0.85892529271549267"/>
          <c:h val="0.639279408255786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Мог видеть хорошо вблизи без очков (НФ-0)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0.58299999999999996</c:v>
                </c:pt>
                <c:pt idx="1">
                  <c:v>0.70700000000000029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3C-4EF1-B852-C6B8D7A397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Мог видеть хорошо вблизи, но в очках (НФ-I) 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0.25</c:v>
                </c:pt>
                <c:pt idx="1">
                  <c:v>0.25900000000000001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3C-4EF1-B852-C6B8D7A397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мог видеть хорошо вблизи, даже в очках (НФ-II)</c:v>
                </c:pt>
              </c:strCache>
            </c:strRef>
          </c:tx>
          <c:spPr>
            <a:solidFill>
              <a:srgbClr val="FF0D0D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16,7%*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3C-4EF1-B852-C6B8D7A39760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0.16700000000000001</c:v>
                </c:pt>
                <c:pt idx="1">
                  <c:v>3.4000000000000002E-2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3C-4EF1-B852-C6B8D7A39760}"/>
            </c:ext>
          </c:extLst>
        </c:ser>
        <c:dLbls>
          <c:showVal val="1"/>
        </c:dLbls>
        <c:gapWidth val="75"/>
        <c:axId val="117787264"/>
        <c:axId val="117997952"/>
      </c:barChart>
      <c:catAx>
        <c:axId val="117787264"/>
        <c:scaling>
          <c:orientation val="minMax"/>
        </c:scaling>
        <c:axPos val="b"/>
        <c:numFmt formatCode="General" sourceLinked="0"/>
        <c:majorTickMark val="none"/>
        <c:tickLblPos val="nextTo"/>
        <c:crossAx val="117997952"/>
        <c:crosses val="autoZero"/>
        <c:auto val="1"/>
        <c:lblAlgn val="ctr"/>
        <c:lblOffset val="100"/>
      </c:catAx>
      <c:valAx>
        <c:axId val="117997952"/>
        <c:scaling>
          <c:orientation val="minMax"/>
        </c:scaling>
        <c:axPos val="l"/>
        <c:numFmt formatCode="0.0%" sourceLinked="1"/>
        <c:majorTickMark val="none"/>
        <c:tickLblPos val="nextTo"/>
        <c:crossAx val="117787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034851039910061"/>
          <c:y val="0.85770826591881533"/>
          <c:w val="0.53516024662178641"/>
          <c:h val="0.14229173408118517"/>
        </c:manualLayout>
      </c:layout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966389043889195E-2"/>
          <c:y val="5.0660655059724127E-2"/>
          <c:w val="0.95273954436797759"/>
          <c:h val="0.624223339636367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 счастлив и радовался жизни (НФ-0)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43,1%*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16-4775-ABF8-B04551EC0E9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0.11700000000000002</c:v>
                </c:pt>
                <c:pt idx="1">
                  <c:v>0.43100000000000022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16-4775-ABF8-B04551EC0E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Был достаточно счастлив (НФ-I)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0.53300000000000003</c:v>
                </c:pt>
                <c:pt idx="1">
                  <c:v>0.39700000000000024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16-4775-ABF8-B04551EC0E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Был скорее несчастлив (НФ-II)</c:v>
                </c:pt>
              </c:strCache>
            </c:strRef>
          </c:tx>
          <c:spPr>
            <a:solidFill>
              <a:srgbClr val="ED7D31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0.28300000000000008</c:v>
                </c:pt>
                <c:pt idx="1">
                  <c:v>0.17200000000000001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16-4775-ABF8-B04551EC0E9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Был очень несчастлив (НФ-III)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 formatCode="0.0%">
                  <c:v>0.05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16-4775-ABF8-B04551EC0E9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Был настолько несчастлив, что казалось, жизнь не имеет смысла (НФ-III)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 formatCode="0.0%">
                  <c:v>1.7000000000000001E-2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16-4775-ABF8-B04551EC0E97}"/>
            </c:ext>
          </c:extLst>
        </c:ser>
        <c:dLbls>
          <c:showVal val="1"/>
        </c:dLbls>
        <c:gapWidth val="75"/>
        <c:axId val="117777536"/>
        <c:axId val="117779456"/>
      </c:barChart>
      <c:catAx>
        <c:axId val="117777536"/>
        <c:scaling>
          <c:orientation val="minMax"/>
        </c:scaling>
        <c:axPos val="b"/>
        <c:numFmt formatCode="General" sourceLinked="0"/>
        <c:majorTickMark val="none"/>
        <c:tickLblPos val="nextTo"/>
        <c:crossAx val="117779456"/>
        <c:crosses val="autoZero"/>
        <c:auto val="1"/>
        <c:lblAlgn val="ctr"/>
        <c:lblOffset val="100"/>
      </c:catAx>
      <c:valAx>
        <c:axId val="117779456"/>
        <c:scaling>
          <c:orientation val="minMax"/>
        </c:scaling>
        <c:axPos val="l"/>
        <c:numFmt formatCode="0.0%" sourceLinked="1"/>
        <c:majorTickMark val="none"/>
        <c:tickLblPos val="nextTo"/>
        <c:crossAx val="11777753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b="0"/>
            </a:pPr>
            <a:endParaRPr lang="ru-RU"/>
          </a:p>
        </c:txPr>
      </c:legendEntry>
      <c:layout>
        <c:manualLayout>
          <c:xMode val="edge"/>
          <c:yMode val="edge"/>
          <c:x val="0"/>
          <c:y val="0.77951786795881284"/>
          <c:w val="0.80945768188051059"/>
          <c:h val="0.22048225220128564"/>
        </c:manualLayout>
      </c:layout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76378500019632E-2"/>
          <c:y val="4.0280657987058557E-2"/>
          <c:w val="0.95008940198053515"/>
          <c:h val="0.6482532013043824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испытывал ни боли, ни дискомфорта (НФ-0)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43,1%*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E1-43FF-87BA-78DA5EB6F9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0.18300000000000008</c:v>
                </c:pt>
                <c:pt idx="1">
                  <c:v>0.43100000000000022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E1-43FF-87BA-78DA5EB6F9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Испытывал незначительную боль, которая не мешала  повседневной жизни (НФ-I)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0.35000000000000014</c:v>
                </c:pt>
                <c:pt idx="1">
                  <c:v>0.24100000000000008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E1-43FF-87BA-78DA5EB6F9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Испытывал терпимую боль, которая мешала повседневной жизни (НФ-II)</c:v>
                </c:pt>
              </c:strCache>
            </c:strRef>
          </c:tx>
          <c:spPr>
            <a:solidFill>
              <a:srgbClr val="ED7D3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0.28300000000000008</c:v>
                </c:pt>
                <c:pt idx="1">
                  <c:v>0.27600000000000002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E1-43FF-87BA-78DA5EB6F9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Испытывал боль до непереносимой, которая ограничивала повседневную жизнь (НФ-III)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CE1-43FF-87BA-78DA5EB6F98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CE1-43FF-87BA-78DA5EB6F98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18,3% </a:t>
                    </a:r>
                    <a:r>
                      <a:rPr lang="en-US" sz="2000">
                        <a:solidFill>
                          <a:srgbClr val="FF0000"/>
                        </a:solidFill>
                      </a:rPr>
                      <a:t>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E1-43FF-87BA-78DA5EB6F9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Лист1!$E$2:$E$3</c:f>
              <c:numCache>
                <c:formatCode>0.0%</c:formatCode>
                <c:ptCount val="2"/>
                <c:pt idx="0">
                  <c:v>0.18300000000000008</c:v>
                </c:pt>
                <c:pt idx="1">
                  <c:v>5.1999999999999998E-2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E1-43FF-87BA-78DA5EB6F989}"/>
            </c:ext>
          </c:extLst>
        </c:ser>
        <c:dLbls>
          <c:showVal val="1"/>
        </c:dLbls>
        <c:gapWidth val="75"/>
        <c:axId val="117719808"/>
        <c:axId val="117721344"/>
      </c:barChart>
      <c:catAx>
        <c:axId val="11771980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7721344"/>
        <c:crosses val="autoZero"/>
        <c:auto val="1"/>
        <c:lblAlgn val="ctr"/>
        <c:lblOffset val="100"/>
      </c:catAx>
      <c:valAx>
        <c:axId val="117721344"/>
        <c:scaling>
          <c:orientation val="minMax"/>
        </c:scaling>
        <c:axPos val="l"/>
        <c:numFmt formatCode="0.0%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7719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149380568575647E-3"/>
          <c:y val="0.77165622154373603"/>
          <c:w val="0.99273654746645046"/>
          <c:h val="0.22834363825327203"/>
        </c:manualLayout>
      </c:layout>
    </c:legend>
    <c:plotVisOnly val="1"/>
    <c:dispBlanksAs val="gap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801366175382018E-2"/>
          <c:y val="2.6032567749268851E-2"/>
          <c:w val="0.8989208560468408"/>
          <c:h val="0.611247935471481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Мог запомнить большинство вещей и событий (НФ-0)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36,2%</a:t>
                    </a:r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C8-4D41-A16D-5AEB5FDA33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6.7000000000000004E-2</c:v>
                </c:pt>
                <c:pt idx="1">
                  <c:v>0.36200000000000021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C8-4D41-A16D-5AEB5FDA33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 был забывчив (НФ-I)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0.45</c:v>
                </c:pt>
                <c:pt idx="1">
                  <c:v>0.36200000000000021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C8-4D41-A16D-5AEB5FDA33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Был очень забывчив (НФ-II)</c:v>
                </c:pt>
              </c:strCache>
            </c:strRef>
          </c:tx>
          <c:spPr>
            <a:solidFill>
              <a:srgbClr val="ED7D31"/>
            </a:solidFill>
          </c:spPr>
          <c:dLbls>
            <c:dLbl>
              <c:idx val="0"/>
              <c:layout>
                <c:manualLayout>
                  <c:x val="4.273504273504273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45,0%</a:t>
                    </a:r>
                    <a:r>
                      <a: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C8-4D41-A16D-5AEB5FDA33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0.45</c:v>
                </c:pt>
                <c:pt idx="1">
                  <c:v>0.24100000000000008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C8-4D41-A16D-5AEB5FDA33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Ничего не мог запомнить (НФ-III)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Лист1!$E$2:$E$3</c:f>
              <c:numCache>
                <c:formatCode>0.0%</c:formatCode>
                <c:ptCount val="2"/>
                <c:pt idx="0">
                  <c:v>3.3000000000000002E-2</c:v>
                </c:pt>
                <c:pt idx="1">
                  <c:v>3.4000000000000002E-2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C8-4D41-A16D-5AEB5FDA33A2}"/>
            </c:ext>
          </c:extLst>
        </c:ser>
        <c:dLbls>
          <c:showVal val="1"/>
        </c:dLbls>
        <c:gapWidth val="75"/>
        <c:axId val="123749120"/>
        <c:axId val="123750656"/>
      </c:barChart>
      <c:catAx>
        <c:axId val="12374912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3750656"/>
        <c:crosses val="autoZero"/>
        <c:auto val="1"/>
        <c:lblAlgn val="ctr"/>
        <c:lblOffset val="100"/>
      </c:catAx>
      <c:valAx>
        <c:axId val="123750656"/>
        <c:scaling>
          <c:orientation val="minMax"/>
        </c:scaling>
        <c:axPos val="l"/>
        <c:numFmt formatCode="0.0%" sourceLinked="1"/>
        <c:maj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3749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100182244661271"/>
          <c:y val="0.79282536652615421"/>
          <c:w val="0.61890172208188354"/>
          <c:h val="0.2071743268513162"/>
        </c:manualLayout>
      </c:layout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685126423873713E-2"/>
          <c:y val="4.844555865494389E-2"/>
          <c:w val="0.89940709334410152"/>
          <c:h val="0.605100573190683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Мог ясно мыслить и справлялся с повседневными заботами (НФ-0)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36,2% </a:t>
                    </a:r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2D-4AE6-AB5A-BB0C1D210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0.15000000000000008</c:v>
                </c:pt>
                <c:pt idx="1">
                  <c:v>0.36200000000000021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2D-4AE6-AB5A-BB0C1D210B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Испытывал трудности при необходимости думать и попытке справиться с повседневными заботами (НФ-I)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66,7% </a:t>
                    </a:r>
                    <a:endParaRPr lang="en-US" sz="1800" b="1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2D-4AE6-AB5A-BB0C1D210B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51,7%</a:t>
                    </a:r>
                    <a:endParaRPr lang="en-US" sz="14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2D-4AE6-AB5A-BB0C1D210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0.66700000000000048</c:v>
                </c:pt>
                <c:pt idx="1">
                  <c:v>0.51700000000000002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2D-4AE6-AB5A-BB0C1D210B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Испытывал большие трудности при необходимости думать и справляться с повседневными заботами (НФ-II)</c:v>
                </c:pt>
              </c:strCache>
            </c:strRef>
          </c:tx>
          <c:spPr>
            <a:solidFill>
              <a:srgbClr val="ED7D3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0.13300000000000001</c:v>
                </c:pt>
                <c:pt idx="1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42D-4AE6-AB5A-BB0C1D210B0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мог думать и не справлялся с повседневными заботами (НФ-III)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БГМ (n=60)</c:v>
                </c:pt>
                <c:pt idx="1">
                  <c:v>СМ (n=58)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 formatCode="0.0%">
                  <c:v>0.05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42D-4AE6-AB5A-BB0C1D210B0F}"/>
            </c:ext>
          </c:extLst>
        </c:ser>
        <c:dLbls>
          <c:showVal val="1"/>
        </c:dLbls>
        <c:gapWidth val="75"/>
        <c:axId val="126624896"/>
        <c:axId val="126626432"/>
      </c:barChart>
      <c:catAx>
        <c:axId val="12662489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6626432"/>
        <c:crosses val="autoZero"/>
        <c:auto val="1"/>
        <c:lblAlgn val="ctr"/>
        <c:lblOffset val="100"/>
      </c:catAx>
      <c:valAx>
        <c:axId val="126626432"/>
        <c:scaling>
          <c:orientation val="minMax"/>
        </c:scaling>
        <c:axPos val="l"/>
        <c:numFmt formatCode="0.0%" sourceLinked="1"/>
        <c:maj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6624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361102362204761"/>
          <c:w val="0.99925768894272771"/>
          <c:h val="0.20638913409366438"/>
        </c:manualLayout>
      </c:layout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645389613183582E-2"/>
          <c:y val="1.9686450484012095E-2"/>
          <c:w val="0.94635461038681656"/>
          <c:h val="0.8193626357540184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Гнойные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3.3805226793810436E-3"/>
                  <c:y val="1.67785271844068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56-477B-9512-784A7C13E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12.2</c:v>
                </c:pt>
                <c:pt idx="1">
                  <c:v>14.3</c:v>
                </c:pt>
                <c:pt idx="2">
                  <c:v>17.8</c:v>
                </c:pt>
                <c:pt idx="3">
                  <c:v>6.7</c:v>
                </c:pt>
                <c:pt idx="4">
                  <c:v>6.9</c:v>
                </c:pt>
                <c:pt idx="5">
                  <c:v>12.6</c:v>
                </c:pt>
                <c:pt idx="6">
                  <c:v>9.6</c:v>
                </c:pt>
                <c:pt idx="7">
                  <c:v>8.9</c:v>
                </c:pt>
                <c:pt idx="8">
                  <c:v>8.1</c:v>
                </c:pt>
                <c:pt idx="9">
                  <c:v>19.2</c:v>
                </c:pt>
                <c:pt idx="10">
                  <c:v>8.3000000000000007</c:v>
                </c:pt>
                <c:pt idx="11">
                  <c:v>10.9</c:v>
                </c:pt>
                <c:pt idx="12">
                  <c:v>15.2</c:v>
                </c:pt>
                <c:pt idx="13">
                  <c:v>15</c:v>
                </c:pt>
                <c:pt idx="14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73-4FA0-97E7-E0969C1EE7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Серозные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Лист1!$C$2:$C$16</c:f>
              <c:numCache>
                <c:formatCode>0.0</c:formatCode>
                <c:ptCount val="15"/>
                <c:pt idx="0">
                  <c:v>13.9</c:v>
                </c:pt>
                <c:pt idx="1">
                  <c:v>10.6</c:v>
                </c:pt>
                <c:pt idx="2">
                  <c:v>10.3</c:v>
                </c:pt>
                <c:pt idx="3">
                  <c:v>3.3</c:v>
                </c:pt>
                <c:pt idx="4">
                  <c:v>1.7</c:v>
                </c:pt>
                <c:pt idx="5">
                  <c:v>10.3</c:v>
                </c:pt>
                <c:pt idx="6">
                  <c:v>10.200000000000001</c:v>
                </c:pt>
                <c:pt idx="7">
                  <c:v>2.2000000000000002</c:v>
                </c:pt>
                <c:pt idx="8">
                  <c:v>9.2000000000000011</c:v>
                </c:pt>
                <c:pt idx="9">
                  <c:v>28.6</c:v>
                </c:pt>
                <c:pt idx="10">
                  <c:v>8.3000000000000007</c:v>
                </c:pt>
                <c:pt idx="11">
                  <c:v>16</c:v>
                </c:pt>
                <c:pt idx="12">
                  <c:v>14</c:v>
                </c:pt>
                <c:pt idx="13">
                  <c:v>22.9</c:v>
                </c:pt>
                <c:pt idx="1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73-4FA0-97E7-E0969C1EE7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Лист1!$D$2:$D$16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73-4FA0-97E7-E0969C1EE7B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Лист1!$E$2:$E$16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273-4FA0-97E7-E0969C1EE7B0}"/>
            </c:ext>
          </c:extLst>
        </c:ser>
        <c:dLbls>
          <c:showVal val="1"/>
        </c:dLbls>
        <c:marker val="1"/>
        <c:axId val="81889536"/>
        <c:axId val="81907712"/>
      </c:lineChart>
      <c:catAx>
        <c:axId val="818895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907712"/>
        <c:crosses val="autoZero"/>
        <c:auto val="1"/>
        <c:lblAlgn val="ctr"/>
        <c:lblOffset val="100"/>
      </c:catAx>
      <c:valAx>
        <c:axId val="819077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889536"/>
        <c:crosses val="autoZero"/>
        <c:crossBetween val="between"/>
      </c:valAx>
      <c:spPr>
        <a:solidFill>
          <a:sysClr val="window" lastClr="FFFFFF">
            <a:lumMod val="95000"/>
          </a:sys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04240351103657"/>
          <c:y val="0.93825305141574533"/>
          <c:w val="0.30538614183529461"/>
          <c:h val="5.82554673792052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>
        <a:lumMod val="95000"/>
      </a:sys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>
        <c:manualLayout>
          <c:layoutTarget val="inner"/>
          <c:xMode val="edge"/>
          <c:yMode val="edge"/>
          <c:x val="0.11459857204794342"/>
          <c:y val="5.5537011361951868E-2"/>
          <c:w val="0.87039249747872394"/>
          <c:h val="0.6383076534037903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Мог видеть хорошо вблизи без очков (НФ-0)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2.77777777777779E-3"/>
                  <c:y val="6.1084005417718478E-3"/>
                </c:manualLayout>
              </c:layout>
              <c:tx>
                <c:rich>
                  <a:bodyPr/>
                  <a:lstStyle/>
                  <a:p>
                    <a:r>
                      <a: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76,0%</a:t>
                    </a:r>
                    <a:r>
                      <a:rPr lang="en-US" sz="1400" b="0" i="0" u="none" strike="noStrik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</a:t>
                    </a:r>
                    <a:endParaRPr lang="en-US" sz="1400" b="0" i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A9-4EC0-A09B-052575BF00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возраст на момент заболевания &lt; 3 лет (n=68)</c:v>
                </c:pt>
                <c:pt idx="1">
                  <c:v>возраст на момент заболевания 4-16 лет (n=50)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0.55900000000000005</c:v>
                </c:pt>
                <c:pt idx="1">
                  <c:v>0.76000000000000034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A9-4EC0-A09B-052575BF00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Мог видеть хорошо вблизи, но в очках (НФ-I)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AA9-4EC0-A09B-052575BF006B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5-7AA9-4EC0-A09B-052575BF00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возраст на момент заболевания &lt; 3 лет (n=68)</c:v>
                </c:pt>
                <c:pt idx="1">
                  <c:v>возраст на момент заболевания 4-16 лет (n=50)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0.27900000000000008</c:v>
                </c:pt>
                <c:pt idx="1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A9-4EC0-A09B-052575BF00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мог видеть хорошо, даже в очках (НФ-II)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16,2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r>
                      <a: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A9-4EC0-A09B-052575BF006B}"/>
                </c:ext>
              </c:extLst>
            </c:dLbl>
            <c:dLbl>
              <c:idx val="1"/>
              <c:layout>
                <c:manualLayout>
                  <c:x val="0"/>
                  <c:y val="-6.165644156886971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A9-4EC0-A09B-052575BF00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возраст на момент заболевания &lt; 3 лет (n=68)</c:v>
                </c:pt>
                <c:pt idx="1">
                  <c:v>возраст на момент заболевания 4-16 лет (n=50)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0.16200000000000001</c:v>
                </c:pt>
                <c:pt idx="1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AA9-4EC0-A09B-052575BF006B}"/>
            </c:ext>
          </c:extLst>
        </c:ser>
        <c:dLbls/>
        <c:gapWidth val="75"/>
        <c:overlap val="100"/>
        <c:axId val="134122496"/>
        <c:axId val="134140672"/>
      </c:barChart>
      <c:catAx>
        <c:axId val="13412249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4140672"/>
        <c:crosses val="autoZero"/>
        <c:auto val="1"/>
        <c:lblAlgn val="ctr"/>
        <c:lblOffset val="100"/>
      </c:catAx>
      <c:valAx>
        <c:axId val="134140672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412249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egendEntry>
        <c:idx val="0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085967831392125"/>
          <c:y val="0.86056138331545751"/>
          <c:w val="0.46663050646123466"/>
          <c:h val="0.13935385983728779"/>
        </c:manualLayout>
      </c:layout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solidFill>
      <a:schemeClr val="bg1">
        <a:lumMod val="95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497971947542889E-2"/>
          <c:y val="2.5564850303774148E-2"/>
          <c:w val="0.91398581692149972"/>
          <c:h val="0.5720899892667468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Менингококковый менингит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1.08038029386344E-3"/>
                  <c:y val="1.79508260442457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5588764725498335E-2"/>
                      <c:h val="4.51463275012779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7EF-4535-BA98-619059235F1B}"/>
                </c:ext>
              </c:extLst>
            </c:dLbl>
            <c:dLbl>
              <c:idx val="9"/>
              <c:layout>
                <c:manualLayout>
                  <c:x val="-1.08038029386344E-3"/>
                  <c:y val="1.49590217035381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EF-4535-BA98-619059235F1B}"/>
                </c:ext>
              </c:extLst>
            </c:dLbl>
            <c:dLbl>
              <c:idx val="11"/>
              <c:layout>
                <c:manualLayout>
                  <c:x val="0"/>
                  <c:y val="-5.983608681415352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EF-4535-BA98-619059235F1B}"/>
                </c:ext>
              </c:extLst>
            </c:dLbl>
            <c:dLbl>
              <c:idx val="12"/>
              <c:layout>
                <c:manualLayout>
                  <c:x val="-3.2411408815903211E-3"/>
                  <c:y val="-2.69262390663685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EF-4535-BA98-619059235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6.7</c:v>
                </c:pt>
                <c:pt idx="1">
                  <c:v>4.2</c:v>
                </c:pt>
                <c:pt idx="2">
                  <c:v>7</c:v>
                </c:pt>
                <c:pt idx="3">
                  <c:v>3.3</c:v>
                </c:pt>
                <c:pt idx="4">
                  <c:v>3.4</c:v>
                </c:pt>
                <c:pt idx="5">
                  <c:v>1.7</c:v>
                </c:pt>
                <c:pt idx="6">
                  <c:v>4</c:v>
                </c:pt>
                <c:pt idx="7">
                  <c:v>3.9</c:v>
                </c:pt>
                <c:pt idx="8">
                  <c:v>2.7</c:v>
                </c:pt>
                <c:pt idx="9">
                  <c:v>1.7</c:v>
                </c:pt>
                <c:pt idx="10">
                  <c:v>1.1000000000000001</c:v>
                </c:pt>
                <c:pt idx="11">
                  <c:v>0.60000000000000031</c:v>
                </c:pt>
                <c:pt idx="12">
                  <c:v>1.1000000000000001</c:v>
                </c:pt>
                <c:pt idx="13">
                  <c:v>0.5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06-41DC-9C31-272BEECF00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Пневмококковый менингит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0"/>
                  <c:y val="-2.39344347256610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EF-4535-BA98-619059235F1B}"/>
                </c:ext>
              </c:extLst>
            </c:dLbl>
            <c:dLbl>
              <c:idx val="12"/>
              <c:layout>
                <c:manualLayout>
                  <c:x val="-5.4019014693171994E-3"/>
                  <c:y val="5.484911262467692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EF-4535-BA98-619059235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0</c:v>
                </c:pt>
                <c:pt idx="1">
                  <c:v>2.1</c:v>
                </c:pt>
                <c:pt idx="2">
                  <c:v>3.2</c:v>
                </c:pt>
                <c:pt idx="3">
                  <c:v>0</c:v>
                </c:pt>
                <c:pt idx="4">
                  <c:v>0.60000000000000031</c:v>
                </c:pt>
                <c:pt idx="5">
                  <c:v>2.2999999999999998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2.2000000000000002</c:v>
                </c:pt>
                <c:pt idx="10">
                  <c:v>1.1000000000000001</c:v>
                </c:pt>
                <c:pt idx="11">
                  <c:v>1.2</c:v>
                </c:pt>
                <c:pt idx="12">
                  <c:v>2.8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06-41DC-9C31-272BEECF00C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Гемофильный менингит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1.08038029386344E-3"/>
                  <c:y val="2.99180434070761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EF-4535-BA98-619059235F1B}"/>
                </c:ext>
              </c:extLst>
            </c:dLbl>
            <c:dLbl>
              <c:idx val="5"/>
              <c:layout>
                <c:manualLayout>
                  <c:x val="0"/>
                  <c:y val="-2.39344347256609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EF-4535-BA98-619059235F1B}"/>
                </c:ext>
              </c:extLst>
            </c:dLbl>
            <c:dLbl>
              <c:idx val="10"/>
              <c:layout>
                <c:manualLayout>
                  <c:x val="-6.4822817631807203E-3"/>
                  <c:y val="-3.29098477477838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EF-4535-BA98-619059235F1B}"/>
                </c:ext>
              </c:extLst>
            </c:dLbl>
            <c:dLbl>
              <c:idx val="11"/>
              <c:layout>
                <c:manualLayout>
                  <c:x val="-2.1607605877268805E-3"/>
                  <c:y val="-4.33812807278329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5588764725498335E-2"/>
                      <c:h val="5.71135448641084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7EF-4535-BA98-619059235F1B}"/>
                </c:ext>
              </c:extLst>
            </c:dLbl>
            <c:dLbl>
              <c:idx val="12"/>
              <c:layout>
                <c:manualLayout>
                  <c:x val="0"/>
                  <c:y val="-1.49590217035381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EF-4535-BA98-619059235F1B}"/>
                </c:ext>
              </c:extLst>
            </c:dLbl>
            <c:dLbl>
              <c:idx val="14"/>
              <c:layout>
                <c:manualLayout>
                  <c:x val="-1.7694019148813096E-16"/>
                  <c:y val="-5.197092574541448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EF-4535-BA98-619059235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2.7</c:v>
                </c:pt>
                <c:pt idx="3">
                  <c:v>0</c:v>
                </c:pt>
                <c:pt idx="4">
                  <c:v>0</c:v>
                </c:pt>
                <c:pt idx="5">
                  <c:v>2.9</c:v>
                </c:pt>
                <c:pt idx="6">
                  <c:v>1.7</c:v>
                </c:pt>
                <c:pt idx="7">
                  <c:v>0.60000000000000031</c:v>
                </c:pt>
                <c:pt idx="8">
                  <c:v>0</c:v>
                </c:pt>
                <c:pt idx="9">
                  <c:v>3.3</c:v>
                </c:pt>
                <c:pt idx="10">
                  <c:v>1.1000000000000001</c:v>
                </c:pt>
                <c:pt idx="11">
                  <c:v>1.7</c:v>
                </c:pt>
                <c:pt idx="12">
                  <c:v>3.4</c:v>
                </c:pt>
                <c:pt idx="13">
                  <c:v>3</c:v>
                </c:pt>
                <c:pt idx="14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06-41DC-9C31-272BEECF00C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Стафилококковый менингит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2117523936016367E-17"/>
                  <c:y val="1.0394185149082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EF-4535-BA98-619059235F1B}"/>
                </c:ext>
              </c:extLst>
            </c:dLbl>
            <c:dLbl>
              <c:idx val="12"/>
              <c:layout>
                <c:manualLayout>
                  <c:x val="-1.08038029386344E-3"/>
                  <c:y val="-2.99180434070762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EF-4535-BA98-619059235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Лист1!$E$2:$E$16</c:f>
              <c:numCache>
                <c:formatCode>General</c:formatCode>
                <c:ptCount val="15"/>
                <c:pt idx="0">
                  <c:v>0</c:v>
                </c:pt>
                <c:pt idx="1">
                  <c:v>1.6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0.60000000000000031</c:v>
                </c:pt>
                <c:pt idx="10">
                  <c:v>0</c:v>
                </c:pt>
                <c:pt idx="11">
                  <c:v>0</c:v>
                </c:pt>
                <c:pt idx="12">
                  <c:v>0.60000000000000031</c:v>
                </c:pt>
                <c:pt idx="13">
                  <c:v>0.5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06-41DC-9C31-272BEECF00C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Ацинетобактерный менингит</c:v>
                </c:pt>
              </c:strCache>
            </c:strRef>
          </c:tx>
          <c:spPr>
            <a:ln w="28575" cap="rnd">
              <a:solidFill>
                <a:srgbClr val="8064A2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4477091996789959E-2"/>
                  <c:y val="1.8189824010894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EF-4535-BA98-619059235F1B}"/>
                </c:ext>
              </c:extLst>
            </c:dLbl>
            <c:dLbl>
              <c:idx val="10"/>
              <c:layout>
                <c:manualLayout>
                  <c:x val="1.1884183232497764E-2"/>
                  <c:y val="5.983608681415243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EF-4535-BA98-619059235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Лист1!$F$2:$F$16</c:f>
              <c:numCache>
                <c:formatCode>General</c:formatCode>
                <c:ptCount val="15"/>
                <c:pt idx="0">
                  <c:v>0</c:v>
                </c:pt>
                <c:pt idx="1">
                  <c:v>1.1000000000000001</c:v>
                </c:pt>
                <c:pt idx="2">
                  <c:v>0</c:v>
                </c:pt>
                <c:pt idx="3">
                  <c:v>0</c:v>
                </c:pt>
                <c:pt idx="4">
                  <c:v>0.60000000000000031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0.60000000000000031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06-41DC-9C31-272BEECF00C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Стрептококковый менингит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Лист1!$G$2:$G$16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0.5</c:v>
                </c:pt>
                <c:pt idx="1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506-41DC-9C31-272BEECF00C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Менингит неясной этиологии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1.08038029386344E-3"/>
                  <c:y val="-3.59016520884914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5588764725498335E-2"/>
                      <c:h val="6.01053492048160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77EF-4535-BA98-619059235F1B}"/>
                </c:ext>
              </c:extLst>
            </c:dLbl>
            <c:dLbl>
              <c:idx val="11"/>
              <c:layout>
                <c:manualLayout>
                  <c:x val="-3.2411408815903211E-3"/>
                  <c:y val="-2.69262390663686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7EF-4535-BA98-619059235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Лист1!$H$2:$H$16</c:f>
              <c:numCache>
                <c:formatCode>General</c:formatCode>
                <c:ptCount val="15"/>
                <c:pt idx="0">
                  <c:v>5.6</c:v>
                </c:pt>
                <c:pt idx="1">
                  <c:v>5.3</c:v>
                </c:pt>
                <c:pt idx="2">
                  <c:v>4.9000000000000004</c:v>
                </c:pt>
                <c:pt idx="3">
                  <c:v>3.3</c:v>
                </c:pt>
                <c:pt idx="4">
                  <c:v>2.2999999999999998</c:v>
                </c:pt>
                <c:pt idx="5">
                  <c:v>5.7</c:v>
                </c:pt>
                <c:pt idx="6">
                  <c:v>2.8</c:v>
                </c:pt>
                <c:pt idx="7">
                  <c:v>4.4000000000000004</c:v>
                </c:pt>
                <c:pt idx="8">
                  <c:v>5.4</c:v>
                </c:pt>
                <c:pt idx="9">
                  <c:v>11.5</c:v>
                </c:pt>
                <c:pt idx="10">
                  <c:v>4.4000000000000004</c:v>
                </c:pt>
                <c:pt idx="11">
                  <c:v>7.5</c:v>
                </c:pt>
                <c:pt idx="12">
                  <c:v>7.3</c:v>
                </c:pt>
                <c:pt idx="13">
                  <c:v>9.5</c:v>
                </c:pt>
                <c:pt idx="14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506-41DC-9C31-272BEECF00C8}"/>
            </c:ext>
          </c:extLst>
        </c:ser>
        <c:dLbls/>
        <c:marker val="1"/>
        <c:axId val="98709888"/>
        <c:axId val="98711424"/>
      </c:lineChart>
      <c:catAx>
        <c:axId val="98709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8711424"/>
        <c:crosses val="autoZero"/>
        <c:auto val="1"/>
        <c:lblAlgn val="ctr"/>
        <c:lblOffset val="100"/>
      </c:catAx>
      <c:valAx>
        <c:axId val="987114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870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solidFill>
            <a:srgbClr val="C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>
        <a:lumMod val="95000"/>
      </a:sys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Этиология</a:t>
            </a:r>
            <a:r>
              <a:rPr lang="ru-RU" sz="14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БГМ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детей (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981529032510261"/>
          <c:y val="3.3231083844580775E-2"/>
        </c:manualLayout>
      </c:layout>
    </c:title>
    <c:plotArea>
      <c:layout>
        <c:manualLayout>
          <c:layoutTarget val="inner"/>
          <c:xMode val="edge"/>
          <c:yMode val="edge"/>
          <c:x val="0.13804065466376689"/>
          <c:y val="0.14486325479037146"/>
          <c:w val="0.72799793468439467"/>
          <c:h val="0.608898347699024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Возрастная заболеваемость детей гнойными менингитами</c:v>
                </c:pt>
              </c:strCache>
            </c:strRef>
          </c:tx>
          <c:dPt>
            <c:idx val="0"/>
            <c:spPr>
              <a:solidFill>
                <a:srgbClr val="4472C4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6F-4BB3-B9EA-B91281F3DEDE}"/>
              </c:ext>
            </c:extLst>
          </c:dPt>
          <c:dPt>
            <c:idx val="1"/>
            <c:spPr>
              <a:solidFill>
                <a:srgbClr val="F7964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6F-4BB3-B9EA-B91281F3DEDE}"/>
              </c:ext>
            </c:extLst>
          </c:dPt>
          <c:dPt>
            <c:idx val="2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6F-4BB3-B9EA-B91281F3DEDE}"/>
              </c:ext>
            </c:extLst>
          </c:dPt>
          <c:dPt>
            <c:idx val="3"/>
            <c:spPr>
              <a:solidFill>
                <a:srgbClr val="70578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6F-4BB3-B9EA-B91281F3DEDE}"/>
              </c:ext>
            </c:extLst>
          </c:dPt>
          <c:dPt>
            <c:idx val="4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6F-4BB3-B9EA-B91281F3DEDE}"/>
              </c:ext>
            </c:extLst>
          </c:dPt>
          <c:dPt>
            <c:idx val="5"/>
            <c:spPr>
              <a:solidFill>
                <a:srgbClr val="FFC000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B6F-4BB3-B9EA-B91281F3DEDE}"/>
              </c:ext>
            </c:extLst>
          </c:dPt>
          <c:dPt>
            <c:idx val="6"/>
            <c:spPr>
              <a:solidFill>
                <a:srgbClr val="43F3B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B6F-4BB3-B9EA-B91281F3DEDE}"/>
              </c:ext>
            </c:extLst>
          </c:dPt>
          <c:dLbls>
            <c:dLbl>
              <c:idx val="3"/>
              <c:layout>
                <c:manualLayout>
                  <c:x val="1.7972904902038761E-2"/>
                  <c:y val="2.2860522716350613E-4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6F-4BB3-B9EA-B91281F3DEDE}"/>
                </c:ext>
              </c:extLst>
            </c:dLbl>
            <c:dLbl>
              <c:idx val="4"/>
              <c:layout>
                <c:manualLayout>
                  <c:x val="-5.9585531606529005E-2"/>
                  <c:y val="-6.552068315404243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6F-4BB3-B9EA-B91281F3DEDE}"/>
                </c:ext>
              </c:extLst>
            </c:dLbl>
            <c:dLbl>
              <c:idx val="6"/>
              <c:layout>
                <c:manualLayout>
                  <c:x val="5.2624965244643489E-3"/>
                  <c:y val="6.1631483181166773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6F-4BB3-B9EA-B91281F3D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менингококковый</c:v>
                </c:pt>
                <c:pt idx="1">
                  <c:v>гемофильный</c:v>
                </c:pt>
                <c:pt idx="2">
                  <c:v>пневмококковый</c:v>
                </c:pt>
                <c:pt idx="3">
                  <c:v>эшерихиозный</c:v>
                </c:pt>
                <c:pt idx="4">
                  <c:v>стафилококковый</c:v>
                </c:pt>
                <c:pt idx="5">
                  <c:v>не выявлена</c:v>
                </c:pt>
                <c:pt idx="6">
                  <c:v>стрептококковый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0.24200000000000008</c:v>
                </c:pt>
                <c:pt idx="1">
                  <c:v>0.12400000000000004</c:v>
                </c:pt>
                <c:pt idx="2">
                  <c:v>9.9000000000000046E-2</c:v>
                </c:pt>
                <c:pt idx="3">
                  <c:v>3.0000000000000014E-3</c:v>
                </c:pt>
                <c:pt idx="4">
                  <c:v>1.900000000000001E-2</c:v>
                </c:pt>
                <c:pt idx="5">
                  <c:v>0.49400000000000022</c:v>
                </c:pt>
                <c:pt idx="6">
                  <c:v>6.0000000000000027E-3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B6F-4BB3-B9EA-B91281F3DEDE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8.8640237946378594E-3"/>
          <c:y val="0.81264934866270566"/>
          <c:w val="0.99113590856544598"/>
          <c:h val="0.16122405826032318"/>
        </c:manualLayout>
      </c:layout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Этиология</a:t>
            </a:r>
            <a:r>
              <a:rPr lang="ru-RU" sz="1400" b="1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</a:t>
            </a:r>
            <a:r>
              <a:rPr lang="ru-RU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детей (</a:t>
            </a:r>
            <a:r>
              <a:rPr 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ru-RU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166</a:t>
            </a:r>
            <a:r>
              <a:rPr 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2032014017423285"/>
          <c:y val="1.5839812516486813E-2"/>
        </c:manualLayout>
      </c:layout>
    </c:title>
    <c:plotArea>
      <c:layout>
        <c:manualLayout>
          <c:layoutTarget val="inner"/>
          <c:xMode val="edge"/>
          <c:yMode val="edge"/>
          <c:x val="0.14844543421971251"/>
          <c:y val="0.15848542035175739"/>
          <c:w val="0.72464604062376814"/>
          <c:h val="0.606094819477392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4472C4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66-472F-8052-DB63F19C70BE}"/>
              </c:ext>
            </c:extLst>
          </c:dPt>
          <c:dPt>
            <c:idx val="1"/>
            <c:spPr>
              <a:solidFill>
                <a:srgbClr val="F7964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66-472F-8052-DB63F19C70BE}"/>
              </c:ext>
            </c:extLst>
          </c:dPt>
          <c:dPt>
            <c:idx val="2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66-472F-8052-DB63F19C70BE}"/>
              </c:ext>
            </c:extLst>
          </c:dPt>
          <c:dPt>
            <c:idx val="3"/>
            <c:spPr>
              <a:solidFill>
                <a:srgbClr val="8064A2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66-472F-8052-DB63F19C70BE}"/>
              </c:ext>
            </c:extLst>
          </c:dPt>
          <c:dPt>
            <c:idx val="4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66-472F-8052-DB63F19C70BE}"/>
              </c:ext>
            </c:extLst>
          </c:dPt>
          <c:dPt>
            <c:idx val="5"/>
            <c:spPr>
              <a:solidFill>
                <a:srgbClr val="FFC000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66-472F-8052-DB63F19C70BE}"/>
              </c:ext>
            </c:extLst>
          </c:dPt>
          <c:dPt>
            <c:idx val="6"/>
            <c:spPr>
              <a:solidFill>
                <a:srgbClr val="43F3B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266-472F-8052-DB63F19C70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энтеровирусный</c:v>
                </c:pt>
                <c:pt idx="1">
                  <c:v>герпесвирусный</c:v>
                </c:pt>
                <c:pt idx="2">
                  <c:v>хламидийный</c:v>
                </c:pt>
                <c:pt idx="3">
                  <c:v>микоплазменный</c:v>
                </c:pt>
                <c:pt idx="4">
                  <c:v>грибковый</c:v>
                </c:pt>
                <c:pt idx="5">
                  <c:v>не выявлена</c:v>
                </c:pt>
                <c:pt idx="6">
                  <c:v>травматический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0.23300000000000001</c:v>
                </c:pt>
                <c:pt idx="1">
                  <c:v>4.2000000000000023E-2</c:v>
                </c:pt>
                <c:pt idx="2">
                  <c:v>6.0000000000000027E-3</c:v>
                </c:pt>
                <c:pt idx="3">
                  <c:v>6.0000000000000027E-3</c:v>
                </c:pt>
                <c:pt idx="4">
                  <c:v>2.4E-2</c:v>
                </c:pt>
                <c:pt idx="5">
                  <c:v>0.65700000000000036</c:v>
                </c:pt>
                <c:pt idx="6">
                  <c:v>1.2E-2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266-472F-8052-DB63F19C70BE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1.7961567196238266E-2"/>
          <c:y val="0.82412045883445662"/>
          <c:w val="0.91800659890709169"/>
          <c:h val="0.15371457136603237"/>
        </c:manualLayout>
      </c:layout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258747539370079"/>
          <c:y val="3.7470654683153637E-2"/>
          <c:w val="0.5772328986220473"/>
          <c:h val="0.7210682996390075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БГМ</c:v>
                </c:pt>
              </c:strCache>
            </c:strRef>
          </c:tx>
          <c:dLbls>
            <c:dLbl>
              <c:idx val="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9D-4D04-AC89-53346DBD913C}"/>
                </c:ext>
              </c:extLst>
            </c:dLbl>
            <c:dLbl>
              <c:idx val="1"/>
              <c:layout>
                <c:manualLayout>
                  <c:x val="-1.2303149606299229E-7"/>
                  <c:y val="9.84374939445440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9D-4D04-AC89-53346DBD913C}"/>
                </c:ext>
              </c:extLst>
            </c:dLbl>
            <c:dLbl>
              <c:idx val="2"/>
              <c:layout>
                <c:manualLayout>
                  <c:x val="9.3750000000000083E-3"/>
                  <c:y val="8.43749948096090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9D-4D04-AC89-53346DBD913C}"/>
                </c:ext>
              </c:extLst>
            </c:dLbl>
            <c:dLbl>
              <c:idx val="3"/>
              <c:layout>
                <c:manualLayout>
                  <c:x val="4.6874999999999998E-3"/>
                  <c:y val="5.39062466839169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9D-4D04-AC89-53346DBD913C}"/>
                </c:ext>
              </c:extLst>
            </c:dLbl>
            <c:dLbl>
              <c:idx val="4"/>
              <c:layout>
                <c:manualLayout>
                  <c:x val="4.6875000000000571E-3"/>
                  <c:y val="8.6718744665431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9D-4D04-AC89-53346DBD913C}"/>
                </c:ext>
              </c:extLst>
            </c:dLbl>
            <c:dLbl>
              <c:idx val="5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9D-4D04-AC89-53346DBD913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мальчики</c:v>
                </c:pt>
                <c:pt idx="1">
                  <c:v>девочки</c:v>
                </c:pt>
                <c:pt idx="2">
                  <c:v>город</c:v>
                </c:pt>
                <c:pt idx="3">
                  <c:v>село</c:v>
                </c:pt>
                <c:pt idx="4">
                  <c:v>посещает ДУ</c:v>
                </c:pt>
                <c:pt idx="5">
                  <c:v>не посещает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0.53700000000000003</c:v>
                </c:pt>
                <c:pt idx="1">
                  <c:v>0.46300000000000002</c:v>
                </c:pt>
                <c:pt idx="2">
                  <c:v>0.38800000000000018</c:v>
                </c:pt>
                <c:pt idx="3">
                  <c:v>0.61200000000000032</c:v>
                </c:pt>
                <c:pt idx="4">
                  <c:v>0.41800000000000015</c:v>
                </c:pt>
                <c:pt idx="5">
                  <c:v>0.58199999999999996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59D-4D04-AC89-53346DBD91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</c:v>
                </c:pt>
              </c:strCache>
            </c:strRef>
          </c:tx>
          <c:dLbls>
            <c:dLbl>
              <c:idx val="2"/>
              <c:layout>
                <c:manualLayout>
                  <c:x val="1.5625000000000007E-3"/>
                  <c:y val="3.98437475489821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9D-4D04-AC89-53346DBD9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мальчики</c:v>
                </c:pt>
                <c:pt idx="1">
                  <c:v>девочки</c:v>
                </c:pt>
                <c:pt idx="2">
                  <c:v>город</c:v>
                </c:pt>
                <c:pt idx="3">
                  <c:v>село</c:v>
                </c:pt>
                <c:pt idx="4">
                  <c:v>посещает ДУ</c:v>
                </c:pt>
                <c:pt idx="5">
                  <c:v>не посещает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0.60500000000000032</c:v>
                </c:pt>
                <c:pt idx="1">
                  <c:v>0.39500000000000024</c:v>
                </c:pt>
                <c:pt idx="2">
                  <c:v>0.44700000000000001</c:v>
                </c:pt>
                <c:pt idx="3">
                  <c:v>0.55300000000000005</c:v>
                </c:pt>
                <c:pt idx="4">
                  <c:v>0.34200000000000008</c:v>
                </c:pt>
                <c:pt idx="5">
                  <c:v>0.65800000000000036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9D-4D04-AC89-53346DBD91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мальчики</c:v>
                </c:pt>
                <c:pt idx="1">
                  <c:v>девочки</c:v>
                </c:pt>
                <c:pt idx="2">
                  <c:v>город</c:v>
                </c:pt>
                <c:pt idx="3">
                  <c:v>село</c:v>
                </c:pt>
                <c:pt idx="4">
                  <c:v>посещает ДУ</c:v>
                </c:pt>
                <c:pt idx="5">
                  <c:v>не посещает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59D-4D04-AC89-53346DBD913C}"/>
            </c:ext>
          </c:extLst>
        </c:ser>
        <c:dLbls/>
        <c:shape val="cone"/>
        <c:axId val="101313536"/>
        <c:axId val="101323520"/>
        <c:axId val="101287680"/>
      </c:bar3DChart>
      <c:catAx>
        <c:axId val="1013135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1323520"/>
        <c:crosses val="autoZero"/>
        <c:auto val="1"/>
        <c:lblAlgn val="ctr"/>
        <c:lblOffset val="100"/>
      </c:catAx>
      <c:valAx>
        <c:axId val="101323520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1313536"/>
        <c:crosses val="autoZero"/>
        <c:crossBetween val="between"/>
      </c:valAx>
      <c:serAx>
        <c:axId val="101287680"/>
        <c:scaling>
          <c:orientation val="minMax"/>
        </c:scaling>
        <c:delete val="1"/>
        <c:axPos val="b"/>
        <c:tickLblPos val="none"/>
        <c:crossAx val="101323520"/>
        <c:crosses val="autoZero"/>
      </c:serAx>
    </c:plotArea>
    <c:legend>
      <c:legendPos val="r"/>
      <c:legendEntry>
        <c:idx val="2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Возрастная заболеваемость менингитов у детей (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n=105)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22879610628024785"/>
          <c:y val="0.18507646727230578"/>
          <c:w val="0.46071008803380958"/>
          <c:h val="0.524019741589283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Возрастная заболеваемость детей гнойными менингитами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CF-4814-928C-5E04CD38DBD9}"/>
              </c:ext>
            </c:extLst>
          </c:dPt>
          <c:dPt>
            <c:idx val="1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CF-4814-928C-5E04CD38DBD9}"/>
              </c:ext>
            </c:extLst>
          </c:dPt>
          <c:dPt>
            <c:idx val="2"/>
            <c:spPr>
              <a:solidFill>
                <a:srgbClr val="4472C4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CF-4814-928C-5E04CD38DBD9}"/>
              </c:ext>
            </c:extLst>
          </c:dPt>
          <c:dPt>
            <c:idx val="3"/>
            <c:spPr>
              <a:solidFill>
                <a:srgbClr val="FFC000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CF-4814-928C-5E04CD38DBD9}"/>
              </c:ext>
            </c:extLst>
          </c:dPt>
          <c:dPt>
            <c:idx val="4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6CF-4814-928C-5E04CD38DBD9}"/>
              </c:ext>
            </c:extLst>
          </c:dPt>
          <c:dPt>
            <c:idx val="5"/>
            <c:spPr>
              <a:solidFill>
                <a:srgbClr val="E7E6E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6CF-4814-928C-5E04CD38DBD9}"/>
              </c:ext>
            </c:extLst>
          </c:dPt>
          <c:dLbls>
            <c:dLbl>
              <c:idx val="0"/>
              <c:layout>
                <c:manualLayout>
                  <c:x val="-6.93954057327170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7,6%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CF-4814-928C-5E04CD38DBD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18,1%</a:t>
                    </a:r>
                    <a:endParaRPr lang="en-US" sz="14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CF-4814-928C-5E04CD38DBD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23,8%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CF-4814-928C-5E04CD38DBD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25,7%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CF-4814-928C-5E04CD38DBD9}"/>
                </c:ext>
              </c:extLst>
            </c:dLbl>
            <c:dLbl>
              <c:idx val="4"/>
              <c:layout>
                <c:manualLayout>
                  <c:x val="0"/>
                  <c:y val="2.631051755688407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18,1%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CF-4814-928C-5E04CD38DBD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6,7%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CF-4814-928C-5E04CD38DBD9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0-1 мес.</c:v>
                </c:pt>
                <c:pt idx="1">
                  <c:v>1-12 мес.</c:v>
                </c:pt>
                <c:pt idx="2">
                  <c:v>1-3 года</c:v>
                </c:pt>
                <c:pt idx="3">
                  <c:v>4-6 лет</c:v>
                </c:pt>
                <c:pt idx="4">
                  <c:v>7-12 лет</c:v>
                </c:pt>
                <c:pt idx="5">
                  <c:v>13-17 лет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7.5999999999999998E-2</c:v>
                </c:pt>
                <c:pt idx="1">
                  <c:v>0.18100000000000008</c:v>
                </c:pt>
                <c:pt idx="2">
                  <c:v>0.23800000000000004</c:v>
                </c:pt>
                <c:pt idx="3">
                  <c:v>0.25700000000000001</c:v>
                </c:pt>
                <c:pt idx="4">
                  <c:v>0.18100000000000008</c:v>
                </c:pt>
                <c:pt idx="5">
                  <c:v>6.7000000000000004E-2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6CF-4814-928C-5E04CD38DBD9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"/>
          <c:y val="0.8689457559764231"/>
          <c:w val="0.96607894456688193"/>
          <c:h val="0.1011100593503668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Возрастная структура БГМ и СМ у детей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9521693622486251E-2"/>
          <c:y val="6.9481236034860658E-2"/>
          <c:w val="0.889578461296748"/>
          <c:h val="0.731995067809991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БГМ (n=67)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0"/>
            </a:sp3d>
          </c:spPr>
          <c:dLbls>
            <c:dLbl>
              <c:idx val="0"/>
              <c:layout>
                <c:manualLayout>
                  <c:x val="-2.0195794249700796E-3"/>
                  <c:y val="1.20059708434524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4C-43DD-AD42-2FB3DBC64859}"/>
                </c:ext>
              </c:extLst>
            </c:dLbl>
            <c:dLbl>
              <c:idx val="1"/>
              <c:layout>
                <c:manualLayout>
                  <c:x val="8.078317699880320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26,9% </a:t>
                    </a:r>
                    <a:r>
                      <a:rPr lang="en-US" sz="2000">
                        <a:solidFill>
                          <a:srgbClr val="FF0000"/>
                        </a:solidFill>
                      </a:rPr>
                      <a:t>*</a:t>
                    </a:r>
                    <a:endParaRPr lang="en-US" sz="200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06-4866-9541-6EA533456690}"/>
                </c:ext>
              </c:extLst>
            </c:dLbl>
            <c:dLbl>
              <c:idx val="2"/>
              <c:layout>
                <c:manualLayout>
                  <c:x val="-1.413705597479063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4C-43DD-AD42-2FB3DBC64859}"/>
                </c:ext>
              </c:extLst>
            </c:dLbl>
            <c:dLbl>
              <c:idx val="4"/>
              <c:layout>
                <c:manualLayout>
                  <c:x val="-8.0783176998804676E-3"/>
                  <c:y val="3.001492710863080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4C-43DD-AD42-2FB3DBC64859}"/>
                </c:ext>
              </c:extLst>
            </c:dLbl>
            <c:dLbl>
              <c:idx val="5"/>
              <c:layout>
                <c:manualLayout>
                  <c:x val="-6.0587382749102405E-3"/>
                  <c:y val="1.20059708434525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4C-43DD-AD42-2FB3DBC648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0-1 мес.</c:v>
                </c:pt>
                <c:pt idx="1">
                  <c:v>1-12 мес.</c:v>
                </c:pt>
                <c:pt idx="2">
                  <c:v>1-3 года</c:v>
                </c:pt>
                <c:pt idx="3">
                  <c:v>4-6 лет</c:v>
                </c:pt>
                <c:pt idx="4">
                  <c:v>7-12 лет</c:v>
                </c:pt>
                <c:pt idx="5">
                  <c:v>13-17 лет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7.5000000000000011E-2</c:v>
                </c:pt>
                <c:pt idx="1">
                  <c:v>0.26900000000000002</c:v>
                </c:pt>
                <c:pt idx="2">
                  <c:v>0.224</c:v>
                </c:pt>
                <c:pt idx="3">
                  <c:v>0.20900000000000007</c:v>
                </c:pt>
                <c:pt idx="4">
                  <c:v>0.16400000000000001</c:v>
                </c:pt>
                <c:pt idx="5">
                  <c:v>6.0000000000000026E-2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006-4866-9541-6EA5334566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 (n=38)</c:v>
                </c:pt>
              </c:strCache>
            </c:strRef>
          </c:tx>
          <c:dLbls>
            <c:dLbl>
              <c:idx val="0"/>
              <c:layout>
                <c:manualLayout>
                  <c:x val="1.0097897124850361E-2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4C-43DD-AD42-2FB3DBC64859}"/>
                </c:ext>
              </c:extLst>
            </c:dLbl>
            <c:dLbl>
              <c:idx val="1"/>
              <c:layout>
                <c:manualLayout>
                  <c:x val="1.0097897124850397E-2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4C-43DD-AD42-2FB3DBC648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0-1 мес.</c:v>
                </c:pt>
                <c:pt idx="1">
                  <c:v>1-12 мес.</c:v>
                </c:pt>
                <c:pt idx="2">
                  <c:v>1-3 года</c:v>
                </c:pt>
                <c:pt idx="3">
                  <c:v>4-6 лет</c:v>
                </c:pt>
                <c:pt idx="4">
                  <c:v>7-12 лет</c:v>
                </c:pt>
                <c:pt idx="5">
                  <c:v>13-17 лет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7.9000000000000042E-2</c:v>
                </c:pt>
                <c:pt idx="1">
                  <c:v>2.5999999999999999E-2</c:v>
                </c:pt>
                <c:pt idx="2">
                  <c:v>0.26300000000000001</c:v>
                </c:pt>
                <c:pt idx="3">
                  <c:v>0.34200000000000008</c:v>
                </c:pt>
                <c:pt idx="4">
                  <c:v>0.21100000000000008</c:v>
                </c:pt>
                <c:pt idx="5">
                  <c:v>7.9000000000000042E-2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006-4866-9541-6EA533456690}"/>
            </c:ext>
          </c:extLst>
        </c:ser>
        <c:dLbls/>
        <c:gapWidth val="100"/>
        <c:axId val="113973120"/>
        <c:axId val="113971584"/>
      </c:barChart>
      <c:valAx>
        <c:axId val="113971584"/>
        <c:scaling>
          <c:orientation val="minMax"/>
        </c:scaling>
        <c:axPos val="l"/>
        <c:majorGridlines/>
        <c:numFmt formatCode="0.0%" sourceLinked="1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1400"/>
            </a:pPr>
            <a:endParaRPr lang="ru-RU"/>
          </a:p>
        </c:txPr>
        <c:crossAx val="113973120"/>
        <c:crosses val="autoZero"/>
        <c:crossBetween val="between"/>
      </c:valAx>
      <c:catAx>
        <c:axId val="1139731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3971584"/>
        <c:crosses val="autoZero"/>
        <c:auto val="1"/>
        <c:lblAlgn val="ctr"/>
        <c:lblOffset val="100"/>
      </c:catAx>
      <c:spPr>
        <a:solidFill>
          <a:sysClr val="window" lastClr="FFFFFF">
            <a:lumMod val="95000"/>
          </a:sysClr>
        </a:solidFill>
      </c:spPr>
    </c:plotArea>
    <c:legend>
      <c:legendPos val="r"/>
      <c:layout>
        <c:manualLayout>
          <c:xMode val="edge"/>
          <c:yMode val="edge"/>
          <c:x val="0.15741717506793473"/>
          <c:y val="0.89416280592044606"/>
          <c:w val="0.6623508498618691"/>
          <c:h val="8.2067222773499524E-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solidFill>
      <a:srgbClr val="44546A">
        <a:lumMod val="20000"/>
        <a:lumOff val="80000"/>
      </a:srgbClr>
    </a:solidFill>
    <a:scene3d>
      <a:camera prst="orthographicFront"/>
      <a:lightRig rig="threePt" dir="t"/>
    </a:scene3d>
    <a:sp3d>
      <a:bevelT w="6350"/>
    </a:sp3d>
  </c:spPr>
  <c:txPr>
    <a:bodyPr/>
    <a:lstStyle/>
    <a:p>
      <a:pPr>
        <a:defRPr sz="10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A6-43B0-9E4D-B096FFC3CD07}"/>
              </c:ext>
            </c:extLst>
          </c:dPt>
          <c:dPt>
            <c:idx val="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4A6-43B0-9E4D-B096FFC3CD07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A6-43B0-9E4D-B096FFC3CD07}"/>
              </c:ext>
            </c:extLst>
          </c:dPt>
          <c:dPt>
            <c:idx val="3"/>
            <c:spPr>
              <a:solidFill>
                <a:srgbClr val="FF0D0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4A6-43B0-9E4D-B096FFC3CD07}"/>
              </c:ext>
            </c:extLst>
          </c:dPt>
          <c:dPt>
            <c:idx val="4"/>
            <c:spPr>
              <a:solidFill>
                <a:srgbClr val="A568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A6-43B0-9E4D-B096FFC3CD07}"/>
              </c:ext>
            </c:extLst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4A6-43B0-9E4D-B096FFC3CD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8"/>
                <c:pt idx="0">
                  <c:v>Гидроцефалия</c:v>
                </c:pt>
                <c:pt idx="1">
                  <c:v>Задержка ПМР</c:v>
                </c:pt>
                <c:pt idx="2">
                  <c:v>Парезы,параличи</c:v>
                </c:pt>
                <c:pt idx="3">
                  <c:v>Эпилепсия</c:v>
                </c:pt>
                <c:pt idx="4">
                  <c:v>Нарушения слуха</c:v>
                </c:pt>
                <c:pt idx="5">
                  <c:v>Нарушения зрения</c:v>
                </c:pt>
                <c:pt idx="6">
                  <c:v>лобно-мозжечковая атаксия</c:v>
                </c:pt>
                <c:pt idx="7">
                  <c:v>речевые расстройства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0.16400000000000001</c:v>
                </c:pt>
                <c:pt idx="1">
                  <c:v>0.16400000000000001</c:v>
                </c:pt>
                <c:pt idx="2">
                  <c:v>0.11899999999999998</c:v>
                </c:pt>
                <c:pt idx="3">
                  <c:v>3.0000000000000002E-2</c:v>
                </c:pt>
                <c:pt idx="4">
                  <c:v>3.0000000000000002E-2</c:v>
                </c:pt>
                <c:pt idx="5">
                  <c:v>1.4999999999999998E-2</c:v>
                </c:pt>
                <c:pt idx="6">
                  <c:v>0</c:v>
                </c:pt>
                <c:pt idx="7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A6-43B0-9E4D-B096FFC3CD07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8143356299212565"/>
          <c:y val="6.6021957060657166E-2"/>
          <c:w val="0.30606643700787439"/>
          <c:h val="0.8773310853019756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0.30817</cdr:x>
      <cdr:y>0.02079</cdr:y>
    </cdr:from>
    <cdr:to>
      <cdr:x>0.42067</cdr:x>
      <cdr:y>0.18954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04831" y="1126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EB4385-7318-4160-BFC5-3A16B7C49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012EC9D-34EF-4ABE-869E-D74B44B03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6E0033-ED65-440B-AA49-8D05799C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9F0F-94EE-4641-AC1C-B823DEC17B22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D7AA0B-A6FE-4278-99C3-F8261652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3B1D0E-4B8F-4ED8-B582-3E22720A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BF5F-A15F-4797-B5E5-A2A073976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11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4E0992-8B6C-4645-A7D6-582B4B38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D8FCD8-E612-4309-B22C-200339247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9FBC32-3627-4F1E-9A2C-DB0EF650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9F0F-94EE-4641-AC1C-B823DEC17B22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351D55-3AFD-4629-B951-57FF24FE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547B0F-7A33-4DAE-A58B-A5B3CC25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BF5F-A15F-4797-B5E5-A2A073976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52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0871A03-777A-406D-9892-6CE47EC47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405797B-CDF3-47BA-B483-7285232C9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9920C8-A678-4FAF-8EEB-5617DC36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9F0F-94EE-4641-AC1C-B823DEC17B22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1B21A4-D59B-40F7-BB4E-F0F2300D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18AEFD-7857-4984-A3DC-E5E10EDE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BF5F-A15F-4797-B5E5-A2A073976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25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500113-C050-4D25-B3FE-17063B7B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BE876C-C056-49BF-8880-1205C11E6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03C89C-B619-4722-A7EB-53F18125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9F0F-94EE-4641-AC1C-B823DEC17B22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5FB5D0-7E28-4540-B600-8E02BF2C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FA5E35-4270-401E-B929-A3DF41F9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BF5F-A15F-4797-B5E5-A2A073976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11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330314-0BCA-469B-AF85-F1A59100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5C102A-D9F0-4F60-BB24-88768C5C3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ADABB0-2190-41BC-B599-F73144FD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9F0F-94EE-4641-AC1C-B823DEC17B22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8C2E3E-CC2A-4845-AF94-CC5F0C47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8394F9-0664-40EF-945E-DC665DBD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BF5F-A15F-4797-B5E5-A2A073976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06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B2BCE5-F169-4B74-9EB8-67922DE5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A3FFDF-9ACB-46BA-929B-E0FA02EE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AC894D-537A-4775-897F-BA4C7D3F9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D8A46A-5AB0-477A-AE96-4F819C4D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9F0F-94EE-4641-AC1C-B823DEC17B22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BC8391-36F6-4411-931D-FB565361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9151E8-807F-41C6-9494-5A0FB4B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BF5F-A15F-4797-B5E5-A2A073976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64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8EC11C-A53B-4A24-8D99-0A885D3A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E34F34-8055-4210-B1BF-E5E9A1D28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0A244BA-3A76-46DE-8D92-8F0D96B0E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4D3B917-D0E9-4CA1-914A-1E1F820A1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1E0F19-D24C-4DAB-8E9A-DAC1EDEAC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E96FB0E-1EA2-4339-B396-A8354BB6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9F0F-94EE-4641-AC1C-B823DEC17B22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DC21106-3499-4E39-AD85-8BA56EE4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934AAE1-F0D5-4B71-9475-F5104D21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BF5F-A15F-4797-B5E5-A2A073976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05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2E9A29-A99D-4503-B651-20C582F9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A049501-07A1-4BD6-8344-36DF7F28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9F0F-94EE-4641-AC1C-B823DEC17B22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E4DB272-6A3A-46C7-A52F-680575F9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82973F2-8707-42E0-B26F-02B7D782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BF5F-A15F-4797-B5E5-A2A073976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5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3DA380D-ED96-49AF-876B-AF151CB9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9F0F-94EE-4641-AC1C-B823DEC17B22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A29ACF-F746-43B0-90DD-A4A2AB74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6C293C-760D-4787-8797-D9D3D4D8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BF5F-A15F-4797-B5E5-A2A073976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19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CAE5BB-6E87-4A78-B778-0011CB6B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DE977C-FFED-4C77-8CD0-C98FD4BF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DA1C18-125D-4868-A5BF-242CB88A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FE0A83-11E8-48EA-91FC-F32AA74B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9F0F-94EE-4641-AC1C-B823DEC17B22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E761FB-7B48-4D04-A8BB-72D2285A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D4640B-B941-4760-AC52-2239616F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BF5F-A15F-4797-B5E5-A2A073976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94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7192D2-2511-4DE3-89C3-A251F291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0555E2C-CADD-4C64-BD1A-DDF5ED6FD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37C2C25-C34E-488E-BF08-07D2E2349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A1F58E-43FD-498D-8498-31FFE9A8D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9F0F-94EE-4641-AC1C-B823DEC17B22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B6E833-3B02-4139-9B65-D2D8E0F9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0346C2-41ED-43A3-96E1-B4940C3A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BF5F-A15F-4797-B5E5-A2A073976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99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09FCF8-5AD9-40F1-B401-930F6F7E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1CB7F3-8786-4AD6-8BE8-CD7059F04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608D63-BF70-4E17-A546-B0DFAB898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9F0F-94EE-4641-AC1C-B823DEC17B22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BAC4B3-4412-4040-B446-C68121E25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19554F-AC8B-4153-A0C1-C5A732D0F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BF5F-A15F-4797-B5E5-A2A073976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35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6546C8-B0D6-4CBF-9E2A-5C4C3A50A606}"/>
              </a:ext>
            </a:extLst>
          </p:cNvPr>
          <p:cNvSpPr txBox="1"/>
          <p:nvPr/>
        </p:nvSpPr>
        <p:spPr>
          <a:xfrm>
            <a:off x="-71120" y="84225"/>
            <a:ext cx="12110720" cy="1431161"/>
          </a:xfrm>
          <a:prstGeom prst="rect">
            <a:avLst/>
          </a:prstGeom>
          <a:solidFill>
            <a:srgbClr val="B6DFCD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indent="410210" algn="ctr"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10210" algn="ctr"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высшего образования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10210" algn="ctr"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«СЕВЕРО-ОСЕТИНСКАЯ ГОСУДАРСТВЕННАЯ МЕДИЦИНСКАЯ АКАДЕМИЯ»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10210" algn="ctr"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482A70-18B2-480E-83FE-156F45269E65}"/>
              </a:ext>
            </a:extLst>
          </p:cNvPr>
          <p:cNvSpPr txBox="1"/>
          <p:nvPr/>
        </p:nvSpPr>
        <p:spPr>
          <a:xfrm>
            <a:off x="6697398" y="1371600"/>
            <a:ext cx="5108522" cy="6160661"/>
          </a:xfrm>
          <a:prstGeom prst="rect">
            <a:avLst/>
          </a:prstGeom>
          <a:solidFill>
            <a:srgbClr val="B6DFCD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indent="410210" algn="ctr">
              <a:lnSpc>
                <a:spcPct val="150000"/>
              </a:lnSpc>
              <a:spcAft>
                <a:spcPts val="10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10210" algn="ctr"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10210" algn="r">
              <a:spcAft>
                <a:spcPts val="1000"/>
              </a:spcAft>
            </a:pP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Бораева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Татьяна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Темирболатовна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доктор медицинских наук,  профессор,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заведующая кафедрой детских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болезней 1 ФГБОУ  ВО СОГМА  Минздрава    России,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410210" algn="r"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Налетов Андрей Васильевич, доктор медицинских наук, профессор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заведующий кафедрой педиатрии №2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ФГБОУ ВО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ДонГМУ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Минздрава России главный внештатный детский специалист гастроэнтеролог МЗ ДНР</a:t>
            </a:r>
          </a:p>
          <a:p>
            <a:pPr indent="410210" algn="r"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Боллоева Залина Владимировна,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ассистент кафедры детских болезней 1   ФГБОУ  ВО СОГМА     Минздрава  России    </a:t>
            </a:r>
          </a:p>
          <a:p>
            <a:pPr indent="410210">
              <a:spcAft>
                <a:spcPts val="10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10210"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10210" algn="just">
              <a:spcAft>
                <a:spcPts val="1000"/>
              </a:spcAft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FA52F8-3FBB-4E60-AC0D-F18F36D614BB}"/>
              </a:ext>
            </a:extLst>
          </p:cNvPr>
          <p:cNvSpPr txBox="1"/>
          <p:nvPr/>
        </p:nvSpPr>
        <p:spPr>
          <a:xfrm>
            <a:off x="386080" y="2570480"/>
            <a:ext cx="6563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«МЕНИНГИТЫ У ДЕТЕЙ: КЛИНИКО-ЭПИДЕМИОЛОГИЧЕСКИЕ И ЛАБОРАТОРНЫЕ ОСОБЕННОСТИ, РЕЗИДУАЛЬНЫЕ ПОСЛЕДСТВИЯ»</a:t>
            </a:r>
            <a:endParaRPr lang="ru-RU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0803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691661447"/>
              </p:ext>
            </p:extLst>
          </p:nvPr>
        </p:nvGraphicFramePr>
        <p:xfrm>
          <a:off x="2448560" y="751840"/>
          <a:ext cx="8280400" cy="587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6AD9D9-6B5E-45DC-87B0-CCC32564DA74}"/>
              </a:ext>
            </a:extLst>
          </p:cNvPr>
          <p:cNvSpPr txBox="1"/>
          <p:nvPr/>
        </p:nvSpPr>
        <p:spPr>
          <a:xfrm>
            <a:off x="0" y="0"/>
            <a:ext cx="12192000" cy="958660"/>
          </a:xfrm>
          <a:prstGeom prst="rect">
            <a:avLst/>
          </a:prstGeom>
          <a:solidFill>
            <a:srgbClr val="B6DFCD"/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ЭПИДЕМИОЛОГИЧЕСКАЯ И  ЭТИОЛОГИЧЕСКАЯ ХАРАКТЕРИСТИКА МЕНИНГИТОВ У ДЕТЕЙ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61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CE77B145-1C50-41E0-BE9A-E3942CE61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23043293"/>
              </p:ext>
            </p:extLst>
          </p:nvPr>
        </p:nvGraphicFramePr>
        <p:xfrm>
          <a:off x="151066" y="1157273"/>
          <a:ext cx="5490277" cy="482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B17F74-17C0-4535-8842-4C187F9766D4}"/>
              </a:ext>
            </a:extLst>
          </p:cNvPr>
          <p:cNvSpPr txBox="1"/>
          <p:nvPr/>
        </p:nvSpPr>
        <p:spPr>
          <a:xfrm>
            <a:off x="-69779" y="5776234"/>
            <a:ext cx="5560057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10210" algn="ct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Рис. 5. 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ru-RU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аболеваемость менингитами  детей </a:t>
            </a:r>
            <a:endParaRPr lang="ru-RU" sz="1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BD381EC6-3065-4E30-80B4-3BAD5D71B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77662355"/>
              </p:ext>
            </p:extLst>
          </p:nvPr>
        </p:nvGraphicFramePr>
        <p:xfrm>
          <a:off x="5490278" y="1356772"/>
          <a:ext cx="6288438" cy="423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D7D9C2-68F3-44CF-A674-46B0A68FF181}"/>
              </a:ext>
            </a:extLst>
          </p:cNvPr>
          <p:cNvSpPr txBox="1"/>
          <p:nvPr/>
        </p:nvSpPr>
        <p:spPr>
          <a:xfrm>
            <a:off x="5490278" y="5739159"/>
            <a:ext cx="6207070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10210" algn="ct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Рис. 6. Заболеваемость детей бактериальными гнойными и серозными менингитами в зависимости от возраста </a:t>
            </a:r>
            <a:endParaRPr lang="ru-RU" sz="1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C2854A-0F99-4F36-A3FB-485CBFA03841}"/>
              </a:ext>
            </a:extLst>
          </p:cNvPr>
          <p:cNvSpPr txBox="1"/>
          <p:nvPr/>
        </p:nvSpPr>
        <p:spPr>
          <a:xfrm>
            <a:off x="0" y="181699"/>
            <a:ext cx="12192000" cy="954107"/>
          </a:xfrm>
          <a:prstGeom prst="rect">
            <a:avLst/>
          </a:prstGeom>
          <a:solidFill>
            <a:srgbClr val="B6DFCD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ru-RU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АБОЛЕВАЕМОСТЬ МЕНИНГИТАМИ  В ЗАВИСИМОСТИ ОТ ВОЗРАСТА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05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64123"/>
            <a:ext cx="12192000" cy="892517"/>
          </a:xfrm>
          <a:solidFill>
            <a:srgbClr val="B6DFCD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ОРГАНИЧЕСКИЕ НАРУШЕНИЯ У ДЕТЕЙ С БГМ В ОСТРОМ ПЕРИОДЕ(РИС.7)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944861939"/>
              </p:ext>
            </p:extLst>
          </p:nvPr>
        </p:nvGraphicFramePr>
        <p:xfrm>
          <a:off x="2661920" y="1351280"/>
          <a:ext cx="753872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3735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062"/>
            <a:ext cx="12191999" cy="1025378"/>
          </a:xfrm>
          <a:solidFill>
            <a:srgbClr val="B6DFCD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ОРГАНИЧЕСКИЕ НАРУШЕНИЯ У ДЕТЕЙ С БГМ В ПЕРИОДЕ КАТАМНЕЗА (РИС.8).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627897532"/>
              </p:ext>
            </p:extLst>
          </p:nvPr>
        </p:nvGraphicFramePr>
        <p:xfrm>
          <a:off x="2753360" y="1442720"/>
          <a:ext cx="7599680" cy="483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82284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4111"/>
            <a:ext cx="12192000" cy="1014289"/>
          </a:xfrm>
          <a:solidFill>
            <a:srgbClr val="B6DFCD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ОРГАНИЧЕСКИЕ НАРУШЕНИЯ У ДЕТЕЙ С СМ В ОСТРОМ ПЕРИОДЕ (РИС.9)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43415257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79345462"/>
              </p:ext>
            </p:extLst>
          </p:nvPr>
        </p:nvGraphicFramePr>
        <p:xfrm>
          <a:off x="2369624" y="1329397"/>
          <a:ext cx="8128000" cy="504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0621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11741"/>
          </a:xfrm>
          <a:solidFill>
            <a:srgbClr val="B6DFCD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ИСХОДЫ МЕНИНГИТОВ БГМ И СМ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137215566"/>
              </p:ext>
            </p:extLst>
          </p:nvPr>
        </p:nvGraphicFramePr>
        <p:xfrm>
          <a:off x="296986" y="1574801"/>
          <a:ext cx="5799014" cy="439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26130728"/>
              </p:ext>
            </p:extLst>
          </p:nvPr>
        </p:nvGraphicFramePr>
        <p:xfrm>
          <a:off x="6096000" y="983176"/>
          <a:ext cx="5881859" cy="557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1996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AE6D8A-36DB-46D4-ABC1-7B7CBD30313B}"/>
              </a:ext>
            </a:extLst>
          </p:cNvPr>
          <p:cNvSpPr txBox="1"/>
          <p:nvPr/>
        </p:nvSpPr>
        <p:spPr>
          <a:xfrm>
            <a:off x="0" y="78465"/>
            <a:ext cx="12192000" cy="1131848"/>
          </a:xfrm>
          <a:prstGeom prst="rect">
            <a:avLst/>
          </a:prstGeom>
          <a:solidFill>
            <a:srgbClr val="B6DFCD"/>
          </a:solidFill>
        </p:spPr>
        <p:txBody>
          <a:bodyPr wrap="square">
            <a:spAutoFit/>
          </a:bodyPr>
          <a:lstStyle/>
          <a:p>
            <a:pPr indent="449580" algn="ctr" fontAlgn="base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ДАННЫЕ 2-ГО ЭТАПА ОБСЛЕДОВАНИЯ ПРЕДСТАВИЛИ СРАВНЕНИЕ КЖ ДЕТЕЙ С БГМ И СМ.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4D6CECDB-A3AE-48F1-9B4B-5A6F2FF63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91660053"/>
              </p:ext>
            </p:extLst>
          </p:nvPr>
        </p:nvGraphicFramePr>
        <p:xfrm>
          <a:off x="1173479" y="1210313"/>
          <a:ext cx="9626601" cy="439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986E35A9-9636-4A01-8830-8FC8010F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49" y="788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77601BB6-3CF1-469A-806F-420C314C1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923" y="5919532"/>
            <a:ext cx="9295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09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Рис. 10.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Зрение у детей, перенесших менингит, вблизи (печатный текст)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09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Примечание: *</a:t>
            </a:r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&lt;0,05 – статистическая значимость различий БГМ и СМ 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(критерий 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χ</a:t>
            </a:r>
            <a:r>
              <a:rPr kumimoji="0" lang="ru-RU" altLang="ja-JP" sz="16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0" marR="0" lvl="0" indent="409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783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5813B447-AB23-4FA5-876D-12B7E5137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27806174"/>
              </p:ext>
            </p:extLst>
          </p:nvPr>
        </p:nvGraphicFramePr>
        <p:xfrm>
          <a:off x="345440" y="1606065"/>
          <a:ext cx="11612880" cy="435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58333C51-F41B-4D73-B833-E9E627387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284" y="5864832"/>
            <a:ext cx="9295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095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4095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Рис. </a:t>
            </a:r>
            <a:r>
              <a:rPr lang="ru-RU" altLang="ru-RU" sz="16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Эмоции «счастья-несчастья» у детей, перенесших менингит</a:t>
            </a:r>
          </a:p>
          <a:p>
            <a:pPr marL="0" marR="0" lvl="0" indent="4095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Примечание: *</a:t>
            </a:r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&lt;0,05 – статистическая значимость различий БГМ и СМ 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(критерий 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χ</a:t>
            </a:r>
            <a:r>
              <a:rPr kumimoji="0" lang="ru-RU" altLang="ja-JP" sz="16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ru-RU" altLang="ja-JP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DBDE5B-18B1-4922-96DC-7006242C3811}"/>
              </a:ext>
            </a:extLst>
          </p:cNvPr>
          <p:cNvSpPr txBox="1"/>
          <p:nvPr/>
        </p:nvSpPr>
        <p:spPr>
          <a:xfrm>
            <a:off x="0" y="240223"/>
            <a:ext cx="12192000" cy="1131848"/>
          </a:xfrm>
          <a:prstGeom prst="rect">
            <a:avLst/>
          </a:prstGeom>
          <a:solidFill>
            <a:srgbClr val="B6DFCD"/>
          </a:solidFill>
        </p:spPr>
        <p:txBody>
          <a:bodyPr wrap="square">
            <a:spAutoFit/>
          </a:bodyPr>
          <a:lstStyle/>
          <a:p>
            <a:pPr indent="449580" algn="ctr" fontAlgn="base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ДАННЫЕ 2-ГО ЭТАПА ОБСЛЕДОВАНИЯ ПРЕДСТАВИЛИ СРАВНЕНИЕ КЖ ДЕТЕЙ С БГМ И СМ.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902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D3C2C18C-CC98-43BE-AC43-6C073BD2D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83672053"/>
              </p:ext>
            </p:extLst>
          </p:nvPr>
        </p:nvGraphicFramePr>
        <p:xfrm>
          <a:off x="746760" y="1308101"/>
          <a:ext cx="10698480" cy="424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B0E9FE-E5A5-4A2B-A927-9E9133740B2D}"/>
              </a:ext>
            </a:extLst>
          </p:cNvPr>
          <p:cNvSpPr/>
          <p:nvPr/>
        </p:nvSpPr>
        <p:spPr>
          <a:xfrm>
            <a:off x="2550160" y="5659117"/>
            <a:ext cx="6096000" cy="78534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10210" algn="ct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Рис. 12. Выраженность боли у детей, перенесших менингит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41B956-6482-4F63-A611-2251469BB7B1}"/>
              </a:ext>
            </a:extLst>
          </p:cNvPr>
          <p:cNvSpPr txBox="1"/>
          <p:nvPr/>
        </p:nvSpPr>
        <p:spPr>
          <a:xfrm>
            <a:off x="0" y="97983"/>
            <a:ext cx="12192000" cy="1131848"/>
          </a:xfrm>
          <a:prstGeom prst="rect">
            <a:avLst/>
          </a:prstGeom>
          <a:solidFill>
            <a:srgbClr val="B6DFCD"/>
          </a:solidFill>
        </p:spPr>
        <p:txBody>
          <a:bodyPr wrap="square">
            <a:spAutoFit/>
          </a:bodyPr>
          <a:lstStyle/>
          <a:p>
            <a:pPr indent="449580" algn="ctr" fontAlgn="base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ДАННЫЕ 2-ГО ЭТАПА ОБСЛЕДОВАНИЯ ПРЕДСТАВИЛИ СРАВНЕНИЕ КЖ ДЕТЕЙ С БГМ И СМ.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34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F65B1976-A91C-48EE-9BDE-1E43FF698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11002280"/>
              </p:ext>
            </p:extLst>
          </p:nvPr>
        </p:nvGraphicFramePr>
        <p:xfrm>
          <a:off x="802640" y="1727200"/>
          <a:ext cx="9845040" cy="372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39A0B83-3D55-4EA7-ADBB-3C030CD98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567" y="5617504"/>
            <a:ext cx="812318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095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Рис. 13. 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Когнитивные способности памяти у детей, перенесших менингит</a:t>
            </a:r>
            <a:endParaRPr kumimoji="0" lang="ru-RU" altLang="ja-JP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4095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Примечание: *</a:t>
            </a:r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&lt;0,05 – статистическая значимость различий БГМ и СМ</a:t>
            </a:r>
          </a:p>
          <a:p>
            <a:pPr marL="0" marR="0" lvl="0" indent="4095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(критерий 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χ</a:t>
            </a:r>
            <a:r>
              <a:rPr kumimoji="0" lang="ru-RU" altLang="ja-JP" sz="16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ru-RU" altLang="ja-JP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4095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781254-A009-4DF2-89C7-D7956CEB8C42}"/>
              </a:ext>
            </a:extLst>
          </p:cNvPr>
          <p:cNvSpPr txBox="1"/>
          <p:nvPr/>
        </p:nvSpPr>
        <p:spPr>
          <a:xfrm>
            <a:off x="0" y="240223"/>
            <a:ext cx="12192000" cy="1131848"/>
          </a:xfrm>
          <a:prstGeom prst="rect">
            <a:avLst/>
          </a:prstGeom>
          <a:solidFill>
            <a:srgbClr val="B6DFCD"/>
          </a:solidFill>
        </p:spPr>
        <p:txBody>
          <a:bodyPr wrap="square">
            <a:spAutoFit/>
          </a:bodyPr>
          <a:lstStyle/>
          <a:p>
            <a:pPr indent="449580" algn="ctr" fontAlgn="base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ДАННЫЕ 2-ГО ЭТАПА ОБСЛЕДОВАНИЯ ПРЕДСТАВИЛИ СРАВНЕНИЕ КЖ ДЕТЕЙ С БГМ И СМ.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3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CA62AD-E635-442C-9E52-9CFFB7389D8C}"/>
              </a:ext>
            </a:extLst>
          </p:cNvPr>
          <p:cNvSpPr txBox="1"/>
          <p:nvPr/>
        </p:nvSpPr>
        <p:spPr>
          <a:xfrm>
            <a:off x="111760" y="1155378"/>
            <a:ext cx="6796006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10210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Определить региональные особенности бактериальных гнойных и серозных менингитов у детей. Оценить 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резидуальные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последствия и качество жизни пациентов, перенесших менингит в детском возрасте.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303A52CB-7CD8-4901-A66F-29C95741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75" b="100000" l="0" r="98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6418" y="1016831"/>
            <a:ext cx="4637182" cy="34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55B233-A3EC-4D43-A758-55E586C8A611}"/>
              </a:ext>
            </a:extLst>
          </p:cNvPr>
          <p:cNvSpPr txBox="1"/>
          <p:nvPr/>
        </p:nvSpPr>
        <p:spPr>
          <a:xfrm>
            <a:off x="0" y="274320"/>
            <a:ext cx="12192000" cy="589280"/>
          </a:xfrm>
          <a:prstGeom prst="rect">
            <a:avLst/>
          </a:prstGeom>
          <a:solidFill>
            <a:srgbClr val="B6DFCD"/>
          </a:solidFill>
        </p:spPr>
        <p:txBody>
          <a:bodyPr wrap="square" rtlCol="0">
            <a:spAutoFit/>
          </a:bodyPr>
          <a:lstStyle/>
          <a:p>
            <a:pPr indent="410210"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054158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1A789BE1-C8FE-4591-A0AC-5D9CBF092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56619680"/>
              </p:ext>
            </p:extLst>
          </p:nvPr>
        </p:nvGraphicFramePr>
        <p:xfrm>
          <a:off x="822961" y="1554276"/>
          <a:ext cx="10170160" cy="401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BC9D89-9B92-4663-8823-15E009038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222" y="60187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76DF0E6-0D96-47AD-B188-F0AEDEEB7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125" y="5739896"/>
            <a:ext cx="9295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095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095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Рис. 14. Когнитивные способности мышления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детей, перенесших менингит</a:t>
            </a:r>
            <a:endParaRPr kumimoji="0" lang="ru-RU" altLang="ja-JP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4095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Примечание: *</a:t>
            </a:r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&lt;0,05 – статистическая значимость различий БГМ и СМ 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(критерий 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χ</a:t>
            </a:r>
            <a:r>
              <a:rPr kumimoji="0" lang="ru-RU" altLang="ja-JP" sz="16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ru-RU" altLang="ja-JP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F2D481-4498-4EE4-B968-218924ECDF20}"/>
              </a:ext>
            </a:extLst>
          </p:cNvPr>
          <p:cNvSpPr txBox="1"/>
          <p:nvPr/>
        </p:nvSpPr>
        <p:spPr>
          <a:xfrm>
            <a:off x="0" y="158472"/>
            <a:ext cx="12192000" cy="1131848"/>
          </a:xfrm>
          <a:prstGeom prst="rect">
            <a:avLst/>
          </a:prstGeom>
          <a:solidFill>
            <a:srgbClr val="B6DFCD"/>
          </a:solidFill>
        </p:spPr>
        <p:txBody>
          <a:bodyPr wrap="square">
            <a:spAutoFit/>
          </a:bodyPr>
          <a:lstStyle/>
          <a:p>
            <a:pPr indent="449580" algn="ctr" fontAlgn="base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ДАННЫЕ 2-ГО ЭТАПА ОБСЛЕДОВАНИЯ ПРЕДСТАВИЛИ СРАВНЕНИЕ КЖ ДЕТЕЙ С БГМ ИСМ.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818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618B64DF-AB9C-4E5B-BA97-CDACC50CC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36225121"/>
              </p:ext>
            </p:extLst>
          </p:nvPr>
        </p:nvGraphicFramePr>
        <p:xfrm>
          <a:off x="1229360" y="1402080"/>
          <a:ext cx="8798560" cy="411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BA97F7-E698-48BC-A54F-2EDB3CEE52D9}"/>
              </a:ext>
            </a:extLst>
          </p:cNvPr>
          <p:cNvSpPr txBox="1"/>
          <p:nvPr/>
        </p:nvSpPr>
        <p:spPr>
          <a:xfrm>
            <a:off x="2913035" y="5521682"/>
            <a:ext cx="6365929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10210" algn="ct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Рис. 15. Зрение ребенка вблизи (печатного текста) в зависимости от возраста на момент заболевания менингитом</a:t>
            </a:r>
            <a:r>
              <a:rPr lang="ru-RU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8FEEB0-0EC9-4606-95A6-37090202CB32}"/>
              </a:ext>
            </a:extLst>
          </p:cNvPr>
          <p:cNvSpPr txBox="1"/>
          <p:nvPr/>
        </p:nvSpPr>
        <p:spPr>
          <a:xfrm>
            <a:off x="0" y="129606"/>
            <a:ext cx="12192000" cy="1131848"/>
          </a:xfrm>
          <a:prstGeom prst="rect">
            <a:avLst/>
          </a:prstGeom>
          <a:solidFill>
            <a:srgbClr val="B6DFCD"/>
          </a:solidFill>
        </p:spPr>
        <p:txBody>
          <a:bodyPr wrap="square">
            <a:spAutoFit/>
          </a:bodyPr>
          <a:lstStyle/>
          <a:p>
            <a:pPr indent="449580" algn="ctr" fontAlgn="base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ДАННЫЕ 2-ГО ЭТАПА ОБСЛЕДОВАНИЯ ПРЕДСТАВИЛИ СРАВНЕНИЕ КЖ ДЕТЕЙ С БГМ И СМ.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997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1280" y="857513"/>
            <a:ext cx="1191768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 детей с БГМ наиболее частым этиологическим агентом являлся гемофильный (28%), реже пневмококковый (13%) и менингококковый (9%), но в 46% случаев этиология не выяснена.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При СМ чаще герпетический (19%), реже ветряночный (13%) и энтеровирусный (6%), при этом этиология не выяснена в 63% случаев</a:t>
            </a:r>
            <a:r>
              <a:rPr lang="ru-RU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Менингит преобладал у детей,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проживающих в сельской местности (58%)</a:t>
            </a:r>
            <a:r>
              <a:rPr kumimoji="0" lang="ru-RU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СМ заболевали преимущественно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 весенний сезон (56%), в то время как БГМ был круглогодичным.</a:t>
            </a:r>
            <a:r>
              <a:rPr kumimoji="0" lang="ru-RU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Неорганизованные дети заболевали менингитами чаще (65%).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Для БГМ характерно наиболее тяжелое (74% к 25% при СМ) и затяжное (44% к 0 при СМ) течение заболевания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Наиболее частыми общими осложнениями у детей с БГМ является септический шок (24%) с СМ - кардит (10%).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Часто исходом менингита является неврологический дефицит (39%).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Среди 12-и актуальных показателей достоверные отличия БГМ и СМ были получены по параметрам «зрение», эмоции «счастья-несчастья», «выраженность болевых ощущений», «когнитивные способности памяти и мышления», «способность к самообслуживанию», «контроль боли». Статистически худшие показатели были выявлены у детей с гнойным менингитом.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Анализ, проведенный с позиции катамнеза, показал, что в исходе менингита в течение последующих лет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увеличивается частота и спектр неврологических расстройств, а также ухудшается качество жизни по многим видам функционирования.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Наиболее серьезные проблемы в функционировании касаются зрения, боли, мышления и эмоциональной сферы.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8375BF-9293-4EFF-926D-2E71D4C0C874}"/>
              </a:ext>
            </a:extLst>
          </p:cNvPr>
          <p:cNvSpPr txBox="1"/>
          <p:nvPr/>
        </p:nvSpPr>
        <p:spPr>
          <a:xfrm>
            <a:off x="0" y="198933"/>
            <a:ext cx="12110720" cy="461665"/>
          </a:xfrm>
          <a:prstGeom prst="rect">
            <a:avLst/>
          </a:prstGeom>
          <a:solidFill>
            <a:srgbClr val="B6DF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E6EB45A-1997-42D8-BB1D-B14F43C7E79F}"/>
              </a:ext>
            </a:extLst>
          </p:cNvPr>
          <p:cNvSpPr/>
          <p:nvPr/>
        </p:nvSpPr>
        <p:spPr>
          <a:xfrm>
            <a:off x="97497" y="218778"/>
            <a:ext cx="81916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23005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B98155-6412-4D19-B1B3-1D172D7897B6}"/>
              </a:ext>
            </a:extLst>
          </p:cNvPr>
          <p:cNvSpPr txBox="1"/>
          <p:nvPr/>
        </p:nvSpPr>
        <p:spPr>
          <a:xfrm>
            <a:off x="101601" y="996463"/>
            <a:ext cx="82702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закономерности эпидемического процесса и  этиологическую структуру менингитов у детей региона Северная Осетия – Алания. 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 startAt="2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региональные особенности клинического течения и исходов гнойных и серозных менингитов у детей. 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Оценить качество жизни детей с менингитом в зависимости от этиологии, возраста и периода катамнестического наблюдения. </a:t>
            </a:r>
          </a:p>
          <a:p>
            <a:pPr marL="342900" indent="-342900"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 Изучить отдаленные исходы и качество жизни пациентов, перенесших менингит в детском возрасте.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EC762C-BE55-492D-A977-5570D5A856D2}"/>
              </a:ext>
            </a:extLst>
          </p:cNvPr>
          <p:cNvSpPr txBox="1"/>
          <p:nvPr/>
        </p:nvSpPr>
        <p:spPr>
          <a:xfrm>
            <a:off x="0" y="307406"/>
            <a:ext cx="12192000" cy="461665"/>
          </a:xfrm>
          <a:prstGeom prst="rect">
            <a:avLst/>
          </a:prstGeom>
          <a:solidFill>
            <a:srgbClr val="B6DFCD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ИССЛЕДОВАНИЯ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95943F-74BD-4F44-885A-1C70AFC0E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0000" r="8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8184" y="1128077"/>
            <a:ext cx="5611396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85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BB3296-2B25-4AFB-9E10-93163AD49D8C}"/>
              </a:ext>
            </a:extLst>
          </p:cNvPr>
          <p:cNvSpPr txBox="1"/>
          <p:nvPr/>
        </p:nvSpPr>
        <p:spPr>
          <a:xfrm>
            <a:off x="0" y="0"/>
            <a:ext cx="12192000" cy="757050"/>
          </a:xfrm>
          <a:prstGeom prst="rect">
            <a:avLst/>
          </a:prstGeom>
          <a:solidFill>
            <a:srgbClr val="B6DFCD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505"/>
              </a:spcBef>
            </a:pPr>
            <a:r>
              <a:rPr lang="ru-RU" sz="3200" b="1" kern="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МАТЕРИАЛЫ И МЕТОДЫ ИССЛЕДОВАНИЯ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8EC6ED-D4CA-414F-914A-A6E00CA8FBE9}"/>
              </a:ext>
            </a:extLst>
          </p:cNvPr>
          <p:cNvSpPr txBox="1"/>
          <p:nvPr/>
        </p:nvSpPr>
        <p:spPr>
          <a:xfrm>
            <a:off x="0" y="757050"/>
            <a:ext cx="12020550" cy="66798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410210"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Объект исследования: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105 детей в возрасте от 0 до 17 лет с менингитом, включая 67 (63,8%) пациентов с БГМ и 38(36,2%) с СМ. </a:t>
            </a:r>
          </a:p>
          <a:p>
            <a:pPr indent="41021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118 детей, имевших в анамнезе менингит в период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2004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-2022 гг., проводился сбор данных для определения качества жизни. </a:t>
            </a:r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исследование были включены 60 детей, перенесших бактериальный гнойный менингит и 58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 с серозным менингитом</a:t>
            </a:r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опросе принимали участие 10 детей в возрасте от 13 до 18 лет, и 108 родителей детей от 5 до 12 лет.</a:t>
            </a:r>
          </a:p>
          <a:p>
            <a:pPr indent="410210"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контрольную группу вошли 50 условно здоровых детей (1 и 2 групп здоровья) от 5 до 18 лет. </a:t>
            </a:r>
          </a:p>
          <a:p>
            <a:pPr indent="41021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качества жизни была проведена также у 38 взрослых пациентов, перенесших менингит в детском возрасте. 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10210"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Контрольную группу составили 50 детей и 32 взрослых пациента, не перенесших менингита в анамнезе.</a:t>
            </a:r>
          </a:p>
          <a:p>
            <a:pPr indent="410210" algn="just">
              <a:lnSpc>
                <a:spcPct val="150000"/>
              </a:lnSpc>
              <a:spcAft>
                <a:spcPts val="1000"/>
              </a:spcAft>
            </a:pP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74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9BFABC-0C48-4465-95DE-1A4A0CBB325C}"/>
              </a:ext>
            </a:extLst>
          </p:cNvPr>
          <p:cNvSpPr txBox="1"/>
          <p:nvPr/>
        </p:nvSpPr>
        <p:spPr>
          <a:xfrm>
            <a:off x="400050" y="1171719"/>
            <a:ext cx="7183120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клинический анализ крови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исследованием лейкоцитарной формулы;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биохимический анализ крови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(С-реактивный белок,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прокальцитониновый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тест);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клинический и биохимический анализ ликвора;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ПЦР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исследование на бактериальную флору и вирусы;</a:t>
            </a:r>
          </a:p>
          <a:p>
            <a:pPr indent="410210" algn="just">
              <a:lnSpc>
                <a:spcPct val="150000"/>
              </a:lnSpc>
              <a:spcAft>
                <a:spcPts val="100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25E514-9119-4F65-826A-05AA6FE1C7C4}"/>
              </a:ext>
            </a:extLst>
          </p:cNvPr>
          <p:cNvSpPr txBox="1"/>
          <p:nvPr/>
        </p:nvSpPr>
        <p:spPr>
          <a:xfrm>
            <a:off x="0" y="213360"/>
            <a:ext cx="12192000" cy="738664"/>
          </a:xfrm>
          <a:prstGeom prst="rect">
            <a:avLst/>
          </a:prstGeom>
          <a:solidFill>
            <a:srgbClr val="B6DF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МЕТОДЫ ЛАБОРАТОРНОГО И ИНСТРУМЕНТАЛЬНОГО ИССЛЕДОВАНИЯ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47AE4C-CA59-4635-A276-7919BAEAE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7755" l="3557" r="98426">
                        <a14:foregroundMark x1="39767" y1="33367" x2="46006" y2="16429"/>
                        <a14:foregroundMark x1="45773" y1="71122" x2="45948" y2="44286"/>
                        <a14:foregroundMark x1="56268" y1="18469" x2="58950" y2="40102"/>
                        <a14:foregroundMark x1="41224" y1="57143" x2="40875" y2="82551"/>
                        <a14:foregroundMark x1="44082" y1="63367" x2="44315" y2="75714"/>
                        <a14:foregroundMark x1="70845" y1="33878" x2="62216" y2="54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9921" y="1171719"/>
            <a:ext cx="5067300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50CCE9-9603-4084-AF8D-50F243D889F7}"/>
              </a:ext>
            </a:extLst>
          </p:cNvPr>
          <p:cNvSpPr txBox="1"/>
          <p:nvPr/>
        </p:nvSpPr>
        <p:spPr>
          <a:xfrm>
            <a:off x="113030" y="4191000"/>
            <a:ext cx="1159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РЛА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определение антигенов менингококкам, пневмококкам, гемофильной палочке, стафилококкам,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ацинетобактер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др.</a:t>
            </a:r>
          </a:p>
          <a:p>
            <a:pPr marL="57150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ИФА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определение антител классов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IgM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IgG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 менингококкам, пневмококкам, гемофильной палочке, стафилококкам,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ацинетобактер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др.</a:t>
            </a:r>
          </a:p>
          <a:p>
            <a:pPr marL="57150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концентрации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неоптерина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методом  ИФА с использованием набора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E01N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0603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BLUE GENE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Китай).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821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A18ABC-A2B2-40A6-A176-D8C4E15CBE2D}"/>
              </a:ext>
            </a:extLst>
          </p:cNvPr>
          <p:cNvSpPr txBox="1"/>
          <p:nvPr/>
        </p:nvSpPr>
        <p:spPr>
          <a:xfrm>
            <a:off x="0" y="0"/>
            <a:ext cx="12192000" cy="958660"/>
          </a:xfrm>
          <a:prstGeom prst="rect">
            <a:avLst/>
          </a:prstGeom>
          <a:solidFill>
            <a:srgbClr val="B6DFCD"/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ЭПИДЕМИОЛОГИЧЕСКАЯ И  ЭТИОЛОГИЧЕСКАЯ ХАРАКТЕРИСТИКА МЕНИНГИТОВ У ДЕТЕЙ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9D1A55-5E62-4657-9FF8-883BDB111963}"/>
              </a:ext>
            </a:extLst>
          </p:cNvPr>
          <p:cNvSpPr txBox="1"/>
          <p:nvPr/>
        </p:nvSpPr>
        <p:spPr>
          <a:xfrm>
            <a:off x="295835" y="958662"/>
            <a:ext cx="11546541" cy="237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15-летний период наблюдения (2005-2019 гг.) в РСО-Алания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зарегистрировано 645 пациентов детского возраста, заболевших менингитом.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Заболеваемость среди детского населения 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колебалась в пределах 8,6-47,8 на 100 тыс. 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Смертность детей от менингитов регистрировалась в пределах от 0,5-3,3 на 100 тыс. детского населения (рис. 1).</a:t>
            </a:r>
            <a:r>
              <a:rPr lang="ru-RU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B4AE29DF-7CC4-4150-BB3A-4C3DC6437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5202029"/>
              </p:ext>
            </p:extLst>
          </p:nvPr>
        </p:nvGraphicFramePr>
        <p:xfrm>
          <a:off x="1133020" y="3219432"/>
          <a:ext cx="9925959" cy="329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C6A54D-3A65-4984-B1F8-CE1C6BCE391D}"/>
              </a:ext>
            </a:extLst>
          </p:cNvPr>
          <p:cNvSpPr txBox="1"/>
          <p:nvPr/>
        </p:nvSpPr>
        <p:spPr>
          <a:xfrm>
            <a:off x="1509363" y="6009904"/>
            <a:ext cx="8390389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10210" algn="ct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Рис. 1. 15-летняя динамика заболеваемости и смертности от менингитов у детей в РСО-Алания (на 100 тыс. детского населения)</a:t>
            </a:r>
          </a:p>
        </p:txBody>
      </p:sp>
    </p:spTree>
    <p:extLst>
      <p:ext uri="{BB962C8B-B14F-4D97-AF65-F5344CB8AC3E}">
        <p14:creationId xmlns:p14="http://schemas.microsoft.com/office/powerpoint/2010/main" xmlns="" val="368616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E6F0723B-B98F-48E0-8237-78BD21E60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22124267"/>
              </p:ext>
            </p:extLst>
          </p:nvPr>
        </p:nvGraphicFramePr>
        <p:xfrm>
          <a:off x="1137921" y="1698384"/>
          <a:ext cx="9296400" cy="4590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E3C358-40C1-4A16-A596-5F63C4FCCB6C}"/>
              </a:ext>
            </a:extLst>
          </p:cNvPr>
          <p:cNvSpPr txBox="1"/>
          <p:nvPr/>
        </p:nvSpPr>
        <p:spPr>
          <a:xfrm>
            <a:off x="701040" y="341937"/>
            <a:ext cx="10942320" cy="2593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10210" algn="just">
              <a:lnSpc>
                <a:spcPct val="150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10210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заболеваемости показал </a:t>
            </a:r>
            <a:r>
              <a:rPr lang="ru-RU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увеличение доли серозных менингитов и стабильная заболеваемость БГМ.</a:t>
            </a:r>
          </a:p>
          <a:p>
            <a:pPr indent="410210" algn="just">
              <a:lnSpc>
                <a:spcPct val="150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10210" algn="just">
              <a:lnSpc>
                <a:spcPct val="150000"/>
              </a:lnSpc>
              <a:spcAft>
                <a:spcPts val="10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A5D787-FA6C-4990-982A-F1CDA0746281}"/>
              </a:ext>
            </a:extLst>
          </p:cNvPr>
          <p:cNvSpPr txBox="1"/>
          <p:nvPr/>
        </p:nvSpPr>
        <p:spPr>
          <a:xfrm>
            <a:off x="0" y="0"/>
            <a:ext cx="12192000" cy="958660"/>
          </a:xfrm>
          <a:prstGeom prst="rect">
            <a:avLst/>
          </a:prstGeom>
          <a:solidFill>
            <a:srgbClr val="B6DFCD"/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ЭПИДЕМИОЛОГИЧЕСКАЯ И  ЭТИОЛОГИЧЕСКАЯ ХАРАКТЕРИСТИКА МЕНИНГИТОВ У ДЕТЕЙ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26D6B4-21B1-437A-816D-99B15B57FB74}"/>
              </a:ext>
            </a:extLst>
          </p:cNvPr>
          <p:cNvSpPr txBox="1"/>
          <p:nvPr/>
        </p:nvSpPr>
        <p:spPr>
          <a:xfrm>
            <a:off x="2640138" y="6289040"/>
            <a:ext cx="655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Рис. 2. 15-летняя динамика заболеваемости БГМ и СМ у детей в РСО-Алания (на 100 тыс. детского населения)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215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DC313D-45F9-4590-ACD1-3193B44D6E16}"/>
              </a:ext>
            </a:extLst>
          </p:cNvPr>
          <p:cNvSpPr txBox="1"/>
          <p:nvPr/>
        </p:nvSpPr>
        <p:spPr>
          <a:xfrm>
            <a:off x="203200" y="894080"/>
            <a:ext cx="11653519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15-летний период наблюдения отмечена отчетливая тенденция к снижению уровня заболеваемости менингококковым менингитом, стабильная заболеваемость гемофильным и пневмококковым менингитами, спорадическая заболеваемость стафилококковым, стрептококковым,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ацинетобактерным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менингитами. Прослежено увеличение доли менингитов неясной этиологии в период 2014-2019 гг. (рис. 3).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EA770F00-C390-4DA2-B567-5CBEC04FE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56567007"/>
              </p:ext>
            </p:extLst>
          </p:nvPr>
        </p:nvGraphicFramePr>
        <p:xfrm>
          <a:off x="203200" y="2511470"/>
          <a:ext cx="11755120" cy="424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B5CD12-6AEC-4598-8D4E-CD8B60608828}"/>
              </a:ext>
            </a:extLst>
          </p:cNvPr>
          <p:cNvSpPr txBox="1"/>
          <p:nvPr/>
        </p:nvSpPr>
        <p:spPr>
          <a:xfrm>
            <a:off x="0" y="0"/>
            <a:ext cx="12192000" cy="958660"/>
          </a:xfrm>
          <a:prstGeom prst="rect">
            <a:avLst/>
          </a:prstGeom>
          <a:solidFill>
            <a:srgbClr val="B6DFCD"/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ЭПИДЕМИОЛОГИЧЕСКАЯ И  ЭТИОЛОГИЧЕСКАЯ ХАРАКТЕРИСТИКА МЕНИНГИТОВ У ДЕТЕЙ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13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DFA220-B7F0-4955-BF6E-AEEBE4EE9F78}"/>
              </a:ext>
            </a:extLst>
          </p:cNvPr>
          <p:cNvSpPr txBox="1"/>
          <p:nvPr/>
        </p:nvSpPr>
        <p:spPr>
          <a:xfrm>
            <a:off x="0" y="773864"/>
            <a:ext cx="121920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Уточненные бактериальные гнойные менингиты составили 50,6% (163),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невыясненной этиологии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49,4% (159).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EADA47D2-FCC8-4D5B-B646-A66998952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63148866"/>
              </p:ext>
            </p:extLst>
          </p:nvPr>
        </p:nvGraphicFramePr>
        <p:xfrm>
          <a:off x="917680" y="1139584"/>
          <a:ext cx="4528079" cy="496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DA712FED-83F4-4A35-98D7-47C7B0BAF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45197778"/>
              </p:ext>
            </p:extLst>
          </p:nvPr>
        </p:nvGraphicFramePr>
        <p:xfrm>
          <a:off x="5405120" y="1218372"/>
          <a:ext cx="4528079" cy="481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2938C3E1-04CE-41CD-9305-0D666EB94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6970" y="240742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C72319A0-FF1A-4AEF-8777-FB9191AAE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6970" y="60364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03DAF0E8-AD2F-46BD-BCE2-A0EAEC87A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3839" y="9483043"/>
            <a:ext cx="65182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95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Рис. 4. Этиологическая структура бактериальных гнойных и серозных менингитов у детей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D4FA48-D28A-4282-86F6-895B0E8167C3}"/>
              </a:ext>
            </a:extLst>
          </p:cNvPr>
          <p:cNvSpPr txBox="1"/>
          <p:nvPr/>
        </p:nvSpPr>
        <p:spPr>
          <a:xfrm>
            <a:off x="677027" y="6115240"/>
            <a:ext cx="10441898" cy="96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10210" algn="ct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Рис. 4. Этиологическая структура бактериальных гнойных и серозных менингитов у детей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10210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765FEC-4919-4950-9515-143AE0B06D51}"/>
              </a:ext>
            </a:extLst>
          </p:cNvPr>
          <p:cNvSpPr txBox="1"/>
          <p:nvPr/>
        </p:nvSpPr>
        <p:spPr>
          <a:xfrm>
            <a:off x="0" y="0"/>
            <a:ext cx="12232640" cy="707886"/>
          </a:xfrm>
          <a:prstGeom prst="rect">
            <a:avLst/>
          </a:prstGeom>
          <a:solidFill>
            <a:srgbClr val="B6DFCD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ЭТИОЛОГИЧЕСКАЯ СТРУКТУРА БГМ И СМ.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268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1282</Words>
  <Application>Microsoft Office PowerPoint</Application>
  <PresentationFormat>Произвольный</PresentationFormat>
  <Paragraphs>153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ОРГАНИЧЕСКИЕ НАРУШЕНИЯ У ДЕТЕЙ С БГМ В ОСТРОМ ПЕРИОДЕ(РИС.7)</vt:lpstr>
      <vt:lpstr>ОРГАНИЧЕСКИЕ НАРУШЕНИЯ У ДЕТЕЙ С БГМ В ПЕРИОДЕ КАТАМНЕЗА (РИС.8).</vt:lpstr>
      <vt:lpstr>ОРГАНИЧЕСКИЕ НАРУШЕНИЯ У ДЕТЕЙ С СМ В ОСТРОМ ПЕРИОДЕ (РИС.9)</vt:lpstr>
      <vt:lpstr>ИСХОДЫ МЕНИНГИТОВ БГМ И СМ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Мишвелов</dc:creator>
  <cp:lastModifiedBy>Андрей</cp:lastModifiedBy>
  <cp:revision>53</cp:revision>
  <dcterms:created xsi:type="dcterms:W3CDTF">2023-06-13T13:23:16Z</dcterms:created>
  <dcterms:modified xsi:type="dcterms:W3CDTF">2025-11-10T04:50:15Z</dcterms:modified>
</cp:coreProperties>
</file>