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Лист1!$A$2:$A$8</c:f>
              <c:strCache>
                <c:ptCount val="7"/>
                <c:pt idx="0">
                  <c:v>очень низкий</c:v>
                </c:pt>
                <c:pt idx="1">
                  <c:v>низкий</c:v>
                </c:pt>
                <c:pt idx="2">
                  <c:v>ниже среднего</c:v>
                </c:pt>
                <c:pt idx="3">
                  <c:v>средний</c:v>
                </c:pt>
                <c:pt idx="4">
                  <c:v>выше среднего</c:v>
                </c:pt>
                <c:pt idx="5">
                  <c:v>высокий</c:v>
                </c:pt>
                <c:pt idx="6">
                  <c:v>очень высокий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13.39</c:v>
                </c:pt>
                <c:pt idx="1">
                  <c:v>15.18</c:v>
                </c:pt>
                <c:pt idx="2">
                  <c:v>6.25</c:v>
                </c:pt>
                <c:pt idx="3">
                  <c:v>31.25</c:v>
                </c:pt>
                <c:pt idx="4">
                  <c:v>12.5</c:v>
                </c:pt>
                <c:pt idx="5">
                  <c:v>12.5</c:v>
                </c:pt>
                <c:pt idx="6">
                  <c:v>8.93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A31-432D-9261-31D28FAF320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масса тела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Лист1!$A$2:$A$8</c:f>
              <c:strCache>
                <c:ptCount val="7"/>
                <c:pt idx="0">
                  <c:v>очень низкий</c:v>
                </c:pt>
                <c:pt idx="1">
                  <c:v>низкий</c:v>
                </c:pt>
                <c:pt idx="2">
                  <c:v>ниже среднего</c:v>
                </c:pt>
                <c:pt idx="3">
                  <c:v>средний</c:v>
                </c:pt>
                <c:pt idx="4">
                  <c:v>выше среднего</c:v>
                </c:pt>
                <c:pt idx="5">
                  <c:v>высокий</c:v>
                </c:pt>
                <c:pt idx="6">
                  <c:v>очень высокий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2.68</c:v>
                </c:pt>
                <c:pt idx="1">
                  <c:v>10.709999999999999</c:v>
                </c:pt>
                <c:pt idx="2">
                  <c:v>9.82</c:v>
                </c:pt>
                <c:pt idx="3">
                  <c:v>46.43</c:v>
                </c:pt>
                <c:pt idx="4">
                  <c:v>12.5</c:v>
                </c:pt>
                <c:pt idx="5">
                  <c:v>6.25</c:v>
                </c:pt>
                <c:pt idx="6">
                  <c:v>11.61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A31-432D-9261-31D28FAF320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Лист1!$A$2:$A$8</c:f>
              <c:strCache>
                <c:ptCount val="7"/>
                <c:pt idx="0">
                  <c:v>очень низкий</c:v>
                </c:pt>
                <c:pt idx="1">
                  <c:v>низкий</c:v>
                </c:pt>
                <c:pt idx="2">
                  <c:v>ниже среднего</c:v>
                </c:pt>
                <c:pt idx="3">
                  <c:v>средний</c:v>
                </c:pt>
                <c:pt idx="4">
                  <c:v>выше среднего</c:v>
                </c:pt>
                <c:pt idx="5">
                  <c:v>высокий</c:v>
                </c:pt>
                <c:pt idx="6">
                  <c:v>очень высокий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3</c:v>
                </c:pt>
                <c:pt idx="1">
                  <c:v>10</c:v>
                </c:pt>
                <c:pt idx="2">
                  <c:v>25</c:v>
                </c:pt>
                <c:pt idx="3">
                  <c:v>50</c:v>
                </c:pt>
                <c:pt idx="4">
                  <c:v>25</c:v>
                </c:pt>
                <c:pt idx="5">
                  <c:v>10</c:v>
                </c:pt>
                <c:pt idx="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A31-432D-9261-31D28FAF3203}"/>
            </c:ext>
          </c:extLst>
        </c:ser>
        <c:dLbls/>
        <c:gapWidth val="219"/>
        <c:overlap val="-27"/>
        <c:axId val="125723392"/>
        <c:axId val="165832192"/>
      </c:barChart>
      <c:catAx>
        <c:axId val="1257233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832192"/>
        <c:crosses val="autoZero"/>
        <c:auto val="1"/>
        <c:lblAlgn val="ctr"/>
        <c:lblOffset val="100"/>
      </c:catAx>
      <c:valAx>
        <c:axId val="165832192"/>
        <c:scaling>
          <c:orientation val="minMax"/>
        </c:scaling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5723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9576280064228611"/>
          <c:y val="0.26408619994997445"/>
          <c:w val="0.20314668681681969"/>
          <c:h val="0.41238465259856488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 w="6350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Лист1!$A$2:$A$6</c:f>
              <c:strCache>
                <c:ptCount val="5"/>
                <c:pt idx="0">
                  <c:v>низкорослость / недостаточность питания</c:v>
                </c:pt>
                <c:pt idx="1">
                  <c:v>рост ниже среднего / пониженное питание</c:v>
                </c:pt>
                <c:pt idx="2">
                  <c:v>средний рост / средняя масса тела</c:v>
                </c:pt>
                <c:pt idx="3">
                  <c:v>рост выше среднего / повышенное питание</c:v>
                </c:pt>
                <c:pt idx="4">
                  <c:v>высокорослость / ожирение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9.82</c:v>
                </c:pt>
                <c:pt idx="1">
                  <c:v>23.21</c:v>
                </c:pt>
                <c:pt idx="2">
                  <c:v>39.290000000000006</c:v>
                </c:pt>
                <c:pt idx="3">
                  <c:v>16.959999999999997</c:v>
                </c:pt>
                <c:pt idx="4">
                  <c:v>10.719999999999999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7B-43A1-88E6-04D1BEE1F51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масса тела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Лист1!$A$2:$A$6</c:f>
              <c:strCache>
                <c:ptCount val="5"/>
                <c:pt idx="0">
                  <c:v>низкорослость / недостаточность питания</c:v>
                </c:pt>
                <c:pt idx="1">
                  <c:v>рост ниже среднего / пониженное питание</c:v>
                </c:pt>
                <c:pt idx="2">
                  <c:v>средний рост / средняя масса тела</c:v>
                </c:pt>
                <c:pt idx="3">
                  <c:v>рост выше среднего / повышенное питание</c:v>
                </c:pt>
                <c:pt idx="4">
                  <c:v>высокорослость / ожирение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0.89</c:v>
                </c:pt>
                <c:pt idx="1">
                  <c:v>4.46</c:v>
                </c:pt>
                <c:pt idx="2">
                  <c:v>64.290000000000006</c:v>
                </c:pt>
                <c:pt idx="3">
                  <c:v>22.32</c:v>
                </c:pt>
                <c:pt idx="4">
                  <c:v>8.0400000000000009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57B-43A1-88E6-04D1BEE1F519}"/>
            </c:ext>
          </c:extLst>
        </c:ser>
        <c:dLbls/>
        <c:gapWidth val="219"/>
        <c:overlap val="-27"/>
        <c:axId val="164087296"/>
        <c:axId val="164088832"/>
      </c:barChart>
      <c:catAx>
        <c:axId val="1640872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088832"/>
        <c:crosses val="autoZero"/>
        <c:auto val="1"/>
        <c:lblAlgn val="ctr"/>
        <c:lblOffset val="100"/>
      </c:catAx>
      <c:valAx>
        <c:axId val="164088832"/>
        <c:scaling>
          <c:orientation val="minMax"/>
        </c:scaling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0872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</c:chart>
  <c:spPr>
    <a:noFill/>
    <a:ln w="6350" cap="flat" cmpd="sng" algn="ctr">
      <a:noFill/>
      <a:prstDash val="solid"/>
    </a:ln>
    <a:effectLst/>
  </c:spPr>
  <c:txPr>
    <a:bodyPr/>
    <a:lstStyle/>
    <a:p>
      <a:pPr>
        <a:defRPr sz="1800" baseline="0"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00620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240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658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057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3749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176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190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615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172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211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35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D7CE9EA-9DEC-45A8-9E63-EB4AC45ABC30}" type="datetimeFigureOut">
              <a:rPr lang="ru-RU" smtClean="0"/>
              <a:pPr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2B9D4DD-4529-499B-ABC6-503D97CCA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58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2222500"/>
            <a:ext cx="8991600" cy="19580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характер Питания детей первого года жизни и параметры их физического развития в раннем возрасте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8694" y="4708144"/>
            <a:ext cx="6801612" cy="1819656"/>
          </a:xfrm>
        </p:spPr>
        <p:txBody>
          <a:bodyPr>
            <a:normAutofit fontScale="70000" lnSpcReduction="20000"/>
          </a:bodyPr>
          <a:lstStyle/>
          <a:p>
            <a:r>
              <a:rPr lang="ru-RU" sz="4000" dirty="0" smtClean="0"/>
              <a:t>Сенченко Н.Г., доцент кафедры педиатрии и детской хирургии</a:t>
            </a:r>
          </a:p>
          <a:p>
            <a:endParaRPr lang="ru-RU" sz="4000" dirty="0" smtClean="0"/>
          </a:p>
          <a:p>
            <a:r>
              <a:rPr lang="ru-RU" sz="4000" dirty="0" smtClean="0"/>
              <a:t>Донецк-2025</a:t>
            </a:r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355600" y="457200"/>
            <a:ext cx="114681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ФЕДЕРАЛЬНОЕ ГОСУДАРСТВЕННОЕ БЮДЖЕТНОЕ ОБРАЗОВАТЕЛЬНОЕ</a:t>
            </a:r>
          </a:p>
          <a:p>
            <a:pPr algn="ctr"/>
            <a:r>
              <a:rPr lang="ru-RU" sz="2000" dirty="0" smtClean="0"/>
              <a:t>УЧРЕЖДЕНИЕ ВЫСШЕГО ОБРАЗОВАНИЯ</a:t>
            </a:r>
          </a:p>
          <a:p>
            <a:pPr algn="ctr"/>
            <a:r>
              <a:rPr lang="ru-RU" sz="2000" dirty="0" smtClean="0"/>
              <a:t>«ЛУГАНСКИЙ ГОСУДАРСТВЕННЫЙ МЕДИЦИНСКИЙ УНИВЕРСИТЕТ</a:t>
            </a:r>
          </a:p>
          <a:p>
            <a:pPr algn="ctr"/>
            <a:r>
              <a:rPr lang="ru-RU" sz="2000" dirty="0" smtClean="0"/>
              <a:t>ИМЕНИ СВЯТИТЕЛЯ ЛУКИ»</a:t>
            </a:r>
          </a:p>
          <a:p>
            <a:pPr algn="ctr"/>
            <a:r>
              <a:rPr lang="ru-RU" sz="2000" dirty="0" smtClean="0"/>
              <a:t>МИНИСТЕРСТВА ЗДРАВООХРАНЕНИЯ РОССИЙСКОЙ ФЕДЕРАЦИИ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40942" y="5900845"/>
            <a:ext cx="9510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23323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857" y="391886"/>
            <a:ext cx="11451772" cy="6110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</a:rPr>
              <a:t>5. Дети</a:t>
            </a:r>
            <a:r>
              <a:rPr lang="ru-RU" sz="2400" dirty="0">
                <a:latin typeface="Calibri" panose="020F0502020204030204" pitchFamily="34" charset="0"/>
              </a:rPr>
              <a:t>, находившиеся на искусственном вскармливании, достоверно </a:t>
            </a:r>
            <a:r>
              <a:rPr lang="ru-RU" sz="2400" dirty="0" smtClean="0">
                <a:latin typeface="Calibri" panose="020F0502020204030204" pitchFamily="34" charset="0"/>
              </a:rPr>
              <a:t>отличались </a:t>
            </a:r>
            <a:r>
              <a:rPr lang="ru-RU" sz="2400" dirty="0">
                <a:latin typeface="Calibri" panose="020F0502020204030204" pitchFamily="34" charset="0"/>
              </a:rPr>
              <a:t>по антропометрическим показателям от детей, находившихся на </a:t>
            </a:r>
            <a:r>
              <a:rPr lang="ru-RU" sz="2400" dirty="0" smtClean="0">
                <a:latin typeface="Calibri" panose="020F0502020204030204" pitchFamily="34" charset="0"/>
              </a:rPr>
              <a:t>естественном </a:t>
            </a:r>
            <a:r>
              <a:rPr lang="ru-RU" sz="2400" dirty="0">
                <a:latin typeface="Calibri" panose="020F0502020204030204" pitchFamily="34" charset="0"/>
              </a:rPr>
              <a:t>и смешанном вскармливании. Дети, находившиеся на первом году жизни на искусственном вскармливании, преобладали и в группах детей со сниженными показателями роста (42%) и массы (70%), и в группах с избы-точной массой тела (60%) и высокорослостью (49%).</a:t>
            </a:r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</a:rPr>
              <a:t>6. Необходимо </a:t>
            </a:r>
            <a:r>
              <a:rPr lang="ru-RU" sz="2400" dirty="0">
                <a:latin typeface="Calibri" panose="020F0502020204030204" pitchFamily="34" charset="0"/>
              </a:rPr>
              <a:t>активное проведение мероприятий, направленных на </a:t>
            </a:r>
            <a:r>
              <a:rPr lang="ru-RU" sz="2400" dirty="0" smtClean="0">
                <a:latin typeface="Calibri" panose="020F0502020204030204" pitchFamily="34" charset="0"/>
              </a:rPr>
              <a:t>становление</a:t>
            </a:r>
            <a:r>
              <a:rPr lang="ru-RU" sz="2400" dirty="0">
                <a:latin typeface="Calibri" panose="020F0502020204030204" pitchFamily="34" charset="0"/>
              </a:rPr>
              <a:t>, продвижение и поддержку естественного вскармливания. В этой </a:t>
            </a:r>
            <a:r>
              <a:rPr lang="ru-RU" sz="2400" dirty="0" smtClean="0">
                <a:latin typeface="Calibri" panose="020F0502020204030204" pitchFamily="34" charset="0"/>
              </a:rPr>
              <a:t>работе </a:t>
            </a:r>
            <a:r>
              <a:rPr lang="ru-RU" sz="2400" dirty="0">
                <a:latin typeface="Calibri" panose="020F0502020204030204" pitchFamily="34" charset="0"/>
              </a:rPr>
              <a:t>целесообразно использовать материалы «Программы оптимизации вскармливания детей первого года жизни в Российской Федерации</a:t>
            </a:r>
            <a:r>
              <a:rPr lang="ru-RU" sz="2400" dirty="0" smtClean="0">
                <a:latin typeface="Calibri" panose="020F0502020204030204" pitchFamily="34" charset="0"/>
              </a:rPr>
              <a:t>»</a:t>
            </a:r>
          </a:p>
          <a:p>
            <a:pPr marL="0" indent="0">
              <a:buNone/>
            </a:pPr>
            <a:endParaRPr lang="ru-RU" sz="2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ru-RU" sz="24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latin typeface="Calibri" panose="020F0502020204030204" pitchFamily="34" charset="0"/>
              </a:rPr>
              <a:t>БЛАГОДАРЮ ЗА ВНИМАНИЕ!</a:t>
            </a:r>
            <a:endParaRPr lang="ru-RU" sz="28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ru-RU" sz="2400" dirty="0">
              <a:latin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40942" y="5900845"/>
            <a:ext cx="9510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0725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0" y="203200"/>
            <a:ext cx="11366500" cy="635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</a:rPr>
              <a:t>Нами был </a:t>
            </a:r>
            <a:r>
              <a:rPr lang="ru-RU" sz="2400" dirty="0">
                <a:latin typeface="Calibri" panose="020F0502020204030204" pitchFamily="34" charset="0"/>
              </a:rPr>
              <a:t>проведён анализ основных показателей физического развития детей раннего возраста, находившихся на различных видах вскармливания на первом году жизни, на базе Луганской городской детской поликлиники №</a:t>
            </a:r>
            <a:r>
              <a:rPr lang="ru-RU" sz="2400" dirty="0" smtClean="0">
                <a:latin typeface="Calibri" panose="020F0502020204030204" pitchFamily="34" charset="0"/>
              </a:rPr>
              <a:t>4. </a:t>
            </a:r>
            <a:r>
              <a:rPr lang="ru-RU" sz="2400" dirty="0">
                <a:latin typeface="Calibri" panose="020F0502020204030204" pitchFamily="34" charset="0"/>
              </a:rPr>
              <a:t>Было обследовано 112 детей в возрасте от 1 года до 3 лет – 57 мальчиков (51%) и 55 девочек (49%). </a:t>
            </a:r>
            <a:r>
              <a:rPr lang="ru-RU" sz="2400" dirty="0" smtClean="0">
                <a:latin typeface="Calibri" panose="020F0502020204030204" pitchFamily="34" charset="0"/>
              </a:rPr>
              <a:t>В </a:t>
            </a:r>
            <a:r>
              <a:rPr lang="ru-RU" sz="2400" dirty="0">
                <a:latin typeface="Calibri" panose="020F0502020204030204" pitchFamily="34" charset="0"/>
              </a:rPr>
              <a:t>течение первого года жизни 37 детей (33%) находились на естественном вскармливании, 22 (19,6%) – на смешанном и 53 (47,4%) – на искусственном. Процент детей на грудном вскармливании был заметно ниже средних показателей по </a:t>
            </a:r>
            <a:r>
              <a:rPr lang="ru-RU" sz="2400" dirty="0" smtClean="0">
                <a:latin typeface="Calibri" panose="020F0502020204030204" pitchFamily="34" charset="0"/>
              </a:rPr>
              <a:t>РФ.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По </a:t>
            </a:r>
            <a:r>
              <a:rPr lang="ru-RU" sz="2400" dirty="0" err="1">
                <a:latin typeface="Calibri" panose="020F0502020204030204" pitchFamily="34" charset="0"/>
              </a:rPr>
              <a:t>центильным</a:t>
            </a:r>
            <a:r>
              <a:rPr lang="ru-RU" sz="2400" dirty="0">
                <a:latin typeface="Calibri" panose="020F0502020204030204" pitchFamily="34" charset="0"/>
              </a:rPr>
              <a:t> таблицам была проведена оценка роста и массы тела в % по отношению к общему количеству </a:t>
            </a:r>
            <a:r>
              <a:rPr lang="ru-RU" sz="2400" dirty="0" smtClean="0">
                <a:latin typeface="Calibri" panose="020F0502020204030204" pitchFamily="34" charset="0"/>
              </a:rPr>
              <a:t>детей. Были </a:t>
            </a:r>
            <a:r>
              <a:rPr lang="ru-RU" sz="2400" dirty="0">
                <a:latin typeface="Calibri" panose="020F0502020204030204" pitchFamily="34" charset="0"/>
              </a:rPr>
              <a:t>выявлены значительные отклонения от среднестатистических показателей в массе и росте обследованных детей. Причём отклонения фиксировались и в сторону дефицита, и в сторону избытка как массы тела, так и роста. В частности, дети с очень низким ростом (1 </a:t>
            </a:r>
            <a:r>
              <a:rPr lang="ru-RU" sz="2400" dirty="0" err="1">
                <a:latin typeface="Calibri" panose="020F0502020204030204" pitchFamily="34" charset="0"/>
              </a:rPr>
              <a:t>центильный</a:t>
            </a:r>
            <a:r>
              <a:rPr lang="ru-RU" sz="2400" dirty="0">
                <a:latin typeface="Calibri" panose="020F0502020204030204" pitchFamily="34" charset="0"/>
              </a:rPr>
              <a:t> коридор) составили 13,39% при среднем показателе 3</a:t>
            </a:r>
            <a:r>
              <a:rPr lang="ru-RU" sz="2400" dirty="0" smtClean="0">
                <a:latin typeface="Calibri" panose="020F0502020204030204" pitchFamily="34" charset="0"/>
              </a:rPr>
              <a:t>%, </a:t>
            </a:r>
            <a:r>
              <a:rPr lang="ru-RU" sz="2400" dirty="0">
                <a:latin typeface="Calibri" panose="020F0502020204030204" pitchFamily="34" charset="0"/>
              </a:rPr>
              <a:t>детей с очень высокой массой тела (7 </a:t>
            </a:r>
            <a:r>
              <a:rPr lang="ru-RU" sz="2400" dirty="0" err="1">
                <a:latin typeface="Calibri" panose="020F0502020204030204" pitchFamily="34" charset="0"/>
              </a:rPr>
              <a:t>центильный</a:t>
            </a:r>
            <a:r>
              <a:rPr lang="ru-RU" sz="2400" dirty="0">
                <a:latin typeface="Calibri" panose="020F0502020204030204" pitchFamily="34" charset="0"/>
              </a:rPr>
              <a:t> коридор) было выявлено 11,61% при норме также 3%, детей же со средним ростом и средней массой тела – 31,25% и 46,43% соответственно при среднем показателе 50%.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40942" y="5900845"/>
            <a:ext cx="9510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3525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3050" y="202692"/>
            <a:ext cx="11645900" cy="762508"/>
          </a:xfrm>
        </p:spPr>
        <p:txBody>
          <a:bodyPr>
            <a:noAutofit/>
          </a:bodyPr>
          <a:lstStyle/>
          <a:p>
            <a:r>
              <a:rPr lang="ru-RU" sz="2000" b="1" dirty="0"/>
              <a:t>Показатели роста и массы тела по </a:t>
            </a:r>
            <a:r>
              <a:rPr lang="ru-RU" sz="2000" b="1" dirty="0" err="1"/>
              <a:t>центильным</a:t>
            </a:r>
            <a:r>
              <a:rPr lang="ru-RU" sz="2000" b="1" dirty="0"/>
              <a:t> таблицам (в </a:t>
            </a:r>
            <a:r>
              <a:rPr lang="ru-RU" sz="2000" b="1" dirty="0" smtClean="0"/>
              <a:t>%)</a:t>
            </a:r>
            <a:endParaRPr lang="ru-RU" sz="2000" b="1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32238331"/>
              </p:ext>
            </p:extLst>
          </p:nvPr>
        </p:nvGraphicFramePr>
        <p:xfrm>
          <a:off x="273050" y="1204687"/>
          <a:ext cx="11645900" cy="5341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240942" y="5900845"/>
            <a:ext cx="9510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61369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8971" y="449943"/>
            <a:ext cx="11393715" cy="602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Оценка показателей роста и массы тела по количеству стандартных </a:t>
            </a:r>
            <a:r>
              <a:rPr lang="ru-RU" sz="2400" dirty="0" smtClean="0">
                <a:latin typeface="Calibri" panose="020F0502020204030204" pitchFamily="34" charset="0"/>
              </a:rPr>
              <a:t>отклонений </a:t>
            </a:r>
            <a:r>
              <a:rPr lang="ru-RU" sz="2400" dirty="0">
                <a:latin typeface="Calibri" panose="020F0502020204030204" pitchFamily="34" charset="0"/>
              </a:rPr>
              <a:t>от средних значений (SD) по нормативам ВОЗ </a:t>
            </a:r>
            <a:r>
              <a:rPr lang="ru-RU" sz="2400" dirty="0" smtClean="0">
                <a:latin typeface="Calibri" panose="020F0502020204030204" pitchFamily="34" charset="0"/>
              </a:rPr>
              <a:t>(в %) дала </a:t>
            </a:r>
            <a:r>
              <a:rPr lang="ru-RU" sz="2400" dirty="0">
                <a:latin typeface="Calibri" panose="020F0502020204030204" pitchFamily="34" charset="0"/>
              </a:rPr>
              <a:t>сходные </a:t>
            </a:r>
            <a:r>
              <a:rPr lang="ru-RU" sz="2400" dirty="0" smtClean="0">
                <a:latin typeface="Calibri" panose="020F0502020204030204" pitchFamily="34" charset="0"/>
              </a:rPr>
              <a:t>результаты:</a:t>
            </a:r>
            <a:endParaRPr lang="ru-RU" sz="24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2586632072"/>
              </p:ext>
            </p:extLst>
          </p:nvPr>
        </p:nvGraphicFramePr>
        <p:xfrm>
          <a:off x="478972" y="1349828"/>
          <a:ext cx="11393714" cy="5123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240942" y="5900845"/>
            <a:ext cx="9510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5541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857" y="377371"/>
            <a:ext cx="11437257" cy="6154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Исходя из приведенных выше показателей, закономерными стали </a:t>
            </a:r>
            <a:r>
              <a:rPr lang="ru-RU" sz="2400" dirty="0" smtClean="0">
                <a:latin typeface="Calibri" panose="020F0502020204030204" pitchFamily="34" charset="0"/>
              </a:rPr>
              <a:t>результаты </a:t>
            </a:r>
            <a:r>
              <a:rPr lang="ru-RU" sz="2400" dirty="0">
                <a:latin typeface="Calibri" panose="020F0502020204030204" pitchFamily="34" charset="0"/>
              </a:rPr>
              <a:t>оценки гармоничности физического развития по разнице между </a:t>
            </a:r>
            <a:r>
              <a:rPr lang="ru-RU" sz="2400" dirty="0" err="1" smtClean="0">
                <a:latin typeface="Calibri" panose="020F0502020204030204" pitchFamily="34" charset="0"/>
              </a:rPr>
              <a:t>центильными</a:t>
            </a:r>
            <a:r>
              <a:rPr lang="ru-RU" sz="2400" dirty="0" smtClean="0">
                <a:latin typeface="Calibri" panose="020F0502020204030204" pitchFamily="34" charset="0"/>
              </a:rPr>
              <a:t> </a:t>
            </a:r>
            <a:r>
              <a:rPr lang="ru-RU" sz="2400" dirty="0">
                <a:latin typeface="Calibri" panose="020F0502020204030204" pitchFamily="34" charset="0"/>
              </a:rPr>
              <a:t>коридорами роста и массы тела: гармоничное развитие – 55 детей (49,11%), дисгармоничное – 37 детей (33,04%), резко дисгармоничное – 20 детей (17,85</a:t>
            </a:r>
            <a:r>
              <a:rPr lang="ru-RU" sz="2400" dirty="0" smtClean="0">
                <a:latin typeface="Calibri" panose="020F0502020204030204" pitchFamily="34" charset="0"/>
              </a:rPr>
              <a:t>%).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Анализ показателей роста (длины тела) показал, что в группе детей со сниженным ростом и по </a:t>
            </a:r>
            <a:r>
              <a:rPr lang="ru-RU" sz="2400" dirty="0" err="1">
                <a:latin typeface="Calibri" panose="020F0502020204030204" pitchFamily="34" charset="0"/>
              </a:rPr>
              <a:t>центильным</a:t>
            </a:r>
            <a:r>
              <a:rPr lang="ru-RU" sz="2400" dirty="0">
                <a:latin typeface="Calibri" panose="020F0502020204030204" pitchFamily="34" charset="0"/>
              </a:rPr>
              <a:t> таблицам (1, 2 и 3 коридоры), и по стандартам ВОЗ (рост ниже среднего и низкорослые) преобладали мальчики – 53,85% и 56,76% соответственно. В группе детей высокого роста и по </a:t>
            </a:r>
            <a:r>
              <a:rPr lang="ru-RU" sz="2400" dirty="0" err="1">
                <a:latin typeface="Calibri" panose="020F0502020204030204" pitchFamily="34" charset="0"/>
              </a:rPr>
              <a:t>центильным</a:t>
            </a:r>
            <a:r>
              <a:rPr lang="ru-RU" sz="2400" dirty="0">
                <a:latin typeface="Calibri" panose="020F0502020204030204" pitchFamily="34" charset="0"/>
              </a:rPr>
              <a:t> таблицам (5, 6 и 7 коридоры), и по критериям ВОЗ (рост выше среднего и высокорослые) было больше девочек – 65,79% и 70,97% соответственно. Таким образом, была выявлена тенденция к формированию дефицита массы тела и низкорослости у мальчиков, а </a:t>
            </a:r>
            <a:r>
              <a:rPr lang="ru-RU" sz="2400" dirty="0" smtClean="0">
                <a:latin typeface="Calibri" panose="020F0502020204030204" pitchFamily="34" charset="0"/>
              </a:rPr>
              <a:t>также </a:t>
            </a:r>
            <a:r>
              <a:rPr lang="ru-RU" sz="2400" dirty="0">
                <a:latin typeface="Calibri" panose="020F0502020204030204" pitchFamily="34" charset="0"/>
              </a:rPr>
              <a:t>высокие показатели массы и роста у девочек</a:t>
            </a:r>
            <a:r>
              <a:rPr lang="ru-RU" sz="2400" dirty="0" smtClean="0">
                <a:latin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Был также проведён сравнительный анализ параметров физического развития детей, находившихся на первом году жизни на различных видах вскармливания, по </a:t>
            </a:r>
            <a:r>
              <a:rPr lang="ru-RU" sz="2400" dirty="0" err="1">
                <a:latin typeface="Calibri" panose="020F0502020204030204" pitchFamily="34" charset="0"/>
              </a:rPr>
              <a:t>центильным</a:t>
            </a:r>
            <a:r>
              <a:rPr lang="ru-RU" sz="2400" dirty="0">
                <a:latin typeface="Calibri" panose="020F0502020204030204" pitchFamily="34" charset="0"/>
              </a:rPr>
              <a:t> таблицам и по количеству стандартных отклонений от средней (SD</a:t>
            </a:r>
            <a:r>
              <a:rPr lang="ru-RU" sz="2400" dirty="0" smtClean="0">
                <a:latin typeface="Calibri" panose="020F0502020204030204" pitchFamily="34" charset="0"/>
              </a:rPr>
              <a:t>).</a:t>
            </a:r>
            <a:endParaRPr lang="ru-RU" sz="2400" dirty="0">
              <a:latin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40942" y="5900845"/>
            <a:ext cx="9510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45146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33828" y="326064"/>
            <a:ext cx="11524343" cy="922165"/>
          </a:xfrm>
        </p:spPr>
        <p:txBody>
          <a:bodyPr>
            <a:normAutofit/>
          </a:bodyPr>
          <a:lstStyle/>
          <a:p>
            <a:r>
              <a:rPr lang="ru-RU" sz="2000" b="1" dirty="0"/>
              <a:t>Параметры физического развития детей, находившихся на различных видах вскармливания.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1733693"/>
              </p:ext>
            </p:extLst>
          </p:nvPr>
        </p:nvGraphicFramePr>
        <p:xfrm>
          <a:off x="333830" y="1654628"/>
          <a:ext cx="11524338" cy="4194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5598">
                  <a:extLst>
                    <a:ext uri="{9D8B030D-6E8A-4147-A177-3AD203B41FA5}">
                      <a16:colId xmlns:a16="http://schemas.microsoft.com/office/drawing/2014/main" xmlns="" val="498190961"/>
                    </a:ext>
                  </a:extLst>
                </a:gridCol>
                <a:gridCol w="1248228">
                  <a:extLst>
                    <a:ext uri="{9D8B030D-6E8A-4147-A177-3AD203B41FA5}">
                      <a16:colId xmlns:a16="http://schemas.microsoft.com/office/drawing/2014/main" xmlns="" val="163776861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67949301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3007390899"/>
                    </a:ext>
                  </a:extLst>
                </a:gridCol>
                <a:gridCol w="1133727">
                  <a:extLst>
                    <a:ext uri="{9D8B030D-6E8A-4147-A177-3AD203B41FA5}">
                      <a16:colId xmlns:a16="http://schemas.microsoft.com/office/drawing/2014/main" xmlns="" val="2701593884"/>
                    </a:ext>
                  </a:extLst>
                </a:gridCol>
                <a:gridCol w="1280482">
                  <a:extLst>
                    <a:ext uri="{9D8B030D-6E8A-4147-A177-3AD203B41FA5}">
                      <a16:colId xmlns:a16="http://schemas.microsoft.com/office/drawing/2014/main" xmlns="" val="2638582101"/>
                    </a:ext>
                  </a:extLst>
                </a:gridCol>
                <a:gridCol w="1280482">
                  <a:extLst>
                    <a:ext uri="{9D8B030D-6E8A-4147-A177-3AD203B41FA5}">
                      <a16:colId xmlns:a16="http://schemas.microsoft.com/office/drawing/2014/main" xmlns="" val="1163317975"/>
                    </a:ext>
                  </a:extLst>
                </a:gridCol>
                <a:gridCol w="1280482">
                  <a:extLst>
                    <a:ext uri="{9D8B030D-6E8A-4147-A177-3AD203B41FA5}">
                      <a16:colId xmlns:a16="http://schemas.microsoft.com/office/drawing/2014/main" xmlns="" val="819569764"/>
                    </a:ext>
                  </a:extLst>
                </a:gridCol>
                <a:gridCol w="1280482">
                  <a:extLst>
                    <a:ext uri="{9D8B030D-6E8A-4147-A177-3AD203B41FA5}">
                      <a16:colId xmlns:a16="http://schemas.microsoft.com/office/drawing/2014/main" xmlns="" val="2355360896"/>
                    </a:ext>
                  </a:extLst>
                </a:gridCol>
              </a:tblGrid>
              <a:tr h="419463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spc="-50" dirty="0">
                          <a:effectLst/>
                          <a:latin typeface="Calibri" panose="020F0502020204030204" pitchFamily="34" charset="0"/>
                        </a:rPr>
                        <a:t>Тип вскармливания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</a:rPr>
                        <a:t>Рост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</a:rPr>
                        <a:t>Масса тела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48310496"/>
                  </a:ext>
                </a:extLst>
              </a:tr>
              <a:tr h="419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</a:rPr>
                        <a:t>Низкий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</a:rPr>
                        <a:t>Высокий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</a:rPr>
                        <a:t>Низкая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 panose="020F0502020204030204" pitchFamily="34" charset="0"/>
                        </a:rPr>
                        <a:t>Избыточная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0515803"/>
                  </a:ext>
                </a:extLst>
              </a:tr>
              <a:tr h="8389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1, 2 и 3 коридоры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spc="-50">
                          <a:effectLst/>
                          <a:latin typeface="Calibri" panose="020F0502020204030204" pitchFamily="34" charset="0"/>
                        </a:rPr>
                        <a:t>SD&lt;-1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5, 6 и 7 коридоры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spc="-50">
                          <a:effectLst/>
                          <a:latin typeface="Calibri" panose="020F0502020204030204" pitchFamily="34" charset="0"/>
                        </a:rPr>
                        <a:t>SD&gt;1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1, 2 и 3 коридоры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spc="-50">
                          <a:effectLst/>
                          <a:latin typeface="Calibri" panose="020F0502020204030204" pitchFamily="34" charset="0"/>
                        </a:rPr>
                        <a:t>SD&lt;-1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5, 6 и 7 коридоры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spc="-50">
                          <a:effectLst/>
                          <a:latin typeface="Calibri" panose="020F0502020204030204" pitchFamily="34" charset="0"/>
                        </a:rPr>
                        <a:t>SD&gt;1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31835182"/>
                  </a:ext>
                </a:extLst>
              </a:tr>
              <a:tr h="8389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spc="-50" dirty="0">
                          <a:effectLst/>
                          <a:latin typeface="Calibri" panose="020F0502020204030204" pitchFamily="34" charset="0"/>
                        </a:rPr>
                        <a:t>Естественное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9 (23,08%)*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8 (21,62%)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16 (42,1%)*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13 (41,94%)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8 (30,77%)*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 (16,67%)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8 (23,53%)*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9 (26,47%)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46516479"/>
                  </a:ext>
                </a:extLst>
              </a:tr>
              <a:tr h="8389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spc="-50" dirty="0">
                          <a:effectLst/>
                          <a:latin typeface="Calibri" panose="020F0502020204030204" pitchFamily="34" charset="0"/>
                        </a:rPr>
                        <a:t>Смешанное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14 (35,9%)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13 (35,14%)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3 (7,9%)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3 (9,68%)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2 (7,69%)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7 (20,59%)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6 (17,65%)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47226103"/>
                  </a:ext>
                </a:extLst>
              </a:tr>
              <a:tr h="8389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spc="-50" dirty="0">
                          <a:effectLst/>
                          <a:latin typeface="Calibri" panose="020F0502020204030204" pitchFamily="34" charset="0"/>
                        </a:rPr>
                        <a:t>Искусственное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16 (41,02%)*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16 (43,24%)*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19 (50%)*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15 (48,39%)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16 (61,54%)*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5 (83,33%)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>
                          <a:effectLst/>
                          <a:latin typeface="Calibri" panose="020F0502020204030204" pitchFamily="34" charset="0"/>
                        </a:rPr>
                        <a:t>19 (55,88%)*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spc="-50" dirty="0">
                          <a:effectLst/>
                          <a:latin typeface="Calibri" panose="020F0502020204030204" pitchFamily="34" charset="0"/>
                        </a:rPr>
                        <a:t>19 (55,88%)*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23021676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33828" y="6105217"/>
            <a:ext cx="115243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Calibri" panose="020F0502020204030204" pitchFamily="34" charset="0"/>
              </a:rPr>
              <a:t>Примечание: * – различия статистически достоверны (р≤0,05)</a:t>
            </a:r>
            <a:endParaRPr lang="ru-RU" sz="2000" dirty="0">
              <a:latin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39500" y="5905500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54983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829" y="333829"/>
            <a:ext cx="11567885" cy="6212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Полученные данные свидетельствуют о том, что и в группах детей со </a:t>
            </a:r>
            <a:r>
              <a:rPr lang="ru-RU" sz="2400" dirty="0" smtClean="0">
                <a:latin typeface="Calibri" panose="020F0502020204030204" pitchFamily="34" charset="0"/>
              </a:rPr>
              <a:t>сниженными </a:t>
            </a:r>
            <a:r>
              <a:rPr lang="ru-RU" sz="2400" dirty="0">
                <a:latin typeface="Calibri" panose="020F0502020204030204" pitchFamily="34" charset="0"/>
              </a:rPr>
              <a:t>показателями роста и массы, и в группах с избыточной массой </a:t>
            </a:r>
            <a:r>
              <a:rPr lang="ru-RU" sz="2400" dirty="0" smtClean="0">
                <a:latin typeface="Calibri" panose="020F0502020204030204" pitchFamily="34" charset="0"/>
              </a:rPr>
              <a:t>тела </a:t>
            </a:r>
            <a:r>
              <a:rPr lang="ru-RU" sz="2400" dirty="0">
                <a:latin typeface="Calibri" panose="020F0502020204030204" pitchFamily="34" charset="0"/>
              </a:rPr>
              <a:t>и высокорослостью преобладают дети, находившиеся на искусственном вскармливании на первом году жизни. Причём использование разных </a:t>
            </a:r>
            <a:r>
              <a:rPr lang="ru-RU" sz="2400" dirty="0" smtClean="0">
                <a:latin typeface="Calibri" panose="020F0502020204030204" pitchFamily="34" charset="0"/>
              </a:rPr>
              <a:t>способов </a:t>
            </a:r>
            <a:r>
              <a:rPr lang="ru-RU" sz="2400" dirty="0">
                <a:latin typeface="Calibri" panose="020F0502020204030204" pitchFamily="34" charset="0"/>
              </a:rPr>
              <a:t>оценки параметров физического развития (метода </a:t>
            </a:r>
            <a:r>
              <a:rPr lang="ru-RU" sz="2400" dirty="0" err="1">
                <a:latin typeface="Calibri" panose="020F0502020204030204" pitchFamily="34" charset="0"/>
              </a:rPr>
              <a:t>центильных</a:t>
            </a:r>
            <a:r>
              <a:rPr lang="ru-RU" sz="2400" dirty="0">
                <a:latin typeface="Calibri" panose="020F0502020204030204" pitchFamily="34" charset="0"/>
              </a:rPr>
              <a:t> таблиц и метода стандартных отклонений от средней) дало сходные в процентном отношении результаты.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Анализ состава группы детей с дисгармоничным и резко дисгармоничным развитием также показал преобладание в ней детей, находившихся на </a:t>
            </a:r>
            <a:r>
              <a:rPr lang="ru-RU" sz="2400" dirty="0" smtClean="0">
                <a:latin typeface="Calibri" panose="020F0502020204030204" pitchFamily="34" charset="0"/>
              </a:rPr>
              <a:t>искусственном </a:t>
            </a:r>
            <a:r>
              <a:rPr lang="ru-RU" sz="2400" dirty="0">
                <a:latin typeface="Calibri" panose="020F0502020204030204" pitchFamily="34" charset="0"/>
              </a:rPr>
              <a:t>вскармливании (40,35%), над детьми, находившимися на </a:t>
            </a:r>
            <a:r>
              <a:rPr lang="ru-RU" sz="2400" dirty="0" smtClean="0">
                <a:latin typeface="Calibri" panose="020F0502020204030204" pitchFamily="34" charset="0"/>
              </a:rPr>
              <a:t>естественном </a:t>
            </a:r>
            <a:r>
              <a:rPr lang="ru-RU" sz="2400" dirty="0">
                <a:latin typeface="Calibri" panose="020F0502020204030204" pitchFamily="34" charset="0"/>
              </a:rPr>
              <a:t>(36,84%) и смешанном (22,81%) вскармливании</a:t>
            </a:r>
            <a:r>
              <a:rPr lang="ru-RU" sz="2400" dirty="0" smtClean="0">
                <a:latin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Анализ отклонений от средних величин ИМТ (SDS) показал, что в группе детей с дефицитом массы тела (SDS ИМТ &lt;-1) также преобладали дети, находившиеся на искусственном вскармливании (61,54%). Детей, </a:t>
            </a:r>
            <a:r>
              <a:rPr lang="ru-RU" sz="2400" dirty="0" smtClean="0">
                <a:latin typeface="Calibri" panose="020F0502020204030204" pitchFamily="34" charset="0"/>
              </a:rPr>
              <a:t>получавших </a:t>
            </a:r>
            <a:r>
              <a:rPr lang="ru-RU" sz="2400" dirty="0">
                <a:latin typeface="Calibri" panose="020F0502020204030204" pitchFamily="34" charset="0"/>
              </a:rPr>
              <a:t>на первом году жизни только грудное молоко, в этой группе было 38,46%.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40942" y="5900845"/>
            <a:ext cx="9510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69531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399" y="348344"/>
            <a:ext cx="11422743" cy="62411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Однако следует заметить, что метод SDS ИМТ можно использовать только как дополнение к стандартным методам оценки физического развития детей раннего возраста (в первую очередь, к методу </a:t>
            </a:r>
            <a:r>
              <a:rPr lang="ru-RU" sz="2400" dirty="0" err="1">
                <a:latin typeface="Calibri" panose="020F0502020204030204" pitchFamily="34" charset="0"/>
              </a:rPr>
              <a:t>центильных</a:t>
            </a:r>
            <a:r>
              <a:rPr lang="ru-RU" sz="2400" dirty="0">
                <a:latin typeface="Calibri" panose="020F0502020204030204" pitchFamily="34" charset="0"/>
              </a:rPr>
              <a:t> таблиц), </a:t>
            </a:r>
            <a:r>
              <a:rPr lang="ru-RU" sz="2400" dirty="0" smtClean="0">
                <a:latin typeface="Calibri" panose="020F0502020204030204" pitchFamily="34" charset="0"/>
              </a:rPr>
              <a:t>поскольку </a:t>
            </a:r>
            <a:r>
              <a:rPr lang="ru-RU" sz="2400" dirty="0">
                <a:latin typeface="Calibri" panose="020F0502020204030204" pitchFamily="34" charset="0"/>
              </a:rPr>
              <a:t>метод SDS ИМТ не учитывает ряд показателей. Так, нормальный ИМТ имели высокорослые дети с избыточной массой тела, а также </a:t>
            </a:r>
            <a:r>
              <a:rPr lang="ru-RU" sz="2400" dirty="0" smtClean="0">
                <a:latin typeface="Calibri" panose="020F0502020204030204" pitchFamily="34" charset="0"/>
              </a:rPr>
              <a:t>низкорослые </a:t>
            </a:r>
            <a:r>
              <a:rPr lang="ru-RU" sz="2400" dirty="0">
                <a:latin typeface="Calibri" panose="020F0502020204030204" pitchFamily="34" charset="0"/>
              </a:rPr>
              <a:t>со значительным дефицитом массы, то есть дети, безусловно </a:t>
            </a:r>
            <a:r>
              <a:rPr lang="ru-RU" sz="2400" dirty="0" smtClean="0">
                <a:latin typeface="Calibri" panose="020F0502020204030204" pitchFamily="34" charset="0"/>
              </a:rPr>
              <a:t>нуждающиеся </a:t>
            </a:r>
            <a:r>
              <a:rPr lang="ru-RU" sz="2400" dirty="0">
                <a:latin typeface="Calibri" panose="020F0502020204030204" pitchFamily="34" charset="0"/>
              </a:rPr>
              <a:t>в наблюдении и консультации специалистов, в частности, </a:t>
            </a:r>
            <a:r>
              <a:rPr lang="ru-RU" sz="2400" dirty="0" smtClean="0">
                <a:latin typeface="Calibri" panose="020F0502020204030204" pitchFamily="34" charset="0"/>
              </a:rPr>
              <a:t>эндокринолога.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</a:rPr>
              <a:t>Б</a:t>
            </a:r>
            <a:r>
              <a:rPr lang="ru-RU" sz="2400" dirty="0" smtClean="0">
                <a:latin typeface="Calibri" panose="020F0502020204030204" pitchFamily="34" charset="0"/>
              </a:rPr>
              <a:t>ыла также проведена </a:t>
            </a:r>
            <a:r>
              <a:rPr lang="ru-RU" sz="2400" dirty="0">
                <a:latin typeface="Calibri" panose="020F0502020204030204" pitchFamily="34" charset="0"/>
              </a:rPr>
              <a:t>сравнительная оценка показателей физического развития мальчиков и девочек. Анализ показателей роста (длины тела) показал, что в группе детей со </a:t>
            </a:r>
            <a:r>
              <a:rPr lang="ru-RU" sz="2400" dirty="0" smtClean="0">
                <a:latin typeface="Calibri" panose="020F0502020204030204" pitchFamily="34" charset="0"/>
              </a:rPr>
              <a:t>сниженным </a:t>
            </a:r>
            <a:r>
              <a:rPr lang="ru-RU" sz="2400" dirty="0">
                <a:latin typeface="Calibri" panose="020F0502020204030204" pitchFamily="34" charset="0"/>
              </a:rPr>
              <a:t>ростом и по </a:t>
            </a:r>
            <a:r>
              <a:rPr lang="ru-RU" sz="2400" dirty="0" err="1">
                <a:latin typeface="Calibri" panose="020F0502020204030204" pitchFamily="34" charset="0"/>
              </a:rPr>
              <a:t>центильным</a:t>
            </a:r>
            <a:r>
              <a:rPr lang="ru-RU" sz="2400" dirty="0">
                <a:latin typeface="Calibri" panose="020F0502020204030204" pitchFamily="34" charset="0"/>
              </a:rPr>
              <a:t> таблицам (1, 2 и 3 коридоры), и по </a:t>
            </a:r>
            <a:r>
              <a:rPr lang="ru-RU" sz="2400" dirty="0" smtClean="0">
                <a:latin typeface="Calibri" panose="020F0502020204030204" pitchFamily="34" charset="0"/>
              </a:rPr>
              <a:t>стандартам </a:t>
            </a:r>
            <a:r>
              <a:rPr lang="ru-RU" sz="2400" dirty="0">
                <a:latin typeface="Calibri" panose="020F0502020204030204" pitchFamily="34" charset="0"/>
              </a:rPr>
              <a:t>ВОЗ (рост ниже среднего и низкорослые) преобладали мальчики – 53,85% и 56,76% соответственно. В группе детей высокого роста и по </a:t>
            </a:r>
            <a:r>
              <a:rPr lang="ru-RU" sz="2400" dirty="0" err="1" smtClean="0">
                <a:latin typeface="Calibri" panose="020F0502020204030204" pitchFamily="34" charset="0"/>
              </a:rPr>
              <a:t>центильным</a:t>
            </a:r>
            <a:r>
              <a:rPr lang="ru-RU" sz="2400" dirty="0" smtClean="0">
                <a:latin typeface="Calibri" panose="020F0502020204030204" pitchFamily="34" charset="0"/>
              </a:rPr>
              <a:t> </a:t>
            </a:r>
            <a:r>
              <a:rPr lang="ru-RU" sz="2400" dirty="0">
                <a:latin typeface="Calibri" panose="020F0502020204030204" pitchFamily="34" charset="0"/>
              </a:rPr>
              <a:t>таблицам (5, 6 и 7 коридоры), и по критериям ВОЗ (рост выше среднего и высокорослые) было больше девочек – 65,79% и 70,97% </a:t>
            </a:r>
            <a:r>
              <a:rPr lang="ru-RU" sz="2400" dirty="0" smtClean="0">
                <a:latin typeface="Calibri" panose="020F0502020204030204" pitchFamily="34" charset="0"/>
              </a:rPr>
              <a:t>соответственно. Таким </a:t>
            </a:r>
            <a:r>
              <a:rPr lang="ru-RU" sz="2400" dirty="0">
                <a:latin typeface="Calibri" panose="020F0502020204030204" pitchFamily="34" charset="0"/>
              </a:rPr>
              <a:t>образом, была выявлена тенденция к формированию дефицита массы тела и низкорослости у мальчиков, а также высокие показатели массы и </a:t>
            </a:r>
            <a:r>
              <a:rPr lang="ru-RU" sz="2400" dirty="0" smtClean="0">
                <a:latin typeface="Calibri" panose="020F0502020204030204" pitchFamily="34" charset="0"/>
              </a:rPr>
              <a:t>роста </a:t>
            </a:r>
            <a:r>
              <a:rPr lang="ru-RU" sz="2400" dirty="0">
                <a:latin typeface="Calibri" panose="020F0502020204030204" pitchFamily="34" charset="0"/>
              </a:rPr>
              <a:t>у девочек.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40942" y="5900845"/>
            <a:ext cx="9510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01362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384119"/>
            <a:ext cx="7729728" cy="704451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Выводы: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371" y="1306286"/>
            <a:ext cx="11451772" cy="5254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</a:rPr>
              <a:t>1. Распространённость </a:t>
            </a:r>
            <a:r>
              <a:rPr lang="ru-RU" sz="2400" dirty="0">
                <a:latin typeface="Calibri" panose="020F0502020204030204" pitchFamily="34" charset="0"/>
              </a:rPr>
              <a:t>грудного вскармливания детей первого года жизни остаётся низкой и составляет 36,84% при среднероссийском показателе 40%.</a:t>
            </a:r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</a:rPr>
              <a:t>2. Выявлены </a:t>
            </a:r>
            <a:r>
              <a:rPr lang="ru-RU" sz="2400" dirty="0">
                <a:latin typeface="Calibri" panose="020F0502020204030204" pitchFamily="34" charset="0"/>
              </a:rPr>
              <a:t>достоверные отклонения показателей массы тела и роста детей раннего возраста от среднестатистических. Детей с низким ростом – 34,82%, с высоким ростом – 33,93%, детей с избыточной массой тела 30,36% и детей, имеющих дефицит массы тела – 23,21%.</a:t>
            </a:r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</a:rPr>
              <a:t>3. Выявлен </a:t>
            </a:r>
            <a:r>
              <a:rPr lang="ru-RU" sz="2400" dirty="0">
                <a:latin typeface="Calibri" panose="020F0502020204030204" pitchFamily="34" charset="0"/>
              </a:rPr>
              <a:t>высокий процент детей с дисгармоничным развитием: </a:t>
            </a:r>
            <a:r>
              <a:rPr lang="ru-RU" sz="2400" dirty="0" smtClean="0">
                <a:latin typeface="Calibri" panose="020F0502020204030204" pitchFamily="34" charset="0"/>
              </a:rPr>
              <a:t>дисгармоничное </a:t>
            </a:r>
            <a:r>
              <a:rPr lang="ru-RU" sz="2400" dirty="0">
                <a:latin typeface="Calibri" panose="020F0502020204030204" pitchFamily="34" charset="0"/>
              </a:rPr>
              <a:t>– 33,04%, резко дисгармоничное – 17,85</a:t>
            </a:r>
            <a:r>
              <a:rPr lang="ru-RU" sz="2400" dirty="0" smtClean="0">
                <a:latin typeface="Calibri" panose="020F0502020204030204" pitchFamily="34" charset="0"/>
              </a:rPr>
              <a:t>%.</a:t>
            </a:r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</a:rPr>
              <a:t>4. Выявлена </a:t>
            </a:r>
            <a:r>
              <a:rPr lang="ru-RU" sz="2400" dirty="0">
                <a:latin typeface="Calibri" panose="020F0502020204030204" pitchFamily="34" charset="0"/>
              </a:rPr>
              <a:t>тенденция к формированию дефицита массы тела (57,69%) и низкорослости (55,31%) у мальчиков, а также более высокие показатели массы (52,94%) и роста (68,38%) у девочек.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40942" y="5900845"/>
            <a:ext cx="951058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3925403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94</TotalTime>
  <Words>1240</Words>
  <Application>Microsoft Office PowerPoint</Application>
  <PresentationFormat>Произвольный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Parcel</vt:lpstr>
      <vt:lpstr>характер Питания детей первого года жизни и параметры их физического развития в раннем возрасте</vt:lpstr>
      <vt:lpstr>Слайд 2</vt:lpstr>
      <vt:lpstr>Показатели роста и массы тела по центильным таблицам (в %)</vt:lpstr>
      <vt:lpstr>Слайд 4</vt:lpstr>
      <vt:lpstr>Слайд 5</vt:lpstr>
      <vt:lpstr>Параметры физического развития детей, находившихся на различных видах вскармливания.</vt:lpstr>
      <vt:lpstr>Слайд 7</vt:lpstr>
      <vt:lpstr>Слайд 8</vt:lpstr>
      <vt:lpstr>Выводы: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типа вскармливания на физическое развитие детей</dc:title>
  <dc:creator>Natasha</dc:creator>
  <cp:lastModifiedBy>Andrey</cp:lastModifiedBy>
  <cp:revision>19</cp:revision>
  <dcterms:created xsi:type="dcterms:W3CDTF">2024-09-30T14:57:15Z</dcterms:created>
  <dcterms:modified xsi:type="dcterms:W3CDTF">2025-04-08T16:03:24Z</dcterms:modified>
</cp:coreProperties>
</file>