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9" r:id="rId2"/>
    <p:sldId id="295" r:id="rId3"/>
    <p:sldId id="296" r:id="rId4"/>
    <p:sldId id="304" r:id="rId5"/>
    <p:sldId id="299" r:id="rId6"/>
    <p:sldId id="302" r:id="rId7"/>
    <p:sldId id="297" r:id="rId8"/>
    <p:sldId id="301" r:id="rId9"/>
    <p:sldId id="298" r:id="rId10"/>
    <p:sldId id="272" r:id="rId11"/>
    <p:sldId id="303" r:id="rId12"/>
    <p:sldId id="292" r:id="rId13"/>
    <p:sldId id="288" r:id="rId14"/>
    <p:sldId id="29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5300" autoAdjust="0"/>
  </p:normalViewPr>
  <p:slideViewPr>
    <p:cSldViewPr snapToGrid="0">
      <p:cViewPr>
        <p:scale>
          <a:sx n="62" d="100"/>
          <a:sy n="62" d="100"/>
        </p:scale>
        <p:origin x="-588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7CE38-C999-4D6A-A074-7D363B23EA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FC4BA18-19D8-4FC6-889C-C1917E482074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2017-2021 НИР «Доклиническая диагностика, профилактика и лечение нарушений Репродуктивного здоровья у молодежи»</a:t>
          </a:r>
          <a:endParaRPr lang="ru-RU" dirty="0">
            <a:solidFill>
              <a:schemeClr val="tx1"/>
            </a:solidFill>
          </a:endParaRPr>
        </a:p>
      </dgm:t>
    </dgm:pt>
    <dgm:pt modelId="{E7F8A47A-8E9D-4B39-9338-647C96B7EBC0}" type="parTrans" cxnId="{64E83B06-4F71-4E2A-9033-DCE337719B02}">
      <dgm:prSet/>
      <dgm:spPr/>
      <dgm:t>
        <a:bodyPr/>
        <a:lstStyle/>
        <a:p>
          <a:endParaRPr lang="ru-RU"/>
        </a:p>
      </dgm:t>
    </dgm:pt>
    <dgm:pt modelId="{A10E25D4-EDD6-40CD-9B37-2231624CCCA7}" type="sibTrans" cxnId="{64E83B06-4F71-4E2A-9033-DCE337719B02}">
      <dgm:prSet/>
      <dgm:spPr/>
      <dgm:t>
        <a:bodyPr/>
        <a:lstStyle/>
        <a:p>
          <a:endParaRPr lang="ru-RU"/>
        </a:p>
      </dgm:t>
    </dgm:pt>
    <dgm:pt modelId="{E67403D8-5301-43CC-8C76-7198D79DEF88}" type="pres">
      <dgm:prSet presAssocID="{4117CE38-C999-4D6A-A074-7D363B23EA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6B3F64-9B09-447D-AF3A-8B04F0D4DB1D}" type="pres">
      <dgm:prSet presAssocID="{2FC4BA18-19D8-4FC6-889C-C1917E482074}" presName="parentText" presStyleLbl="node1" presStyleIdx="0" presStyleCnt="1" custLinFactNeighborX="-343" custLinFactNeighborY="-91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E83B06-4F71-4E2A-9033-DCE337719B02}" srcId="{4117CE38-C999-4D6A-A074-7D363B23EA05}" destId="{2FC4BA18-19D8-4FC6-889C-C1917E482074}" srcOrd="0" destOrd="0" parTransId="{E7F8A47A-8E9D-4B39-9338-647C96B7EBC0}" sibTransId="{A10E25D4-EDD6-40CD-9B37-2231624CCCA7}"/>
    <dgm:cxn modelId="{DA5F7BDD-6ECB-4962-A5FB-372985FA0FDE}" type="presOf" srcId="{2FC4BA18-19D8-4FC6-889C-C1917E482074}" destId="{426B3F64-9B09-447D-AF3A-8B04F0D4DB1D}" srcOrd="0" destOrd="0" presId="urn:microsoft.com/office/officeart/2005/8/layout/vList2"/>
    <dgm:cxn modelId="{EA6A7F65-9D99-4DD2-A02C-FD341CD754D6}" type="presOf" srcId="{4117CE38-C999-4D6A-A074-7D363B23EA05}" destId="{E67403D8-5301-43CC-8C76-7198D79DEF88}" srcOrd="0" destOrd="0" presId="urn:microsoft.com/office/officeart/2005/8/layout/vList2"/>
    <dgm:cxn modelId="{7E6E1297-E100-41B1-8AD6-C9009F041938}" type="presParOf" srcId="{E67403D8-5301-43CC-8C76-7198D79DEF88}" destId="{426B3F64-9B09-447D-AF3A-8B04F0D4DB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0B376-B0D2-457B-95A1-C9C423F7D1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6133F3-2677-40EF-A4BC-53BC292EE648}">
      <dgm:prSet custT="1"/>
      <dgm:spPr/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2023-2025 НИР «Разработать методы диагностики, профилактики и лечения нарушений репродуктивного здоровья девочек-подростков Донбасса в условиях стресса военного времени»</a:t>
          </a:r>
          <a:endParaRPr lang="ru-RU" sz="2800" dirty="0">
            <a:solidFill>
              <a:schemeClr val="tx1"/>
            </a:solidFill>
          </a:endParaRPr>
        </a:p>
      </dgm:t>
    </dgm:pt>
    <dgm:pt modelId="{60C7256F-42F8-47B3-BEA7-B4A1E94BE10C}" type="parTrans" cxnId="{288E5572-EBFE-4FB4-83B7-6D75C2CA5AF3}">
      <dgm:prSet/>
      <dgm:spPr/>
      <dgm:t>
        <a:bodyPr/>
        <a:lstStyle/>
        <a:p>
          <a:endParaRPr lang="ru-RU"/>
        </a:p>
      </dgm:t>
    </dgm:pt>
    <dgm:pt modelId="{E81211B4-0E5E-48A8-8000-F696E0DFFF33}" type="sibTrans" cxnId="{288E5572-EBFE-4FB4-83B7-6D75C2CA5AF3}">
      <dgm:prSet/>
      <dgm:spPr/>
      <dgm:t>
        <a:bodyPr/>
        <a:lstStyle/>
        <a:p>
          <a:endParaRPr lang="ru-RU"/>
        </a:p>
      </dgm:t>
    </dgm:pt>
    <dgm:pt modelId="{A139DB30-5DB3-40DC-83A6-088A35063D9B}" type="pres">
      <dgm:prSet presAssocID="{C780B376-B0D2-457B-95A1-C9C423F7D1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E08F98-EF41-4149-A303-D9B470BC1AF0}" type="pres">
      <dgm:prSet presAssocID="{366133F3-2677-40EF-A4BC-53BC292EE648}" presName="parentText" presStyleLbl="node1" presStyleIdx="0" presStyleCnt="1" custScaleY="1109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8E5572-EBFE-4FB4-83B7-6D75C2CA5AF3}" srcId="{C780B376-B0D2-457B-95A1-C9C423F7D167}" destId="{366133F3-2677-40EF-A4BC-53BC292EE648}" srcOrd="0" destOrd="0" parTransId="{60C7256F-42F8-47B3-BEA7-B4A1E94BE10C}" sibTransId="{E81211B4-0E5E-48A8-8000-F696E0DFFF33}"/>
    <dgm:cxn modelId="{95CAA990-7F9C-4E38-93AF-C213EA8DD157}" type="presOf" srcId="{C780B376-B0D2-457B-95A1-C9C423F7D167}" destId="{A139DB30-5DB3-40DC-83A6-088A35063D9B}" srcOrd="0" destOrd="0" presId="urn:microsoft.com/office/officeart/2005/8/layout/vList2"/>
    <dgm:cxn modelId="{CD2F7FA4-768F-4E65-B843-3EA594B5F084}" type="presOf" srcId="{366133F3-2677-40EF-A4BC-53BC292EE648}" destId="{CFE08F98-EF41-4149-A303-D9B470BC1AF0}" srcOrd="0" destOrd="0" presId="urn:microsoft.com/office/officeart/2005/8/layout/vList2"/>
    <dgm:cxn modelId="{14649373-FB44-40E2-8DCA-D73FDB77D946}" type="presParOf" srcId="{A139DB30-5DB3-40DC-83A6-088A35063D9B}" destId="{CFE08F98-EF41-4149-A303-D9B470BC1A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B3F64-9B09-447D-AF3A-8B04F0D4DB1D}">
      <dsp:nvSpPr>
        <dsp:cNvPr id="0" name=""/>
        <dsp:cNvSpPr/>
      </dsp:nvSpPr>
      <dsp:spPr>
        <a:xfrm>
          <a:off x="0" y="0"/>
          <a:ext cx="5442123" cy="25108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solidFill>
                <a:schemeClr val="tx1"/>
              </a:solidFill>
            </a:rPr>
            <a:t>2017-2021 НИР «Доклиническая диагностика, профилактика и лечение нарушений Репродуктивного здоровья у молодежи»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122568" y="122568"/>
        <a:ext cx="5196987" cy="2265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08F98-EF41-4149-A303-D9B470BC1AF0}">
      <dsp:nvSpPr>
        <dsp:cNvPr id="0" name=""/>
        <dsp:cNvSpPr/>
      </dsp:nvSpPr>
      <dsp:spPr>
        <a:xfrm>
          <a:off x="0" y="442095"/>
          <a:ext cx="5510548" cy="3629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2023-2025 НИР «Разработать методы диагностики, профилактики и лечения нарушений репродуктивного здоровья девочек-подростков Донбасса в условиях стресса военного времени»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77168" y="619263"/>
        <a:ext cx="5156212" cy="3274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C5185-15D8-4B9B-8C88-EFCD509FA22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AD34C-B5EC-4C43-8A2E-936694900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5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A9FA7C-754E-9BD2-2B5D-7FBEE8F16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BE21984-7CA3-DEC5-8A19-B7F7EB17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DEF9DB3-9248-F3C2-C183-3C03616A0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DC539E-3E51-4B4D-6AE1-ED245D0F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31E80E-2709-A983-05ED-78ABD29B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25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D85C2A-2120-E939-BADD-470C82DA8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400C5B5-1F2D-7DFC-C492-43AFB0D56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EB961B-B8B8-66B6-558B-F0740919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475D17-89B2-14DA-0E0E-770543EC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ED6729-FA72-34B1-619C-96F415B0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0DF88F3-8081-F3E8-F5FA-4A6EB71D2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4BEE942-B1D4-181D-7F14-10BE56E0C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84085E-72CD-3E46-6E5E-1EF841B6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079307-5C4A-7285-7BA0-06C772C0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BB5A15-F6B7-0FEC-A3D9-FA4519C0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71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110497-9E5D-E4AD-D1AC-6A882A16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499E12-113D-9B8A-E6C9-B9645691C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817AA73-6D0F-318B-258C-7E4A1F1C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C8334D-7B5F-8A7E-4C4B-64F3DEBD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94398B4-A7C6-F373-EB78-3B737FFF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35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2CFE3C-3587-0BF5-5BF1-FBA468E0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352DC0-77F6-6339-FAA6-722CA2C72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9540DE-C86B-A8D1-DE0A-0410CF5F6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944654F-5526-6AC0-1435-4BD8B42D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EEB89C-5AD5-7B85-6842-E5FB5FBB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5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3D53DA-34CE-65E3-A3F7-C2B3D8C4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2BA20F-34CE-A076-A9BB-58D4CC35C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BDEB78B-E4DE-C1DB-F079-09F3A2FF0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819B473-2390-66A0-D27A-869EBA3F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F0937C7-646C-5A65-30D7-93C8A3F02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DFECCF-7A59-AF6B-4C75-8A7AD691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308BB6-9497-800F-62EC-1A671812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F2BCCC2-C3C1-CF0D-A8DE-93A366648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9C1C80-6018-0F3E-C167-A3CB2B298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964C275-88E8-C48E-ABE0-D35114638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9271E6D-1633-AE2A-3E0E-54EFA3D6D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AA3D014-E15D-7B11-76FC-804DC181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23B6AB2-E125-3DBA-6070-74633698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F17E09B-F6D5-D894-5D96-B983FB37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1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67154-5AD1-1919-AE56-6411D48E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70A4D33-B6BF-FECC-05B1-015FEA88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9148619-171C-0457-52A9-4604F887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A896354-7C7A-C872-4628-B3EFB49C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43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185E6A4-308F-3F5F-603C-AC2776E5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332DFCE-B619-32D7-CCDE-EC5BF0FE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E6ACC69-FCEB-0DF0-C87D-A816A082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8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3889EA-F752-8669-EEAF-B7333A8A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9B386C-9818-2D30-B561-B2AD98698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2360365-3CEB-886A-4834-EDCFEB129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22FD45-9E9A-34B9-9181-4E30654A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21EAFE5-3AB7-52FA-20D3-9F847F88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05B2981-7068-5797-7680-766E147C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8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2CE9B3-BEC4-3799-24F2-18E9CF9E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245B885-173A-89BA-04B2-85DF009B9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E0954CE-6330-A6A3-8789-75CC9F55C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089A336-F445-E897-49F1-3FA6D87D0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90A48C-26BD-C41A-036D-DB020368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A51C0C9-DF7E-4D89-45BC-2F013D03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93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9C2D6D-1032-29AF-CC4F-835D4840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049026-64E9-AD92-2833-EFE2472D5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9AF445-F35A-D4FB-C3F0-952EEC36B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87560-77A6-CD47-B9FA-14F67905E28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545B99-7B3F-9498-4694-9B19A33B4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1B8FAA-4C26-5E5D-C63D-6B992EBF4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BE299-8BF4-D14A-9D63-8E72A787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8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D37A73-17D3-B115-92E6-5D18DE354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AFEE14-BFC7-4ECB-B9A6-982F3E1401AE}"/>
              </a:ext>
            </a:extLst>
          </p:cNvPr>
          <p:cNvSpPr txBox="1"/>
          <p:nvPr/>
        </p:nvSpPr>
        <p:spPr>
          <a:xfrm>
            <a:off x="1299796" y="2361430"/>
            <a:ext cx="98488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Репродуктивная дисфункция у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девочек-подростков как  результат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ожирения,  формируемого в условиях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cs typeface="Arial" panose="020B0604020202020204" pitchFamily="34" charset="0"/>
              </a:rPr>
              <a:t> стресса военного времени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1ED63696-8F32-4AE8-8559-AC573102502F}"/>
              </a:ext>
            </a:extLst>
          </p:cNvPr>
          <p:cNvSpPr txBox="1">
            <a:spLocks/>
          </p:cNvSpPr>
          <p:nvPr/>
        </p:nvSpPr>
        <p:spPr>
          <a:xfrm>
            <a:off x="694592" y="4669754"/>
            <a:ext cx="10928837" cy="2109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Игнатенко 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Г.А.,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член-корр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НАМНУ, д.м.н., 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профессор,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ректор ФГБОУ ВО ДонГМУ Минздрава России, заведующий кафедрой пропедевтики внутренних болезней, Герой Труда Донецкой Народной Республики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Золото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Е.В.,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д. м. н., директор НИИ РЗДПМ ФГБОУ ВО ДонГМУ Минздрава России, внештатный республиканский детский специалист по акушерству и гинекологии МЗ ДНР, доцент, профессор кафедры  акушерства, гинекологии, перинатологии, детской и подростковой гинекологии ФНМФО ФГБОУ ВО ДонГМУ Минздрава России, автор и ведущая телепроекта «Здоровье Золото» на Оплот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ТВ</a:t>
            </a:r>
          </a:p>
          <a:p>
            <a:pPr algn="l">
              <a:defRPr/>
            </a:pP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Севрюкова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З.В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  <a:r>
              <a:rPr lang="ru-RU" sz="1600" dirty="0">
                <a:solidFill>
                  <a:schemeClr val="tx1"/>
                </a:solidFill>
              </a:rPr>
              <a:t>,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 УЗД НИИ РЗДПМ ФГБОУ ВО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ДонГМУ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Минздрава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Чистик 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Т.В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научный сотрудник НИИ РЗДПМ ФГБОУ ВО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ДонГМУ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Минздрава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2D7C3D-250B-46E4-A6D3-D3B75E6CFD3D}"/>
              </a:ext>
            </a:extLst>
          </p:cNvPr>
          <p:cNvSpPr txBox="1"/>
          <p:nvPr/>
        </p:nvSpPr>
        <p:spPr>
          <a:xfrm>
            <a:off x="1524000" y="1661036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ФГБОУ ВО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ДонГМУ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Минздрава России 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НИИ Репродуктивного здоровья детей, подростков и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5178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655782" y="1506760"/>
            <a:ext cx="10658763" cy="192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Результаты за 2017-2025</a:t>
            </a:r>
          </a:p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Санитарно-просветительской работы  среди студенческой молодежи.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Школа репродуктивного здоровья НИИ РЗДПМ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D7B3A7-16A9-46AD-A178-0BDF21024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3517513"/>
            <a:ext cx="5356465" cy="297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48BC43-D0B2-4B2A-BAF6-8BDC72A1E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71"/>
          <a:stretch/>
        </p:blipFill>
        <p:spPr>
          <a:xfrm>
            <a:off x="7435272" y="3557004"/>
            <a:ext cx="4244363" cy="289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25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655782" y="1506760"/>
            <a:ext cx="10658763" cy="192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Результаты за 2017-2025</a:t>
            </a:r>
          </a:p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Санитарно-просветительской работы  среди студенческой молодежи.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Школа репродуктивного здоровья НИИ РЗДПМ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363762F-4928-4993-8A0B-A89F08953752}"/>
              </a:ext>
            </a:extLst>
          </p:cNvPr>
          <p:cNvSpPr/>
          <p:nvPr/>
        </p:nvSpPr>
        <p:spPr>
          <a:xfrm>
            <a:off x="3014936" y="3827730"/>
            <a:ext cx="44295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70C0"/>
                </a:solidFill>
              </a:rPr>
              <a:t>Для обмена опытом и с целью улучшения качества оказания медицинской помощи детям, подросткам и молодежи регулярно проводятся республиканские научно-практические съезды, форумы, конференции с привлечением международных специалистов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A843F22-CE92-40A6-97D9-38EC1E8DB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66" y="3429000"/>
            <a:ext cx="1628615" cy="323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6FF0CBC-7CE6-4588-A55A-126F5A760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078" y="3577575"/>
            <a:ext cx="4230255" cy="29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16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80BDAF-944F-FC81-E9E0-110D41B7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624520-F61F-8EB3-5599-C69137972725}"/>
              </a:ext>
            </a:extLst>
          </p:cNvPr>
          <p:cNvSpPr txBox="1"/>
          <p:nvPr/>
        </p:nvSpPr>
        <p:spPr>
          <a:xfrm>
            <a:off x="3725333" y="220134"/>
            <a:ext cx="812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Национальные цели развития России</a:t>
            </a:r>
          </a:p>
          <a:p>
            <a:pPr algn="r"/>
            <a:r>
              <a:rPr lang="ru-RU" sz="3400" dirty="0">
                <a:solidFill>
                  <a:schemeClr val="bg1"/>
                </a:solidFill>
              </a:rPr>
              <a:t>Факторы устойчивого развития Приазовья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E02F836-4A19-4CA6-8542-5AEA292C334D}"/>
              </a:ext>
            </a:extLst>
          </p:cNvPr>
          <p:cNvSpPr txBox="1">
            <a:spLocks/>
          </p:cNvSpPr>
          <p:nvPr/>
        </p:nvSpPr>
        <p:spPr>
          <a:xfrm>
            <a:off x="1108363" y="1579041"/>
            <a:ext cx="10561959" cy="1138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Телевизионный социальный проект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«Здоровье Золото»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2D904BB-1295-443E-90BE-D3D3A71A6D8A}"/>
              </a:ext>
            </a:extLst>
          </p:cNvPr>
          <p:cNvSpPr/>
          <p:nvPr/>
        </p:nvSpPr>
        <p:spPr>
          <a:xfrm>
            <a:off x="521678" y="2717815"/>
            <a:ext cx="69597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«Важно формировать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медиакомпетентность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современного молодого поколения,  как ключевого элемента в условиях современного информационного общества», </a:t>
            </a:r>
            <a:r>
              <a:rPr lang="ru-RU" dirty="0">
                <a:solidFill>
                  <a:sysClr val="windowText" lastClr="000000"/>
                </a:solidFill>
              </a:rPr>
              <a:t>-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и ведущая программы  «Здоровье Золото» на канале «Оплот» Донецкого ТВ Золото Елена Викторовна.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 - улучшение демографической ситуации в Донецкой народной республике путем внедрения методик по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здоровьесбережению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населения ДНР, просвещения детей, подростков и молодежи Донбасса, направленных на улучшение качества жизни и создание здоровой семьи, ведение эффективной социально полезной деятельности с использованием современных информационно-коммуникационных средств.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3484E8-6A50-4690-9998-525264E5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82" y="2717815"/>
            <a:ext cx="2271855" cy="342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013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C7097BB-713C-44B5-8B48-5D8D8230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" r="1932"/>
          <a:stretch/>
        </p:blipFill>
        <p:spPr>
          <a:xfrm>
            <a:off x="350334" y="2973088"/>
            <a:ext cx="3232728" cy="197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5B9946-C8CB-45B4-853B-9848A1C04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"/>
          <a:stretch/>
        </p:blipFill>
        <p:spPr>
          <a:xfrm>
            <a:off x="8654473" y="4548813"/>
            <a:ext cx="3281988" cy="197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7412E18-708C-4F03-ADD5-2DC1A9C54B14}"/>
              </a:ext>
            </a:extLst>
          </p:cNvPr>
          <p:cNvSpPr/>
          <p:nvPr/>
        </p:nvSpPr>
        <p:spPr>
          <a:xfrm>
            <a:off x="969819" y="1748089"/>
            <a:ext cx="10446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Результаты телевизионного социального проекта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«Здоровье Золото»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27DA9CB-63A4-40FB-A758-5FA9BF976AC5}"/>
              </a:ext>
            </a:extLst>
          </p:cNvPr>
          <p:cNvSpPr/>
          <p:nvPr/>
        </p:nvSpPr>
        <p:spPr>
          <a:xfrm>
            <a:off x="3943926" y="3105835"/>
            <a:ext cx="44796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период с 2019 по 2025 проведено 275 передач</a:t>
            </a:r>
          </a:p>
          <a:p>
            <a:pPr lvl="0">
              <a:spcBef>
                <a:spcPct val="0"/>
              </a:spcBef>
              <a:defRPr/>
            </a:pP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Охват аудитории составил 70 млн. просмотров</a:t>
            </a:r>
          </a:p>
          <a:p>
            <a:pPr lvl="0">
              <a:spcBef>
                <a:spcPct val="0"/>
              </a:spcBef>
              <a:defRPr/>
            </a:pP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результатам обратной связи от телезрителей отмечен положительный социальный эффект, выраженный в улучшении 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психо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-эмоционального состояния подростков</a:t>
            </a:r>
          </a:p>
        </p:txBody>
      </p:sp>
    </p:spTree>
    <p:extLst>
      <p:ext uri="{BB962C8B-B14F-4D97-AF65-F5344CB8AC3E}">
        <p14:creationId xmlns:p14="http://schemas.microsoft.com/office/powerpoint/2010/main" val="136199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99B135A-CBAF-4D9D-8AA6-5E17BFD3A56F}"/>
              </a:ext>
            </a:extLst>
          </p:cNvPr>
          <p:cNvSpPr/>
          <p:nvPr/>
        </p:nvSpPr>
        <p:spPr>
          <a:xfrm>
            <a:off x="3048000" y="346444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8223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4" descr="Picture background">
            <a:extLst>
              <a:ext uri="{FF2B5EF4-FFF2-40B4-BE49-F238E27FC236}">
                <a16:creationId xmlns:a16="http://schemas.microsoft.com/office/drawing/2014/main" xmlns="" id="{0FEFE4CD-B8B4-42B4-9BDA-B1FB24FCD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5" b="13121"/>
          <a:stretch>
            <a:fillRect/>
          </a:stretch>
        </p:blipFill>
        <p:spPr bwMode="auto">
          <a:xfrm>
            <a:off x="493891" y="1400793"/>
            <a:ext cx="5912660" cy="31966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A9A9A57-61D6-4228-828D-8C0C09FF9D71}"/>
              </a:ext>
            </a:extLst>
          </p:cNvPr>
          <p:cNvSpPr/>
          <p:nvPr/>
        </p:nvSpPr>
        <p:spPr>
          <a:xfrm>
            <a:off x="2318328" y="3239236"/>
            <a:ext cx="30480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девочки-подростки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11,6 млн.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209A089-5038-4098-8763-60A6115927F0}"/>
              </a:ext>
            </a:extLst>
          </p:cNvPr>
          <p:cNvSpPr/>
          <p:nvPr/>
        </p:nvSpPr>
        <p:spPr>
          <a:xfrm>
            <a:off x="8225783" y="1666528"/>
            <a:ext cx="2925860" cy="956022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rmAutofit/>
          </a:bodyPr>
          <a:lstStyle/>
          <a:p>
            <a:pPr algn="ctr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Подростки – трудовой, интеллектуальный и популяционный потенциал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1DB76A1-C729-4F80-9EF1-725CAFF4D872}"/>
              </a:ext>
            </a:extLst>
          </p:cNvPr>
          <p:cNvSpPr/>
          <p:nvPr/>
        </p:nvSpPr>
        <p:spPr>
          <a:xfrm>
            <a:off x="8230935" y="2697549"/>
            <a:ext cx="2915556" cy="1923603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rmAutofit/>
          </a:bodyPr>
          <a:lstStyle/>
          <a:p>
            <a:pPr algn="ctr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Российской Федерации В.В. Путина: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2018–2027 гг. –ДЕСЯТИЛЕТИЕ ДЕТСТВА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25EFDBE-F804-4FD1-83C8-DE715E153A82}"/>
              </a:ext>
            </a:extLst>
          </p:cNvPr>
          <p:cNvSpPr/>
          <p:nvPr/>
        </p:nvSpPr>
        <p:spPr>
          <a:xfrm>
            <a:off x="493891" y="4726415"/>
            <a:ext cx="6216625" cy="648072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rmAutofit/>
          </a:bodyPr>
          <a:lstStyle/>
          <a:p>
            <a:pPr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Избыточный вес среди подростков 14–18 лет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отмечен у 15% *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AE82868-E369-451F-8C86-C6F585BE402B}"/>
              </a:ext>
            </a:extLst>
          </p:cNvPr>
          <p:cNvSpPr/>
          <p:nvPr/>
        </p:nvSpPr>
        <p:spPr>
          <a:xfrm>
            <a:off x="493892" y="5447339"/>
            <a:ext cx="6216624" cy="131322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rmAutofit lnSpcReduction="10000"/>
          </a:bodyPr>
          <a:lstStyle/>
          <a:p>
            <a:pPr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Ожирение приводит к осложнениям**:</a:t>
            </a: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метаболические заболевания</a:t>
            </a: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диабет 2-го типа</a:t>
            </a: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сердечно-сосудистые заболевания</a:t>
            </a: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полового созревания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D37F79E-6DC8-43CA-A91B-DCD5940B21BD}"/>
              </a:ext>
            </a:extLst>
          </p:cNvPr>
          <p:cNvSpPr/>
          <p:nvPr/>
        </p:nvSpPr>
        <p:spPr>
          <a:xfrm>
            <a:off x="7490526" y="4830405"/>
            <a:ext cx="1856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*Росстат, 2020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5AF1CE1-03C4-447C-AE47-69599A921983}"/>
              </a:ext>
            </a:extLst>
          </p:cNvPr>
          <p:cNvSpPr/>
          <p:nvPr/>
        </p:nvSpPr>
        <p:spPr>
          <a:xfrm>
            <a:off x="7490526" y="5652843"/>
            <a:ext cx="258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Hruby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b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Мустафаева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И.Р., 2023 </a:t>
            </a:r>
          </a:p>
        </p:txBody>
      </p:sp>
    </p:spTree>
    <p:extLst>
      <p:ext uri="{BB962C8B-B14F-4D97-AF65-F5344CB8AC3E}">
        <p14:creationId xmlns:p14="http://schemas.microsoft.com/office/powerpoint/2010/main" val="2085265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A9A9A57-61D6-4228-828D-8C0C09FF9D71}"/>
              </a:ext>
            </a:extLst>
          </p:cNvPr>
          <p:cNvSpPr/>
          <p:nvPr/>
        </p:nvSpPr>
        <p:spPr>
          <a:xfrm>
            <a:off x="2318328" y="3239236"/>
            <a:ext cx="30480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девочки-подростки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11,6 млн.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61E7920-4FFB-4B6E-B41F-38400B088401}"/>
              </a:ext>
            </a:extLst>
          </p:cNvPr>
          <p:cNvSpPr/>
          <p:nvPr/>
        </p:nvSpPr>
        <p:spPr>
          <a:xfrm>
            <a:off x="4064378" y="1608050"/>
            <a:ext cx="4052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2"/>
                </a:solidFill>
              </a:rPr>
              <a:t>Особенности региона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73288D8-7A3D-45FD-ABCB-C4349D80D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6" t="28717" r="17069" b="13463"/>
          <a:stretch/>
        </p:blipFill>
        <p:spPr>
          <a:xfrm>
            <a:off x="1920430" y="2192825"/>
            <a:ext cx="8340607" cy="44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56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79266" y="1292486"/>
            <a:ext cx="8643998" cy="840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A9A9A57-61D6-4228-828D-8C0C09FF9D71}"/>
              </a:ext>
            </a:extLst>
          </p:cNvPr>
          <p:cNvSpPr/>
          <p:nvPr/>
        </p:nvSpPr>
        <p:spPr>
          <a:xfrm>
            <a:off x="2318328" y="3239236"/>
            <a:ext cx="30480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девочки-подростки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11,6 млн.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61E7920-4FFB-4B6E-B41F-38400B088401}"/>
              </a:ext>
            </a:extLst>
          </p:cNvPr>
          <p:cNvSpPr/>
          <p:nvPr/>
        </p:nvSpPr>
        <p:spPr>
          <a:xfrm>
            <a:off x="3982212" y="1608050"/>
            <a:ext cx="4217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проблемы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5E46493-B5C7-48A2-A5FE-C3C161DF9CB2}"/>
              </a:ext>
            </a:extLst>
          </p:cNvPr>
          <p:cNvSpPr/>
          <p:nvPr/>
        </p:nvSpPr>
        <p:spPr>
          <a:xfrm>
            <a:off x="443346" y="2113552"/>
            <a:ext cx="54148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Учитывая данные о рождаемости в регионе, сохраняющиеся в регионе негативные демографические процессы, ухудшение показателей соматического и репродуктивного здоровья юных граждан ДНР, населению Донбасса грозит полное исчезновение в течение 73 лет.</a:t>
            </a:r>
            <a:b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Понимая настоящие реалии, мы видим важность не только проведения научных исследований в области </a:t>
            </a:r>
            <a:r>
              <a:rPr lang="ru-RU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здоровьесбережения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населения, но и необходимость их внедрения в нашу жизнь через социальные проекты просветительского характера.</a:t>
            </a:r>
          </a:p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основная целевая аудитория – подростки и молодежь, население репродуктивного возраста.</a:t>
            </a:r>
          </a:p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Длительный продолжающийся военный конфликт негативно отражается на физическом, эмоциональном, психологическом развитии и взрослении девочек-подростков Донбасса и угрожает их репродуктивному здоровью.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CF60D0A-8612-4D34-9B2E-EECB9E56EFA2}"/>
              </a:ext>
            </a:extLst>
          </p:cNvPr>
          <p:cNvSpPr/>
          <p:nvPr/>
        </p:nvSpPr>
        <p:spPr>
          <a:xfrm>
            <a:off x="6333803" y="2214795"/>
            <a:ext cx="5519530" cy="945121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>
            <a:noAutofit/>
          </a:bodyPr>
          <a:lstStyle/>
          <a:p>
            <a:pPr algn="ctr">
              <a:lnSpc>
                <a:spcPct val="80000"/>
              </a:lnSpc>
              <a:spcBef>
                <a:spcPts val="580"/>
              </a:spcBef>
              <a:buClr>
                <a:srgbClr val="006600"/>
              </a:buClr>
              <a:buSzPct val="100000"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Избыточная масса тела + НМЦ негативно влияют на самоощущение пациентки и обеспокоенность своим здоровьем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000CCE-2C60-410E-8C57-8F4B7005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545" y="3464010"/>
            <a:ext cx="5622600" cy="9258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9B39B7B-FCD1-49E8-94E1-8649E68C9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122" y="4693911"/>
            <a:ext cx="6203023" cy="17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1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A9A9A57-61D6-4228-828D-8C0C09FF9D71}"/>
              </a:ext>
            </a:extLst>
          </p:cNvPr>
          <p:cNvSpPr/>
          <p:nvPr/>
        </p:nvSpPr>
        <p:spPr>
          <a:xfrm>
            <a:off x="561514" y="2663447"/>
            <a:ext cx="5275868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Научный задел - основа для социальных проектов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области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здоровьесбережения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E9BECCE-AB86-4C5A-A8F4-74740AEFF204}"/>
              </a:ext>
            </a:extLst>
          </p:cNvPr>
          <p:cNvSpPr/>
          <p:nvPr/>
        </p:nvSpPr>
        <p:spPr>
          <a:xfrm>
            <a:off x="6985768" y="2755740"/>
            <a:ext cx="478443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региональные, всероссийские и международные конференции</a:t>
            </a: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Сотрудники НИИ приняли участие в 16 конференциях, 4-международного уровня</a:t>
            </a: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Защищено 1 докторская и 5 кандидатских диссертаций</a:t>
            </a: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Прошли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аппорбацию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приняты к защите 5 кандидатских диссертаций</a:t>
            </a: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Запланирована к защите 1 докторская и 10 кандидатских диссертаций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F051964B-D01C-4175-970E-07AFB7D69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933298"/>
              </p:ext>
            </p:extLst>
          </p:nvPr>
        </p:nvGraphicFramePr>
        <p:xfrm>
          <a:off x="667293" y="3071841"/>
          <a:ext cx="5442123" cy="2823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321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A9A9A57-61D6-4228-828D-8C0C09FF9D71}"/>
              </a:ext>
            </a:extLst>
          </p:cNvPr>
          <p:cNvSpPr/>
          <p:nvPr/>
        </p:nvSpPr>
        <p:spPr>
          <a:xfrm>
            <a:off x="561514" y="2663447"/>
            <a:ext cx="5275868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Научный задел - основа для социальных проектов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области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здоровьесбережения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925727C-D478-47EC-8459-3FD80F9F5893}"/>
              </a:ext>
            </a:extLst>
          </p:cNvPr>
          <p:cNvSpPr/>
          <p:nvPr/>
        </p:nvSpPr>
        <p:spPr>
          <a:xfrm>
            <a:off x="6096000" y="2974741"/>
            <a:ext cx="55105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2023 - 3 статьи ВАК, 7 тезисов, 26 докладов на научно-практических конференциях 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2024 - 6 статей, из них 4 ВАК, 2 статьи РИНЦ, 1 статья - в международном научно-практическом журнале «Рецепт» (Белоруссия), 4 тезиса- 1 в Монголии, 10 докладов на научно-практических конференциях международного уровня и 16 докладов регионального уровня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FF2A4B25-2FD7-491A-AF7F-EF3074F9E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949671"/>
              </p:ext>
            </p:extLst>
          </p:nvPr>
        </p:nvGraphicFramePr>
        <p:xfrm>
          <a:off x="334108" y="2297582"/>
          <a:ext cx="5510548" cy="4513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0580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A9A9A57-61D6-4228-828D-8C0C09FF9D71}"/>
              </a:ext>
            </a:extLst>
          </p:cNvPr>
          <p:cNvSpPr/>
          <p:nvPr/>
        </p:nvSpPr>
        <p:spPr>
          <a:xfrm>
            <a:off x="886815" y="2888230"/>
            <a:ext cx="37980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Организатор акции: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НИИ РЗДПМ и РЦЗ</a:t>
            </a: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Поддержали акцию: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 ДНР</a:t>
            </a: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Санитарно-просветительская работа  среди студенческой молодежи.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Ежегодная акция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«Молодежь Республики – за здоровую семью»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C1325FE-3075-495F-9D9D-8E93CC7E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808" y="3076031"/>
            <a:ext cx="4770377" cy="295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047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A9A9A57-61D6-4228-828D-8C0C09FF9D71}"/>
              </a:ext>
            </a:extLst>
          </p:cNvPr>
          <p:cNvSpPr/>
          <p:nvPr/>
        </p:nvSpPr>
        <p:spPr>
          <a:xfrm>
            <a:off x="645309" y="3810428"/>
            <a:ext cx="52767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опубликовано 25000 брошюр профилактического содержания и с отрывным талоном на возможность обследования и консультирования у узких специалистов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Результаты за 2017-2025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Санитарно-просветительской работы  среди студенческой молодежи.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Ежегодная акция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«Молодежь Республики – за здоровую семью»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B5EBD64-62F9-4790-99DD-E5EECC580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t="32308" r="17716" b="13462"/>
          <a:stretch/>
        </p:blipFill>
        <p:spPr>
          <a:xfrm>
            <a:off x="6269929" y="3214924"/>
            <a:ext cx="5326944" cy="307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112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3AD783-24B8-EDC9-70A9-13FB413F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551FF-DC9E-66A9-27DE-DCC575238B3D}"/>
              </a:ext>
            </a:extLst>
          </p:cNvPr>
          <p:cNvSpPr txBox="1"/>
          <p:nvPr/>
        </p:nvSpPr>
        <p:spPr>
          <a:xfrm>
            <a:off x="3516086" y="220134"/>
            <a:ext cx="8337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</a:rPr>
              <a:t>Проектная мастерская «Наш путь к Победе»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8501E47-EF1A-4F9A-B15C-5D68C0B8008E}"/>
              </a:ext>
            </a:extLst>
          </p:cNvPr>
          <p:cNvSpPr txBox="1">
            <a:spLocks/>
          </p:cNvSpPr>
          <p:nvPr/>
        </p:nvSpPr>
        <p:spPr>
          <a:xfrm>
            <a:off x="1768736" y="1506760"/>
            <a:ext cx="864399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A9A9A57-61D6-4228-828D-8C0C09FF9D71}"/>
              </a:ext>
            </a:extLst>
          </p:cNvPr>
          <p:cNvSpPr/>
          <p:nvPr/>
        </p:nvSpPr>
        <p:spPr>
          <a:xfrm>
            <a:off x="6874737" y="2999442"/>
            <a:ext cx="481885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акций в образовательных организациях ВО и СПО в очном формате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61E7920-4FFB-4B6E-B41F-38400B088401}"/>
              </a:ext>
            </a:extLst>
          </p:cNvPr>
          <p:cNvSpPr/>
          <p:nvPr/>
        </p:nvSpPr>
        <p:spPr>
          <a:xfrm>
            <a:off x="-150829" y="1608050"/>
            <a:ext cx="12520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Результаты за 2017-2025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Санитарно-просветительской работы  среди студенческой молодежи.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Ежегодная акция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«Молодежь Республики – за здоровую семью»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DB4CB3C-1B28-43D0-9C71-7018C5DC9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094" y="4088702"/>
            <a:ext cx="4158144" cy="2489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5AAA905-0C05-4DC4-A3CB-62B34DE3355E}"/>
              </a:ext>
            </a:extLst>
          </p:cNvPr>
          <p:cNvSpPr/>
          <p:nvPr/>
        </p:nvSpPr>
        <p:spPr>
          <a:xfrm>
            <a:off x="498403" y="2999173"/>
            <a:ext cx="481885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волонтеров подготовлено из числа студентов медуниверситета, которыми проведено __тренингов для первокурсников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D749726-83BD-497D-9402-8D4A003F9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62" y="4066818"/>
            <a:ext cx="4071776" cy="2511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6773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43430</TotalTime>
  <Words>653</Words>
  <Application>Microsoft Office PowerPoint</Application>
  <PresentationFormat>Произвольный</PresentationFormat>
  <Paragraphs>95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леонид битюцкий</dc:creator>
  <cp:lastModifiedBy>НИИ-МПС</cp:lastModifiedBy>
  <cp:revision>110</cp:revision>
  <dcterms:created xsi:type="dcterms:W3CDTF">2024-11-25T13:15:37Z</dcterms:created>
  <dcterms:modified xsi:type="dcterms:W3CDTF">2025-05-13T11:23:32Z</dcterms:modified>
</cp:coreProperties>
</file>