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310" r:id="rId2"/>
    <p:sldId id="256" r:id="rId3"/>
    <p:sldId id="259" r:id="rId4"/>
    <p:sldId id="257" r:id="rId5"/>
    <p:sldId id="258" r:id="rId6"/>
    <p:sldId id="262" r:id="rId7"/>
    <p:sldId id="263" r:id="rId8"/>
    <p:sldId id="261" r:id="rId9"/>
    <p:sldId id="260" r:id="rId10"/>
    <p:sldId id="265" r:id="rId11"/>
    <p:sldId id="266" r:id="rId12"/>
    <p:sldId id="317" r:id="rId13"/>
    <p:sldId id="318" r:id="rId14"/>
    <p:sldId id="319" r:id="rId15"/>
    <p:sldId id="267" r:id="rId16"/>
    <p:sldId id="268" r:id="rId17"/>
    <p:sldId id="269" r:id="rId18"/>
    <p:sldId id="270" r:id="rId19"/>
    <p:sldId id="271" r:id="rId20"/>
    <p:sldId id="272" r:id="rId21"/>
    <p:sldId id="278" r:id="rId22"/>
    <p:sldId id="273" r:id="rId23"/>
    <p:sldId id="274" r:id="rId24"/>
    <p:sldId id="275" r:id="rId25"/>
    <p:sldId id="276" r:id="rId26"/>
    <p:sldId id="286" r:id="rId27"/>
    <p:sldId id="277" r:id="rId28"/>
    <p:sldId id="279" r:id="rId29"/>
    <p:sldId id="280" r:id="rId30"/>
    <p:sldId id="281" r:id="rId31"/>
    <p:sldId id="288" r:id="rId32"/>
    <p:sldId id="289" r:id="rId33"/>
    <p:sldId id="282" r:id="rId34"/>
    <p:sldId id="283" r:id="rId35"/>
    <p:sldId id="291" r:id="rId36"/>
    <p:sldId id="290" r:id="rId37"/>
    <p:sldId id="292" r:id="rId38"/>
    <p:sldId id="294" r:id="rId39"/>
    <p:sldId id="295" r:id="rId40"/>
    <p:sldId id="285" r:id="rId41"/>
    <p:sldId id="296" r:id="rId42"/>
    <p:sldId id="293" r:id="rId43"/>
    <p:sldId id="284" r:id="rId44"/>
    <p:sldId id="297" r:id="rId45"/>
    <p:sldId id="298" r:id="rId46"/>
    <p:sldId id="304" r:id="rId47"/>
    <p:sldId id="299" r:id="rId48"/>
    <p:sldId id="300" r:id="rId49"/>
    <p:sldId id="301" r:id="rId50"/>
    <p:sldId id="302" r:id="rId51"/>
    <p:sldId id="303" r:id="rId52"/>
    <p:sldId id="305" r:id="rId53"/>
    <p:sldId id="306" r:id="rId54"/>
    <p:sldId id="307" r:id="rId55"/>
    <p:sldId id="308" r:id="rId56"/>
    <p:sldId id="309" r:id="rId5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6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2243-3C1F-4EC9-9AC7-A88E2D97A349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A54-FE0B-4AFE-BDF2-9E03943BF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9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2243-3C1F-4EC9-9AC7-A88E2D97A349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A54-FE0B-4AFE-BDF2-9E03943BF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4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2243-3C1F-4EC9-9AC7-A88E2D97A349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A54-FE0B-4AFE-BDF2-9E03943BF0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5087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2243-3C1F-4EC9-9AC7-A88E2D97A349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A54-FE0B-4AFE-BDF2-9E03943BF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508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2243-3C1F-4EC9-9AC7-A88E2D97A349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A54-FE0B-4AFE-BDF2-9E03943BF0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2293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2243-3C1F-4EC9-9AC7-A88E2D97A349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A54-FE0B-4AFE-BDF2-9E03943BF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374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2243-3C1F-4EC9-9AC7-A88E2D97A349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A54-FE0B-4AFE-BDF2-9E03943BF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88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2243-3C1F-4EC9-9AC7-A88E2D97A349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A54-FE0B-4AFE-BDF2-9E03943BF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60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2243-3C1F-4EC9-9AC7-A88E2D97A349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A54-FE0B-4AFE-BDF2-9E03943BF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28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2243-3C1F-4EC9-9AC7-A88E2D97A349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A54-FE0B-4AFE-BDF2-9E03943BF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8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2243-3C1F-4EC9-9AC7-A88E2D97A349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A54-FE0B-4AFE-BDF2-9E03943BF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17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2243-3C1F-4EC9-9AC7-A88E2D97A349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A54-FE0B-4AFE-BDF2-9E03943BF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5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2243-3C1F-4EC9-9AC7-A88E2D97A349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A54-FE0B-4AFE-BDF2-9E03943BF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4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2243-3C1F-4EC9-9AC7-A88E2D97A349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A54-FE0B-4AFE-BDF2-9E03943BF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08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2243-3C1F-4EC9-9AC7-A88E2D97A349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A54-FE0B-4AFE-BDF2-9E03943BF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8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12243-3C1F-4EC9-9AC7-A88E2D97A349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AA54-FE0B-4AFE-BDF2-9E03943BF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9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12243-3C1F-4EC9-9AC7-A88E2D97A349}" type="datetimeFigureOut">
              <a:rPr lang="ru-RU" smtClean="0"/>
              <a:pPr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12AA54-FE0B-4AFE-BDF2-9E03943BF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53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8314" y="1877786"/>
            <a:ext cx="9971314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РЕПРОДУКТИВНОЕ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ДЕМОГРАФИЧЕСКОЙ БЕЗОПАСНОСТИ.</a:t>
            </a:r>
          </a:p>
          <a:p>
            <a:endParaRPr lang="ru-RU" sz="1100" b="1" dirty="0" smtClean="0"/>
          </a:p>
          <a:p>
            <a:endParaRPr lang="ru-RU" sz="1100" b="1" dirty="0"/>
          </a:p>
          <a:p>
            <a:r>
              <a:rPr lang="ru-RU" b="1" dirty="0" smtClean="0"/>
              <a:t>Игнатенко</a:t>
            </a:r>
            <a:r>
              <a:rPr lang="ru-RU" b="1" dirty="0"/>
              <a:t> Г.А.</a:t>
            </a:r>
            <a:r>
              <a:rPr lang="ru-RU" dirty="0"/>
              <a:t>, д.м.н.,  профессор, член-корр. НАМНУ,  ректор ФГБОУ ВО    </a:t>
            </a:r>
            <a:r>
              <a:rPr lang="ru-RU" dirty="0" err="1"/>
              <a:t>ДонГМУ</a:t>
            </a:r>
            <a:r>
              <a:rPr lang="ru-RU" dirty="0"/>
              <a:t>  Минздрава России, заведующий кафедрой пропедевтики внутренних болезней, г. Донецк, Герой Труда Донецкой Народной </a:t>
            </a:r>
            <a:r>
              <a:rPr lang="ru-RU" dirty="0" smtClean="0"/>
              <a:t>Республики</a:t>
            </a:r>
            <a:endParaRPr lang="ru-RU" dirty="0"/>
          </a:p>
          <a:p>
            <a:r>
              <a:rPr lang="ru-RU" b="1" dirty="0"/>
              <a:t>Золото Е.В.</a:t>
            </a:r>
            <a:r>
              <a:rPr lang="ru-RU" dirty="0"/>
              <a:t>,</a:t>
            </a:r>
            <a:r>
              <a:rPr lang="ru-RU" b="1" dirty="0"/>
              <a:t> </a:t>
            </a:r>
            <a:r>
              <a:rPr lang="ru-RU" dirty="0"/>
              <a:t>д.м.н., доцент, директор НИИ РЗДПМ ФГБОУ ВО </a:t>
            </a:r>
            <a:r>
              <a:rPr lang="ru-RU" dirty="0" err="1"/>
              <a:t>ДонГМУ</a:t>
            </a:r>
            <a:r>
              <a:rPr lang="ru-RU" dirty="0"/>
              <a:t> Минздрава России, внештатный республиканский детский специалист по акушерству и гинекологии МЗ ДНР, профессор кафедры акушерства, гинекологии, </a:t>
            </a:r>
            <a:r>
              <a:rPr lang="ru-RU" dirty="0" err="1"/>
              <a:t>перинатологии</a:t>
            </a:r>
            <a:r>
              <a:rPr lang="ru-RU" dirty="0"/>
              <a:t>, детской и подростковой гинекологии ФНМФО ФГБОУ ВО </a:t>
            </a:r>
            <a:r>
              <a:rPr lang="ru-RU" dirty="0" err="1"/>
              <a:t>ДонГМУ</a:t>
            </a:r>
            <a:r>
              <a:rPr lang="ru-RU" dirty="0"/>
              <a:t> Минздрава </a:t>
            </a:r>
            <a:r>
              <a:rPr lang="ru-RU" dirty="0" smtClean="0"/>
              <a:t>России</a:t>
            </a:r>
            <a:endParaRPr lang="ru-RU" dirty="0"/>
          </a:p>
          <a:p>
            <a:r>
              <a:rPr lang="ru-RU" smtClean="0"/>
              <a:t>Чистик </a:t>
            </a:r>
            <a:r>
              <a:rPr lang="ru-RU" dirty="0"/>
              <a:t>Т.В., научный сотрудник НИИ РЗДПМ ФГБОУ ВО </a:t>
            </a:r>
            <a:r>
              <a:rPr lang="ru-RU" dirty="0" err="1"/>
              <a:t>ДонГМУ</a:t>
            </a:r>
            <a:r>
              <a:rPr lang="ru-RU" dirty="0"/>
              <a:t> Минздрава </a:t>
            </a:r>
            <a:r>
              <a:rPr lang="ru-RU" dirty="0" smtClean="0"/>
              <a:t>России</a:t>
            </a:r>
            <a:endParaRPr lang="ru-RU" dirty="0"/>
          </a:p>
          <a:p>
            <a:r>
              <a:rPr lang="ru-RU" dirty="0"/>
              <a:t>Шевченко С.С., врач акушер-гинеколог ГБУ «ГДКБ № 1 г. Донецка</a:t>
            </a:r>
            <a:r>
              <a:rPr lang="ru-RU" dirty="0" smtClean="0"/>
              <a:t>»</a:t>
            </a:r>
          </a:p>
          <a:p>
            <a:r>
              <a:rPr lang="ru-RU" dirty="0"/>
              <a:t>Пушкарева Н.Е., научный сотрудник НИИ РЗДПМ ФГБОУ ВО </a:t>
            </a:r>
            <a:r>
              <a:rPr lang="ru-RU" dirty="0" err="1"/>
              <a:t>ДонГМУ</a:t>
            </a:r>
            <a:r>
              <a:rPr lang="ru-RU" dirty="0"/>
              <a:t> Минздрава России</a:t>
            </a:r>
            <a:endParaRPr lang="ru-RU" dirty="0"/>
          </a:p>
          <a:p>
            <a:endParaRPr lang="ru-RU" sz="11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9186" y="370114"/>
            <a:ext cx="922564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ФГБОУ ВО «Донецкий государственный медицинский 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 имени М. Горького» 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Минздрава России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РЗДПМ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63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4657" y="674914"/>
            <a:ext cx="1088571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smtClean="0">
                <a:solidFill>
                  <a:srgbClr val="333333"/>
                </a:solidFill>
                <a:effectLst/>
                <a:latin typeface="Helvetica Neue"/>
              </a:rPr>
              <a:t> Планирование семьи включает следующие основные виды деятельности</a:t>
            </a:r>
          </a:p>
          <a:p>
            <a:endParaRPr lang="ru-RU" sz="2000" b="1" i="0" smtClean="0">
              <a:solidFill>
                <a:srgbClr val="333333"/>
              </a:solidFill>
              <a:effectLst/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i="0" smtClean="0">
                <a:solidFill>
                  <a:srgbClr val="333333"/>
                </a:solidFill>
                <a:effectLst/>
                <a:latin typeface="Helvetica Neue"/>
              </a:rPr>
              <a:t>информация и консультирование населения по вопросам планирования семьи;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i="0" smtClean="0">
                <a:solidFill>
                  <a:srgbClr val="333333"/>
                </a:solidFill>
                <a:effectLst/>
                <a:latin typeface="Helvetica Neue"/>
              </a:rPr>
              <a:t>организация служб планирования семьи;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i="0" smtClean="0">
                <a:solidFill>
                  <a:srgbClr val="333333"/>
                </a:solidFill>
                <a:effectLst/>
                <a:latin typeface="Helvetica Neue"/>
              </a:rPr>
              <a:t>обеспечение населения средствами контрацепции;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i="0" smtClean="0">
                <a:solidFill>
                  <a:srgbClr val="333333"/>
                </a:solidFill>
                <a:effectLst/>
                <a:latin typeface="Helvetica Neue"/>
              </a:rPr>
              <a:t>лечение бесплодия и сексуальных расстройств;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i="0" smtClean="0">
                <a:solidFill>
                  <a:srgbClr val="333333"/>
                </a:solidFill>
                <a:effectLst/>
                <a:latin typeface="Helvetica Neue"/>
              </a:rPr>
              <a:t>формирование общественного мнения в процессе работы,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i="0" smtClean="0">
                <a:solidFill>
                  <a:srgbClr val="333333"/>
                </a:solidFill>
                <a:effectLst/>
                <a:latin typeface="Helvetica Neue"/>
              </a:rPr>
              <a:t>направленной на изменение устоявшихся представлений о планировании семьи как о чисто медицинскую или внутрисемейную проблему;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i="0" smtClean="0">
                <a:solidFill>
                  <a:srgbClr val="333333"/>
                </a:solidFill>
                <a:effectLst/>
                <a:latin typeface="Helvetica Neue"/>
              </a:rPr>
              <a:t>повышение уровня знаний и квалификации по этой проблеме не только акушеров-гинекологов и врачей других специальностей, а также средних медицинских работников, в первую очередь,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b="0" i="0" smtClean="0">
                <a:solidFill>
                  <a:srgbClr val="333333"/>
                </a:solidFill>
                <a:effectLst/>
                <a:latin typeface="Helvetica Neue"/>
              </a:rPr>
              <a:t>акушерок фельдшерско-акушерского пункта;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i="0" smtClean="0">
                <a:solidFill>
                  <a:srgbClr val="333333"/>
                </a:solidFill>
                <a:effectLst/>
                <a:latin typeface="Helvetica Neue"/>
              </a:rPr>
              <a:t>углубления и распространения работы по половому воспитанию детей и подростков, подготовки педагогов и родителей по вопросам сексуального развития детей;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i="0" smtClean="0">
                <a:solidFill>
                  <a:srgbClr val="333333"/>
                </a:solidFill>
                <a:effectLst/>
                <a:latin typeface="Helvetica Neue"/>
              </a:rPr>
              <a:t>привлечение СМИ к освещению проблемы планирования семьи, сексуальной культуры, семейно-брачных отношений;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i="0" smtClean="0">
                <a:solidFill>
                  <a:srgbClr val="333333"/>
                </a:solidFill>
                <a:effectLst/>
                <a:latin typeface="Helvetica Neue"/>
              </a:rPr>
              <a:t>повышение доступности и качества медицинских услуг в службе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b="0" i="0" smtClean="0">
                <a:solidFill>
                  <a:srgbClr val="333333"/>
                </a:solidFill>
                <a:effectLst/>
                <a:latin typeface="Helvetica Neue"/>
              </a:rPr>
              <a:t>планирования семьи.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88366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2629" y="685800"/>
            <a:ext cx="1045028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Контрацепция</a:t>
            </a:r>
            <a:r>
              <a:rPr lang="ru-RU" sz="2800" b="0" i="0" smtClean="0">
                <a:solidFill>
                  <a:srgbClr val="333333"/>
                </a:solidFill>
                <a:effectLst/>
                <a:latin typeface="Helvetica Neue"/>
              </a:rPr>
              <a:t> (от латинского: contra – против и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Helvetica Neue"/>
              </a:rPr>
              <a:t>conception – зачатие, восприятие) – это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Helvetica Neue"/>
              </a:rPr>
              <a:t>предупреждение непланируемой беременности у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Helvetica Neue"/>
              </a:rPr>
              <a:t>женщин репродуктивного возраста.</a:t>
            </a:r>
          </a:p>
          <a:p>
            <a:r>
              <a:rPr lang="ru-RU" sz="2800" smtClean="0"/>
              <a:t/>
            </a:r>
            <a:br>
              <a:rPr lang="ru-RU" sz="2800" smtClean="0"/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Helvetica Neue"/>
              </a:rPr>
              <a:t>Контрацепция является важной составляющей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Helvetica Neue"/>
              </a:rPr>
              <a:t>программы планирования семьи.</a:t>
            </a:r>
          </a:p>
          <a:p>
            <a:r>
              <a:rPr lang="ru-RU" sz="2800" smtClean="0"/>
              <a:t/>
            </a:r>
            <a:br>
              <a:rPr lang="ru-RU" sz="2800" smtClean="0"/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Helvetica Neue"/>
              </a:rPr>
              <a:t>Контрацептивная эффективность определяется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Helvetica Neue"/>
              </a:rPr>
              <a:t>индексом Перля (коэффициент беременности).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Helvetica Neue"/>
              </a:rPr>
              <a:t>Данный показатель отражает количество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Helvetica Neue"/>
              </a:rPr>
              <a:t>беременностей, наступивших в течение 1 года у 100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Helvetica Neue"/>
              </a:rPr>
              <a:t>женщин, постоянно использующих конкретное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Helvetica Neue"/>
              </a:rPr>
              <a:t>контрацептивное средство.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77788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1/slide/b/Bp4mvn2greHOxcLEzXIKqd9kMW8AZTSlYPiJNGfFR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9486"/>
            <a:ext cx="10915196" cy="65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287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eauty.guranka.ru/data/content/2020/6595/a3797e30a73b741c1ecdcefce92ccd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0" y="0"/>
            <a:ext cx="122137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786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1.liveinternet.ru/images/attach/c/5/87/943/87943045_obo_vs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668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9085" y="413657"/>
            <a:ext cx="1030877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методов контрацепции</a:t>
            </a:r>
          </a:p>
          <a:p>
            <a:endParaRPr lang="ru-RU" sz="3200" b="1" i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Методы естественного планирования семьи: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ритмический метод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прерванный половой акт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временное воздержание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 лактационной аменореи</a:t>
            </a:r>
          </a:p>
          <a:p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Барьерные методы (механические):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мужской и женский презерватив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диафрагма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шеечный колпачок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губка</a:t>
            </a:r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09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799" y="315686"/>
            <a:ext cx="1062445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Химические методы (спермициды):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гель, </a:t>
            </a:r>
          </a:p>
          <a:p>
            <a:pPr marL="457200" indent="-457200">
              <a:buFontTx/>
              <a:buChar char="-"/>
            </a:pP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таблетки, </a:t>
            </a:r>
          </a:p>
          <a:p>
            <a:pPr marL="457200" indent="-457200">
              <a:buFontTx/>
              <a:buChar char="-"/>
            </a:pP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суппозитории,</a:t>
            </a:r>
          </a:p>
          <a:p>
            <a:pPr marL="457200" indent="-457200">
              <a:buFontTx/>
              <a:buChar char="-"/>
            </a:pP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крема и др.</a:t>
            </a:r>
          </a:p>
          <a:p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Внутриматочная контрацепция: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инертные внутриматочные контрацептивы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(нейтральные)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медикаментозные внутриматочные системы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(гестагенсодержащие)</a:t>
            </a:r>
          </a:p>
          <a:p>
            <a:r>
              <a:rPr lang="ru-RU" sz="2800" smtClean="0"/>
              <a:t/>
            </a:r>
            <a:br>
              <a:rPr lang="ru-RU" sz="2800" smtClean="0"/>
            </a:b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50881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4028" y="598715"/>
            <a:ext cx="858882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Гормональные контрацептивы:</a:t>
            </a:r>
            <a: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таблетированная </a:t>
            </a:r>
            <a:r>
              <a:rPr lang="ru-RU" sz="32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влагалищное </a:t>
            </a:r>
            <a:r>
              <a:rPr lang="ru-RU" sz="32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кольцо «НоваРинг»</a:t>
            </a:r>
            <a: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пластырь </a:t>
            </a:r>
            <a:r>
              <a:rPr lang="ru-RU" sz="32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«ЕВРА»</a:t>
            </a:r>
            <a: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импланты </a:t>
            </a:r>
            <a:r>
              <a:rPr lang="ru-RU" sz="32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«Норплант»</a:t>
            </a:r>
            <a: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инъекционная </a:t>
            </a:r>
            <a:r>
              <a:rPr lang="ru-RU" sz="32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Хирургические методы контрацепции:</a:t>
            </a:r>
            <a: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женская </a:t>
            </a:r>
            <a:r>
              <a:rPr lang="ru-RU" sz="32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стерилизация</a:t>
            </a:r>
            <a: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мужская </a:t>
            </a:r>
            <a:r>
              <a:rPr lang="ru-RU" sz="32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стерилизация</a:t>
            </a:r>
            <a: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Экстренная контрацепция</a:t>
            </a:r>
            <a:r>
              <a:rPr lang="ru-RU" sz="2800">
                <a:solidFill>
                  <a:prstClr val="black"/>
                </a:solidFill>
              </a:rPr>
              <a:t/>
            </a:r>
            <a:br>
              <a:rPr lang="ru-RU" sz="2800">
                <a:solidFill>
                  <a:prstClr val="black"/>
                </a:solidFill>
              </a:rPr>
            </a:b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563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4029" y="391886"/>
            <a:ext cx="84799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Естественные методы планирования семьи</a:t>
            </a:r>
          </a:p>
          <a:p>
            <a:pPr lvl="0"/>
            <a:r>
              <a:rPr lang="ru-RU" sz="36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календарный </a:t>
            </a:r>
            <a:r>
              <a:rPr lang="ru-RU" sz="36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ru-RU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температурный </a:t>
            </a:r>
            <a:r>
              <a:rPr lang="ru-RU" sz="36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ru-RU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цервикальный </a:t>
            </a:r>
            <a:r>
              <a:rPr lang="ru-RU" sz="36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ru-RU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36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лактационной аменореи</a:t>
            </a:r>
            <a:r>
              <a:rPr lang="ru-RU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прерванный </a:t>
            </a:r>
            <a:r>
              <a:rPr lang="ru-RU" sz="36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половой акт</a:t>
            </a:r>
            <a:r>
              <a:rPr lang="ru-RU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половое </a:t>
            </a:r>
            <a:r>
              <a:rPr lang="ru-RU" sz="36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воздержание</a:t>
            </a:r>
            <a:endParaRPr lang="ru-RU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83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инципы естественных методов – периодическое воздержание, прерывание полового акта или применение других способов предохранения во в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3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2114" y="402771"/>
            <a:ext cx="9753600" cy="6139543"/>
          </a:xfrm>
        </p:spPr>
        <p:txBody>
          <a:bodyPr>
            <a:noAutofit/>
          </a:bodyPr>
          <a:lstStyle/>
          <a:p>
            <a:r>
              <a:rPr lang="ru-RU" sz="32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«Планирование семьи» 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в соответствие 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ВОЗ, включает комплекс мероприятий,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способствующих решению одновременно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</a:t>
            </a: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задач:</a:t>
            </a:r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избежать 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наступления нежелательной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беременности;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желанных детей;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регулировать 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 между беременностями;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выбор времени рождения ребенка 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возраста родителей;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число детей в семье.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32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.ppt-online.org/files/slide/1/1GETfNpua9i3nmkAIHBgvWY2wZrU7bDcSXQh5e/sli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7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.ppt-online.org/files/slide/1/1GETfNpua9i3nmkAIHBgvWY2wZrU7bDcSXQh5e/slide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766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4657" y="511628"/>
            <a:ext cx="94379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прерванного полового акта </a:t>
            </a: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 половой партнер извлекает половой член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влагалища до наступления эякуляции.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недостаток – низкий контрацептивный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эффект, индекс Перля составляет 24 на 100 женщин.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Этот метод не одобряется психиатрами и урологами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возможным нарушением (женского и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мужского) оргазма, развитием неврозов и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импотенции.</a:t>
            </a:r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378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674914"/>
            <a:ext cx="9906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 лактационной аменореи </a:t>
            </a:r>
            <a:r>
              <a:rPr lang="ru-RU" sz="320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использование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грудного вскармливания в качестве метода предохранения от беременности. Грудное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вскармливание стимулирует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выработку пролактина, который подавляет овуляцию.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этого метода должны соблюдаться 3 условия: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кормление грудью не реже 8 раз в сутки (не реже, чем через 4 часа, с 6-ти часовым ночным перерывом);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аменореи;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метод не более 6 месяцев после родов.</a:t>
            </a:r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15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286" y="0"/>
            <a:ext cx="114844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Барьерные (механические) методы контрацепции</a:t>
            </a:r>
          </a:p>
          <a:p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мировой статистики, в 1990 г. традиционные методы контрацепции использовали около 72 миллионов супружеских пар.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Барьерные методы контрацепции могут применяться изолировано, однако, более целесообразно использовать их в комплексе со спермицидами для усиления контрацептивного действия.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механическим методам контрацепции относятся: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шеечные колпачки;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диафрагмы;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презервативы;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контрацептивные губки.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контрацептивного действия БМ основан на предотвращении проникновения сперматозоидов через канал шейки матки в верхний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отдел репродуктивной системы благодаря созданию механического препятствия (барьера).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95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399" y="217714"/>
            <a:ext cx="1011282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«Мужской» метод </a:t>
            </a: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презерватив (единственное средство, защищающее от ИППП, гепатитов и ВИЧ).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«Женский» метод </a:t>
            </a: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презерватив, влагалищная диафрагма, шеечный колпачок, контрацептивные губки.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действия: препятствует попаданию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спермы в верхние репродуктивные пути женщины.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защищает от ИППП.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Диафрагма</a:t>
            </a:r>
          </a:p>
          <a:p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Влагалищная диафрагма представляет собой плотное пружинящее кольцо, покрытое резиной, с резиновым колпачком, имеющим форму полушария. Впервые диафрагма, изготовленная из резины, была предложена в 1883 г. немецким ученым С. Hasse. В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дальнейшем диафрагмы завоевали популярность не только в Германии, но и за ее пределами. Так, в Голландии они получили название "Голландского колпачка"- "Dutch cap" или "Голландской свечки". Спустя 100 лет появилась усовершенствованная модель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диафрагмы с мягкой каймой из латекса и ободком, обеспечивающим плотное соприкосновение со стенками влагалища.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19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лагалищная диафраг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736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725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6429" y="576943"/>
            <a:ext cx="9601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Шеечный (влагалищный, цервикальный) колпачок</a:t>
            </a:r>
          </a:p>
          <a:p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методам барьерной контрацепции и представляет собой механическое приспособление из мягкой, эластичной резины, которое надевается на шейку матки. Он обладает своеобразным «присасывающим» эффектом и за счет этого удерживается на нужном месте, создавая механическое препятствие для попадания сперматозоидов в матку и маточные трубы.</a:t>
            </a:r>
          </a:p>
          <a:p>
            <a:r>
              <a:rPr lang="ru-RU" sz="24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Мужской презерватив</a:t>
            </a:r>
          </a:p>
          <a:p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высокоэффективен (по разным источникам, его эффективность составляет от 90 до 95 %), широко доступен и, в отличие практически от всех иных контрацептивов, дает надежную защиту от ЗППП – заболеваний, передающихся половым путем.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презерватив представляет собой как бы чехол из латекса длиной около 16 – 18 см (среднестатистическая длина полового члена в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возбужденном состоянии).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07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257" y="500743"/>
            <a:ext cx="105047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Контрацептивные губки</a:t>
            </a:r>
          </a:p>
          <a:p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новейшее противозачаточное средство,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получившее сейчас широкое распространение,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мягкий тампон (или иначе - губка)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одноразового использования, вводимый во влагалище.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Противозачаточная губка сочетает эффекты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механического и химического методов - препятствует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проникновению сперматозоидов в канал шейки матки и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 спермицидное вещество.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 выпуска: природная морская губка,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пропитанная спермицидом, губка из полиуретана,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содержащая 1 г Ноноксинола-9. Выпускаются одного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размера.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31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457" y="598714"/>
            <a:ext cx="880654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Спермициды</a:t>
            </a: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химические вещества,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инактивирующие (снижающие подвижность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сперматозоидов) или убивающие сперматозоиды во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влагалище до того, как они успевают проникнуть в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верхние отделы полового тракта женщины.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Выпускаются в виде аэрозолей (пены), паст,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гелей (крема), вагинальных пенящихся таблеток или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суппозиториев.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ввести за 10 – 15 минут до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полового акта; каждое введение эффективно в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1 – 2 часов.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4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9829" y="979714"/>
            <a:ext cx="898071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В широком смысле </a:t>
            </a:r>
            <a:r>
              <a:rPr lang="ru-RU" sz="32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«планирование семьи» 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это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медико-социальных мероприятий,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на демографическую коррекцию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(регуляцию рождаемости), сохранение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репродуктивного здоровья населения и обеспечение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рождаемости здорового потомства.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14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314" y="391886"/>
            <a:ext cx="83166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Внутриматочная контрацепция</a:t>
            </a:r>
          </a:p>
          <a:p>
            <a:endParaRPr lang="ru-RU" sz="2800" b="1" i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Инертные (нейтральные), изготовленные из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полиэтилена – петля Липпса (согласно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рекомендациям ВОЗ применение инертных ВМК не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в связи с низкой эффективностью и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частотой различных осложнений).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Медикаментозные: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содержащие медь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содержащие гестагены («Мирена»)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содержащие серебро, золото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Перля 0,5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89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.ppt-online.org/files/slide/1/1GETfNpua9i3nmkAIHBgvWY2wZrU7bDcSXQh5e/slide-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858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етля Липп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77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657" y="555172"/>
            <a:ext cx="873034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Гормональная контрацепция </a:t>
            </a: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использование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специализированных гормональных средств с целью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предотвращения нежелательной беременности.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 гормональных контрацептивов: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подавление овуляции в результате ингибирующего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гормональных контрацептивов на гипоталамогипофизарно-яичниковую систему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сгущение цервикальной слизи, препятствую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проникновению сперматозоидов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эндометрия, препятствующее возможной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имплантации плодного яйца.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78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914" y="435429"/>
            <a:ext cx="84690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гормональных контрацептивных средств</a:t>
            </a:r>
          </a:p>
          <a:p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Комбинированные оральные контрацептивы (КОК) содержат эстрогенный и гестагенный компоненты: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микродозированные (содержание этинилэстрадиола 20 – 25 мкг)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низкодозированные (содержание этинилэстрадиола 30 мкг)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высокодозированные (содержание этинилэстрадиола более 35 мкг)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Комбинированное влагалищное кольцо «НоваРинг»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Трансдермальный пластырь «ЕВРА»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Прогестагенные препараты: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таблетированная форма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инъекционная форма пролонгированного действия («Депопровера»)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импланты («Норплант»)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22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286" y="413657"/>
            <a:ext cx="859971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изменения количества эстрогенного и гестагенного компонентов КОК разделяют на: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монофазные (содержат в каждой таблетке постоянную дозу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эстрогена и прогестагена). К наиболее употребляемым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относятся: Регулон, Диане-35, Марвелон, Жанин, Силест,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Фемоден, Мерсилон, Новинет, Логест, Линденет, Ярина,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Джес.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двухфазные (содержат постоянную дозу эстрогена и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меняющуюся дозу прогестагена в разные фазы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менструального цикла). В настоящее время используются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крайне редко.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трехфазные (содержат перемене дозы гормонов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фазам менструального цикла). К препаратам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этой группы относятся: Три-мерси, Тризистон, Триквилар,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Три-регол, Милване. Трехфазные оральные контрацептивы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показаны курящим женщинам, входящим в группы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риска сердечно-сосудистой патологии и нарушений обмена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веществ. Применяют при эктопии шейки матки – они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усиливают репаративные процессы.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f.ppt-online.org/files/slide/1/1GETfNpua9i3nmkAIHBgvWY2wZrU7bDcSXQh5e/slide-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097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9086" y="468086"/>
            <a:ext cx="82949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Трансдермальный пластырь «ЕВРА» </a:t>
            </a: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комбинированным эстроген-гестагенным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контрацептивом. По дозировкам поступающих в кровь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гормонов, система «ЕВРА» соответствует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микродозированным КОК.</a:t>
            </a:r>
          </a:p>
          <a:p>
            <a:endParaRPr lang="ru-RU" sz="2800" b="0" i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Влагалищное кольцо «НоваРинг</a:t>
            </a: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комбинированный эстроген-гестагенный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контрацептив, представляющий собой прозрачное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эластичное кольцо. Необходимым условием для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выделения гормонов из мембраны кольца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температура тела.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42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f.ppt-online.org/files/slide/1/1GETfNpua9i3nmkAIHBgvWY2wZrU7bDcSXQh5e/slide-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317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f.ppt-online.org/files/slide/1/1GETfNpua9i3nmkAIHBgvWY2wZrU7bDcSXQh5e/slide-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001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1371" y="468086"/>
            <a:ext cx="1037408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Репродуктивное здоровье </a:t>
            </a: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это состояние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полного физического, умственного и социального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благополучия.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значит, что у людей есть возможность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воспроизводить себя и что они, вольны принимать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 том, что делать, делать ли это, и когда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и как часто. При этом подразумевается право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мужчин и женщин быть информированными и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иметь доступ к безопасным, эффективным,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доступным и приемлемым методом регулирования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рождаемости по их выбору.</a:t>
            </a:r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82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543" y="457200"/>
            <a:ext cx="83384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Прогестагенные контрацептивы </a:t>
            </a: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препараты,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содержащие только прогестаген.</a:t>
            </a:r>
          </a:p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Таблетированная форма («мини-пили»), </a:t>
            </a: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ним относятся: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Микронор, Неогест, Микролут, Фемулен, Экслютон,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Чарозетта. Рекомендуются женщинам во время лактации,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тем, кому противопоказаны КОК.</a:t>
            </a:r>
          </a:p>
          <a:p>
            <a:r>
              <a:rPr lang="ru-RU" sz="28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Импланты </a:t>
            </a: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(инертный носитель вводимы подкожно,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дозировано выделяющий препарат) – Норплант. Срок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5 лет.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53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Норпла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8650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243" y="489858"/>
            <a:ext cx="104911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Инъекционные препараты: </a:t>
            </a: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Депо-провера,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пролонгированный инъекционный препарат,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действия 3 месяца, содержит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медроксипрогестерона ацетат.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Депо-пров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7771"/>
            <a:ext cx="12191999" cy="48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7980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457" y="620485"/>
            <a:ext cx="842554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Хирургическая контрацепция</a:t>
            </a:r>
          </a:p>
          <a:p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Добровольная хирургическая стерилизация (ДХС)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или женская хирургическая контрацепция —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необратимый и один из наиболее эффективных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предохранения от беременности.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Женская ДХС — широко распространённый метод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контрацепции, востребованность в котором активно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растёт в развитых странах мира. В настоящее время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этим методом пользуются более 166 млн женщин.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Стерилизация по желанию пациента разрешена в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с 1993 года. До этого ДХС проводили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 по медицинским показаниям.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87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Хирургическая стерилизация женщ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99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686" y="544286"/>
            <a:ext cx="84473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Добровольная хирургическая стерилизация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мужчин </a:t>
            </a: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проводится путем вазэктомии (блокирование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семявыносящих протоков, с целью предотвращения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проходимости их для спермы).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Мужская стерилизация проводится амбулаторно и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перевязывании семенных протоков. Это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прекращает поступление сперматозоидов в семенную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жидкость, но не влияет на потенцию.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728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Хирургическая стерилизация мужч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876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6429" y="533400"/>
            <a:ext cx="83275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НЕОТЛОЖНАЯ КОНТРАЦЕПЦИЯ</a:t>
            </a:r>
          </a:p>
          <a:p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Гормональная посткоитальная контрацепция применяется в течение 72 часов после «незащищенного» полового акта!</a:t>
            </a:r>
          </a:p>
          <a:p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механизмом действия является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прерывистое выделение больших доз гормонов,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десинхронизирующих физиологические гормональные изменения при нормальном менструальном цикле, что и приводит к развитию «менструального хаоса». </a:t>
            </a:r>
          </a:p>
          <a:p>
            <a:endParaRPr lang="ru-RU" sz="2400" b="0" i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посткоитальных средствах было известно с давних времен; во избежание наступления беременности женщины прибегали к спринцеваниям, различным ваннам, активной физической нагрузке, введению различных растительных средств во влагалище и т.д.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979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6429" y="1"/>
            <a:ext cx="107224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Метод Юзпе </a:t>
            </a: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прием дозы однофазных КОК, соответствующей 100 мкг этинилэстрадиола и 500 мкг левоноргестрела в течение первых 36 часов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«незащищенного» полового акта с последующим повторным приемом этой же дозы через 12 часов.</a:t>
            </a:r>
          </a:p>
          <a:p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Схемы применения: Ригевидон, Микрогинон,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Минизистон – 3 таблетки немедленно и 3 таблетки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12 часов.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Логест, Фемоден, Силест, Жанин, Ло-Феменал – 4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таблетки немедленно и 4 таблетки через 12 часов.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«Чистые» гестагены: </a:t>
            </a: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Постинор (750 мкг левоноргестрела), Контенуин, Эскапел. Постинор и Контенуин принимают по 2 таблетки в первые 36 часов после «незащищенного» полового акта и по 2 таблетки через 12 часов после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приема. Эскапел принимается однократно.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Мифепристон </a:t>
            </a: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однократно 600 мг на протяжении 72 часов после полового акта.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гормональной посткоитальной контрацепции – 96%.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рекомендуется использовать этот метод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чаще 1 раза в год! Появиться менструальноподобная реакция.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662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4657" y="413658"/>
            <a:ext cx="834934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Контрацепция у подростков</a:t>
            </a:r>
          </a:p>
          <a:p>
            <a:endParaRPr lang="ru-RU" sz="2800" b="1" i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Подростковый период характеризуется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биологической и психической перестройкой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организма, ведущей к зрелости.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пубертатном периоде происходит очень быстрое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биологическое созревание. Активизация и сложное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гормонов роста и половых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гормонов вызывают интенсивное физическое и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физиологическое развитие.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Внешне это проявляется, в первую очередь, скачком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роста, изменением фигуры, появлением вторичных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половых признаков.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4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1" y="838199"/>
            <a:ext cx="96665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Право на планирование семьи или по другому, более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правильному определению "на свободное и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ответственное родительства - является международнопризнанным, неотъемлемым правом каждого человека. </a:t>
            </a:r>
          </a:p>
          <a:p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Оно закреплено важнейшими документами ООН: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Всеобщей декларацией прав человека(1948),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конференцией по правам человека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(Тегеран,1968), Декларацией Социального прогресса и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развития(1968), Конвенцией о ликвидации всех форм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дискриминации в отношении женщин(1979),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Майробистскими перспективными стратегическими в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улучшения положения женщин (1986).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406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576943"/>
            <a:ext cx="861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менструация (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менархе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главный признак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полового созревания женского организма, указывающий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способность к зачатию. У большинства девочек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менархе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наступает в 11—13 лет. 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десятилетия во всем мире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отмечены снижение возраста начала полового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созревания и увеличение возраста вступления 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брак и рождения первого ребенка.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«период опасности»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(нежелательной подростковой беременности,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заразиться ИППП) в юношеском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значительно увеличивается.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823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543" y="674914"/>
            <a:ext cx="9372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мировой статистики, частота беременности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подростков продолжает расти. На долю юных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женщин России приходится около 6% абортов.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Этот показатель остается одним из самых высоких среди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 развитых стран.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возрастной группе до 20 лет наблюдается самая высокая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абортов, произведенных при сроке беременности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более 12 нед. Следует отметить, что частота осложнений после абортов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подростков в 2-2,5 раза выше, а материнская смертность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5-8 раз выше, чем у женщин репродуктивного возраста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15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687" y="283029"/>
            <a:ext cx="844731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ВОЗ, самый высокий уровень заболеваемости ИППП отмечается у молодежи - в возрастной группе 15-24 лет, а 2/3 из тех, кто заболевает СПИДом, инфицируются 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до 25 лет.</a:t>
            </a:r>
          </a:p>
          <a:p>
            <a:endParaRPr lang="ru-RU" sz="2800" b="0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контрацепции у подростков —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первого аборта, ИППП и СПИДа.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к контрацепции: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эффективность;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переносимость;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безопасность;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обратимость;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 ИППП и ВИЧ инфекции.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376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2629" y="555171"/>
            <a:ext cx="825137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важным условием контрацепции является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восстановление способности к зачатию после прекращения ее применения. Определенное значение имеет доступность, конфиденциальность,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выгода от приобретения контрацептивов.</a:t>
            </a:r>
          </a:p>
          <a:p>
            <a:endParaRPr lang="ru-RU" sz="2800" b="0" i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приемлемыми для сексуально активных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ВОЗ и Международной ассоциацией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и подростковых гинекологов признаны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комбинированные оральные контрацептивы (КОК),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содержащие малые дозы этинилэстрадиола (20-30 мкг) и прогестагены третьего поколения.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82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1371" y="609600"/>
            <a:ext cx="85126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 связи с распространением ИППП и ВИЧ отношение к методам контрацепции во многих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странах пересматривается.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беспорядочных половых связях с разными партнерами наиболее предпочтительным является «двойной» метод («метод пояса и подтяжек», «голландский метод»), т.е. </a:t>
            </a:r>
            <a:r>
              <a:rPr lang="ru-RU" sz="28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КОК с презервативом. </a:t>
            </a: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Этот метод позволяет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сочетать высокую контрацептивную эффективность с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зашитой подростков от ИППП.</a:t>
            </a:r>
          </a:p>
        </p:txBody>
      </p:sp>
    </p:spTree>
    <p:extLst>
      <p:ext uri="{BB962C8B-B14F-4D97-AF65-F5344CB8AC3E}">
        <p14:creationId xmlns:p14="http://schemas.microsoft.com/office/powerpoint/2010/main" val="42547751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729343"/>
            <a:ext cx="8229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Многогранность клинического действия КОК позволяет считать их препаратами первого выбора для защиты подростков от нежелательной беременности.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одновременном применении КОК и презервативов повышается защита от ИППП и ВИЧ-инфекции.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734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629" y="718457"/>
            <a:ext cx="863237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заключении:</a:t>
            </a:r>
          </a:p>
          <a:p>
            <a:r>
              <a:rPr lang="ru-RU" sz="2800" b="1" i="0" dirty="0" smtClean="0">
                <a:solidFill>
                  <a:srgbClr val="76767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предохранение от нежелательной беременности  - залог </a:t>
            </a: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репродуктивного здоровья </a:t>
            </a: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обеспечение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рождаемости здорового </a:t>
            </a:r>
            <a:r>
              <a:rPr lang="ru-RU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потомства!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51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457" y="576943"/>
            <a:ext cx="107115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Актуальность проблемы</a:t>
            </a:r>
          </a:p>
          <a:p>
            <a:endParaRPr lang="ru-RU" sz="2800" b="1" i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ВОЗ, Россия находится на втором месте в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мире после Румынии по количеству абортов (хирургических и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медикаментозных) и на первом месте – по количеству только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хирургических абортов (с выскабливанием полости матки).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третья россиянка до 24 лет и 80% женщин до 44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лет хотя бы раз в жизни делали аборт.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10% среди идущих на аборт составляют девочкиподростки, не достигшие 19 лет. Ежегодно около 10 из них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погибает от осложнений этой операции.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32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8829" y="957944"/>
            <a:ext cx="101128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абортов к родам во взрослом возрасте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1:1, а у подростков 5:1.</a:t>
            </a:r>
          </a:p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основным методом регулирования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рождаемости (особенно у подростков) в России является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искусственное прерывание беременности, которое оказывает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неблагоприятное воздействие в будущем на репродуктивное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женщин, а иногда является основной причиной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материнской смертности.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4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9086" y="391887"/>
            <a:ext cx="10439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пренебрежения средствами контрацепции</a:t>
            </a:r>
          </a:p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аборту как к безобидной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манипуляции, которая не наносит вреда здоровью.</a:t>
            </a:r>
          </a:p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знаний о современных видах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контрацепции, их эффективности и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переносимости.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07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947057"/>
            <a:ext cx="97644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регулирования сроков наступления беременности</a:t>
            </a:r>
          </a:p>
          <a:p>
            <a:endParaRPr lang="ru-RU" sz="2800" b="1" i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Предупреждение беременности у женщин моложе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 лет и старше 35 лет, соблюдение интервала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 родами на менее 2 – 2,5 лет уменьшают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материнскую и раннюю детскую смертность более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чем в 2 раза.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ВОЗ, смертность детей, рожденных с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интервалом менее года, вдвое выше, чем рожденных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интервалом в два и более лет.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0237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13451</TotalTime>
  <Words>447</Words>
  <Application>Microsoft Office PowerPoint</Application>
  <PresentationFormat>Произвольный</PresentationFormat>
  <Paragraphs>122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НИИ-МПС</cp:lastModifiedBy>
  <cp:revision>17</cp:revision>
  <dcterms:created xsi:type="dcterms:W3CDTF">2022-09-05T11:39:42Z</dcterms:created>
  <dcterms:modified xsi:type="dcterms:W3CDTF">2025-04-01T04:59:08Z</dcterms:modified>
</cp:coreProperties>
</file>