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75" r:id="rId4"/>
    <p:sldId id="261" r:id="rId5"/>
    <p:sldId id="263" r:id="rId6"/>
    <p:sldId id="280" r:id="rId7"/>
    <p:sldId id="276" r:id="rId8"/>
    <p:sldId id="270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384C00"/>
    <a:srgbClr val="161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428736"/>
            <a:ext cx="7286676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300" dirty="0" smtClean="0">
                <a:ln w="11430" cmpd="sng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Влияние стресса </a:t>
            </a:r>
          </a:p>
          <a:p>
            <a:pPr algn="ctr"/>
            <a:r>
              <a:rPr lang="ru-RU" sz="4800" b="1" cap="none" spc="300" dirty="0" smtClean="0">
                <a:ln w="11430" cmpd="sng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репродуктивную</a:t>
            </a:r>
          </a:p>
          <a:p>
            <a:pPr algn="ctr"/>
            <a:r>
              <a:rPr lang="ru-RU" sz="4800" b="1" spc="300" dirty="0" smtClean="0">
                <a:ln w="11430" cmpd="sng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иммунную функцию </a:t>
            </a:r>
          </a:p>
          <a:p>
            <a:pPr algn="ctr"/>
            <a:r>
              <a:rPr lang="ru-RU" sz="4800" b="1" spc="300" dirty="0" smtClean="0">
                <a:ln w="11430" cmpd="sng">
                  <a:solidFill>
                    <a:schemeClr val="accent6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детей и подростков</a:t>
            </a:r>
            <a:endParaRPr lang="ru-RU" sz="4800" b="1" cap="none" spc="300" dirty="0">
              <a:ln w="11430" cmpd="sng">
                <a:solidFill>
                  <a:schemeClr val="accent6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5">
                  <a:lumMod val="5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9104" y="5000636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kern="100" spc="-20" dirty="0">
                <a:latin typeface="Times New Roman"/>
                <a:ea typeface="Times New Roman"/>
              </a:rPr>
              <a:t>Игнатенко Г.А.</a:t>
            </a:r>
            <a:r>
              <a:rPr lang="ru-RU" sz="1200" kern="100" spc="-20" dirty="0">
                <a:latin typeface="Times New Roman"/>
                <a:ea typeface="Times New Roman"/>
              </a:rPr>
              <a:t>, академик РАН, д.м.н., профессор, ректор ФГБОУ ВО    </a:t>
            </a:r>
            <a:r>
              <a:rPr lang="ru-RU" sz="1200" kern="100" spc="-20" dirty="0" err="1">
                <a:latin typeface="Times New Roman"/>
                <a:ea typeface="Times New Roman"/>
              </a:rPr>
              <a:t>ДонГМУ</a:t>
            </a:r>
            <a:r>
              <a:rPr lang="ru-RU" sz="1200" kern="100" spc="-20" dirty="0">
                <a:latin typeface="Times New Roman"/>
                <a:ea typeface="Times New Roman"/>
              </a:rPr>
              <a:t>  Минздрава России, </a:t>
            </a:r>
            <a:r>
              <a:rPr lang="ru-RU" sz="1200" dirty="0">
                <a:latin typeface="Times New Roman"/>
                <a:ea typeface="Times New Roman"/>
              </a:rPr>
              <a:t>заведующий кафедрой пропедевтики внутренних болезней с лабораторией адаптационной медицины, </a:t>
            </a:r>
            <a:r>
              <a:rPr lang="ru-RU" sz="1200" kern="100" spc="-20" dirty="0">
                <a:latin typeface="Times New Roman"/>
                <a:ea typeface="Times New Roman"/>
              </a:rPr>
              <a:t>Герой Труда Донецкой Народной Республики.</a:t>
            </a:r>
            <a:endParaRPr lang="ru-RU" sz="12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200" b="1" kern="100" spc="-20" dirty="0">
                <a:latin typeface="Times New Roman"/>
                <a:ea typeface="Times New Roman"/>
              </a:rPr>
              <a:t>Золото Е.В.</a:t>
            </a:r>
            <a:r>
              <a:rPr lang="ru-RU" sz="1200" kern="100" spc="-20" dirty="0">
                <a:latin typeface="Times New Roman"/>
                <a:ea typeface="Times New Roman"/>
              </a:rPr>
              <a:t>,</a:t>
            </a:r>
            <a:r>
              <a:rPr lang="ru-RU" sz="1200" b="1" kern="100" spc="-20" dirty="0">
                <a:latin typeface="Times New Roman"/>
                <a:ea typeface="Times New Roman"/>
              </a:rPr>
              <a:t> </a:t>
            </a:r>
            <a:r>
              <a:rPr lang="ru-RU" sz="1200" kern="100" spc="-20" dirty="0">
                <a:latin typeface="Times New Roman"/>
                <a:ea typeface="Times New Roman"/>
              </a:rPr>
              <a:t>д.м.н., доцент, главный врач НИИ РЗДПМ ФГБОУ ВО </a:t>
            </a:r>
            <a:r>
              <a:rPr lang="ru-RU" sz="1200" kern="100" spc="-20" dirty="0" err="1">
                <a:latin typeface="Times New Roman"/>
                <a:ea typeface="Times New Roman"/>
              </a:rPr>
              <a:t>ДонГМУ</a:t>
            </a:r>
            <a:r>
              <a:rPr lang="ru-RU" sz="1200" kern="100" spc="-20" dirty="0">
                <a:latin typeface="Times New Roman"/>
                <a:ea typeface="Times New Roman"/>
              </a:rPr>
              <a:t> Минздрава России, внештатный республиканский детский специалист по акушерству и гинекологии МЗ ДНР, профессор кафедры акушерства, гинекологии, </a:t>
            </a:r>
            <a:r>
              <a:rPr lang="ru-RU" sz="1200" kern="100" spc="-20" dirty="0" err="1">
                <a:latin typeface="Times New Roman"/>
                <a:ea typeface="Times New Roman"/>
              </a:rPr>
              <a:t>перинатологии</a:t>
            </a:r>
            <a:r>
              <a:rPr lang="ru-RU" sz="1200" kern="100" spc="-20" dirty="0">
                <a:latin typeface="Times New Roman"/>
                <a:ea typeface="Times New Roman"/>
              </a:rPr>
              <a:t>, детской и подростковой гинекологии  ФГБОУ ВО </a:t>
            </a:r>
            <a:r>
              <a:rPr lang="ru-RU" sz="1200" kern="100" spc="-20" dirty="0" err="1">
                <a:latin typeface="Times New Roman"/>
                <a:ea typeface="Times New Roman"/>
              </a:rPr>
              <a:t>ДонГМУ</a:t>
            </a:r>
            <a:r>
              <a:rPr lang="ru-RU" sz="1200" kern="100" spc="-20" dirty="0">
                <a:latin typeface="Times New Roman"/>
                <a:ea typeface="Times New Roman"/>
              </a:rPr>
              <a:t> Минздрава </a:t>
            </a:r>
            <a:r>
              <a:rPr lang="ru-RU" sz="1200" kern="100" spc="-20" dirty="0" smtClean="0">
                <a:latin typeface="Times New Roman"/>
                <a:ea typeface="Times New Roman"/>
              </a:rPr>
              <a:t>России</a:t>
            </a:r>
            <a:r>
              <a:rPr lang="ru-RU" sz="1200" kern="100" spc="-20" dirty="0" smtClean="0">
                <a:latin typeface="Times New Roman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Бухарова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Н.И.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д.м.н., ведущий советник  отдела организации медицинской помощи женщинам и детям Департамента организации медицинской помощи Министерства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ДНР.</a:t>
            </a:r>
            <a:endParaRPr lang="ru-RU" sz="1200" b="1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5088" y="0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ФГБОУ ВО </a:t>
            </a:r>
            <a:r>
              <a:rPr lang="ru-RU" sz="1600" b="1" dirty="0" err="1" smtClean="0"/>
              <a:t>ДонГМУ</a:t>
            </a:r>
            <a:r>
              <a:rPr lang="ru-RU" sz="1600" b="1" dirty="0" smtClean="0"/>
              <a:t> им. М. Горького Минздрава России</a:t>
            </a:r>
          </a:p>
          <a:p>
            <a:pPr algn="ctr"/>
            <a:r>
              <a:rPr lang="ru-RU" sz="1600" b="1" dirty="0" smtClean="0"/>
              <a:t>Научно-исследовательский институт </a:t>
            </a:r>
          </a:p>
          <a:p>
            <a:pPr algn="ctr"/>
            <a:r>
              <a:rPr lang="ru-RU" sz="1600" b="1" dirty="0" smtClean="0"/>
              <a:t>репродуктивного здоровья детей, подростков и молодежи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0910160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42852"/>
            <a:ext cx="79940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	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АКТУАЛЬНОСТЬ</a:t>
            </a:r>
          </a:p>
          <a:p>
            <a:pPr algn="just"/>
            <a:r>
              <a:rPr lang="ru-RU" sz="2000" dirty="0" smtClean="0"/>
              <a:t>	Стресс </a:t>
            </a:r>
            <a:r>
              <a:rPr lang="ru-RU" sz="2000" dirty="0"/>
              <a:t>все больше ассоциируется с негативными последствиями для здоровья человека. На сегодня насчитывается около 1000 стресс-индуцированных </a:t>
            </a:r>
            <a:r>
              <a:rPr lang="ru-RU" sz="2000" dirty="0" smtClean="0"/>
              <a:t>заболеваний.</a:t>
            </a:r>
          </a:p>
          <a:p>
            <a:pPr algn="just"/>
            <a:r>
              <a:rPr lang="ru-RU" sz="2000" dirty="0" smtClean="0"/>
              <a:t>	Ярким примером этого является </a:t>
            </a:r>
            <a:r>
              <a:rPr lang="ru-RU" sz="2000" dirty="0" smtClean="0">
                <a:solidFill>
                  <a:srgbClr val="C00000"/>
                </a:solidFill>
              </a:rPr>
              <a:t>стресс у детей и подростков</a:t>
            </a:r>
            <a:r>
              <a:rPr lang="ru-RU" sz="2000" dirty="0" smtClean="0"/>
              <a:t>, </a:t>
            </a:r>
            <a:r>
              <a:rPr lang="ru-RU" sz="2000" dirty="0" smtClean="0">
                <a:solidFill>
                  <a:srgbClr val="C00000"/>
                </a:solidFill>
              </a:rPr>
              <a:t>которые проживают в зоне боевых действий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Стрессором можно считать любое воздействие, вызывающее сдвиги показателей гомеостаза (шокирующее известие, травма, воспалительный процесс, медикаментозное лечение, а также боевые действия, происходящие на данный момент в нашем регионе).</a:t>
            </a:r>
          </a:p>
          <a:p>
            <a:pPr algn="just"/>
            <a:r>
              <a:rPr lang="ru-RU" sz="2000" dirty="0" smtClean="0"/>
              <a:t>	В условиях постоянного воздействия различных стрессоров адаптивные механизмы постоянно находятся в состоянии напряжения, что рано или поздно приводит к их истощению, а следовательно, проявлению обратной стороны феномена стресса — повреждающей. </a:t>
            </a:r>
          </a:p>
          <a:p>
            <a:pPr algn="just"/>
            <a:endParaRPr lang="ru-RU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2000" b="1" dirty="0" smtClean="0">
                <a:ln>
                  <a:solidFill>
                    <a:srgbClr val="003300"/>
                  </a:solidFill>
                </a:ln>
                <a:solidFill>
                  <a:srgbClr val="384C00"/>
                </a:solidFill>
              </a:rPr>
              <a:t>	</a:t>
            </a:r>
            <a:r>
              <a:rPr lang="ru-RU" sz="2000" b="1" dirty="0" smtClean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</a:rPr>
              <a:t>Таким образом, стресс в современных условиях, особенно в зоне боевых действий, превращается из адаптивного явления в звено патогенеза различных заболеваний.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28570739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068" y="1428736"/>
            <a:ext cx="814393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Влияние стресса </a:t>
            </a:r>
          </a:p>
          <a:p>
            <a:pPr algn="ctr"/>
            <a:r>
              <a:rPr lang="ru-RU" sz="4800" b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женскую и мужскую репродуктивную </a:t>
            </a:r>
          </a:p>
          <a:p>
            <a:pPr algn="ctr"/>
            <a:r>
              <a:rPr lang="ru-RU" sz="4800" b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функцию</a:t>
            </a:r>
            <a:endParaRPr lang="ru-RU" sz="4800" b="1" dirty="0">
              <a:ln w="1270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551726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800105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	</a:t>
            </a:r>
            <a:r>
              <a:rPr lang="ru-RU" sz="2000" dirty="0" smtClean="0"/>
              <a:t>В </a:t>
            </a:r>
            <a:r>
              <a:rPr lang="ru-RU" sz="2000" dirty="0"/>
              <a:t>современных </a:t>
            </a:r>
            <a:r>
              <a:rPr lang="ru-RU" sz="2000" dirty="0" smtClean="0"/>
              <a:t>условиях </a:t>
            </a:r>
            <a:r>
              <a:rPr lang="ru-RU" sz="2000" b="1" dirty="0" err="1" smtClean="0">
                <a:solidFill>
                  <a:srgbClr val="C00000"/>
                </a:solidFill>
              </a:rPr>
              <a:t>психоэмоциональный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стресс </a:t>
            </a:r>
            <a:r>
              <a:rPr lang="ru-RU" sz="2000" dirty="0" smtClean="0"/>
              <a:t>приводит к </a:t>
            </a:r>
            <a:r>
              <a:rPr lang="ru-RU" sz="2000" dirty="0"/>
              <a:t>формированию патологии, снижающей качество жизни и </a:t>
            </a:r>
            <a:r>
              <a:rPr lang="ru-RU" sz="2000" dirty="0" smtClean="0"/>
              <a:t>фертильность девочек- и мальчиков-подростков. В </a:t>
            </a:r>
            <a:r>
              <a:rPr lang="ru-RU" sz="2000" dirty="0"/>
              <a:t>фазе </a:t>
            </a:r>
            <a:r>
              <a:rPr lang="ru-RU" sz="2000" dirty="0" err="1"/>
              <a:t>дистресса</a:t>
            </a:r>
            <a:r>
              <a:rPr lang="ru-RU" sz="2000" dirty="0"/>
              <a:t> ткани репродуктивной </a:t>
            </a:r>
            <a:r>
              <a:rPr lang="ru-RU" sz="2000" dirty="0" smtClean="0"/>
              <a:t>системы подвергаются </a:t>
            </a:r>
            <a:r>
              <a:rPr lang="ru-RU" sz="2000" dirty="0"/>
              <a:t>системным повреждающим процессам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err="1" smtClean="0"/>
              <a:t>Гипоталамо-гипофизарно-надпочечниковая</a:t>
            </a:r>
            <a:r>
              <a:rPr lang="ru-RU" sz="2000" dirty="0" smtClean="0"/>
              <a:t> система, обеспечивающая развитие </a:t>
            </a:r>
            <a:r>
              <a:rPr lang="ru-RU" sz="2000" dirty="0" err="1" smtClean="0"/>
              <a:t>стресс-реакции</a:t>
            </a:r>
            <a:r>
              <a:rPr lang="ru-RU" sz="2000" dirty="0" smtClean="0"/>
              <a:t>, может существенно угнетать функцию женской и мужской репродуктивной системы на самых разных уровнях.</a:t>
            </a:r>
          </a:p>
          <a:p>
            <a:pPr algn="ctr"/>
            <a:r>
              <a:rPr lang="ru-RU" sz="2000" dirty="0" smtClean="0"/>
              <a:t>	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Длительный хронический стресс у девочек-подростков приводит к: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 снижению синтеза яичниками половых гормонов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err="1" smtClean="0"/>
              <a:t>ановуляции</a:t>
            </a:r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недостаточности </a:t>
            </a:r>
            <a:r>
              <a:rPr lang="ru-RU" sz="2000" dirty="0" err="1" smtClean="0"/>
              <a:t>лютеиновой</a:t>
            </a:r>
            <a:r>
              <a:rPr lang="ru-RU" sz="2000" dirty="0" smtClean="0"/>
              <a:t> фазы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бесплодию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err="1" smtClean="0"/>
              <a:t>невынашиванию</a:t>
            </a:r>
            <a:r>
              <a:rPr lang="ru-RU" sz="2000" dirty="0" smtClean="0"/>
              <a:t> беременности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усугублению синдрома </a:t>
            </a:r>
            <a:r>
              <a:rPr lang="ru-RU" sz="2000" dirty="0" err="1" smtClean="0"/>
              <a:t>предменструального</a:t>
            </a:r>
            <a:r>
              <a:rPr lang="ru-RU" sz="2000" dirty="0" smtClean="0"/>
              <a:t> напряжения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err="1" smtClean="0"/>
              <a:t>альгодисменорее</a:t>
            </a:r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первичной и вторичной аменорее.</a:t>
            </a:r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28570739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85728"/>
            <a:ext cx="7488832" cy="624786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sz="2000" u="sng" dirty="0" smtClean="0"/>
              <a:t>Прогестерон</a:t>
            </a:r>
            <a:r>
              <a:rPr lang="ru-RU" sz="2000" dirty="0" smtClean="0"/>
              <a:t> </a:t>
            </a:r>
            <a:r>
              <a:rPr lang="ru-RU" sz="2000" dirty="0"/>
              <a:t>обеспечивает подготовку эндометрия к </a:t>
            </a:r>
            <a:r>
              <a:rPr lang="ru-RU" sz="2000" dirty="0" smtClean="0"/>
              <a:t>имплантации, процессу</a:t>
            </a:r>
            <a:r>
              <a:rPr lang="ru-RU" sz="2000" dirty="0"/>
              <a:t>, который определяет успешное протекание </a:t>
            </a:r>
            <a:r>
              <a:rPr lang="ru-RU" sz="2000" dirty="0" smtClean="0"/>
              <a:t>беременности у девушек. </a:t>
            </a:r>
          </a:p>
          <a:p>
            <a:pPr algn="just"/>
            <a:r>
              <a:rPr lang="ru-RU" sz="2000" dirty="0"/>
              <a:t>	</a:t>
            </a:r>
            <a:r>
              <a:rPr lang="ru-RU" sz="2000" dirty="0" smtClean="0"/>
              <a:t>Поскольку </a:t>
            </a:r>
            <a:r>
              <a:rPr lang="ru-RU" sz="2000" dirty="0"/>
              <a:t>эффекты прогестерона в </a:t>
            </a:r>
            <a:r>
              <a:rPr lang="ru-RU" sz="2000" dirty="0" err="1"/>
              <a:t>предимплантационной</a:t>
            </a:r>
            <a:r>
              <a:rPr lang="ru-RU" sz="2000" dirty="0"/>
              <a:t> подготовке эндометрия и имплантации реализуются путем локальной иммунной перестройки, необходимо обратить внимание и на влияние стресса на функцию иммунной </a:t>
            </a:r>
            <a:r>
              <a:rPr lang="ru-RU" sz="2000" dirty="0" smtClean="0"/>
              <a:t>системы.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	Таким образом, </a:t>
            </a:r>
            <a:r>
              <a:rPr lang="ru-RU" sz="2000" b="1" dirty="0" smtClean="0">
                <a:solidFill>
                  <a:srgbClr val="C00000"/>
                </a:solidFill>
              </a:rPr>
              <a:t>хронический стресс</a:t>
            </a:r>
            <a:r>
              <a:rPr lang="ru-RU" sz="2000" dirty="0" smtClean="0"/>
              <a:t>, особенно в зоне боевых действий, которому подвержены девочки-подростки нашего региона, наряду с другими факторами </a:t>
            </a:r>
            <a:r>
              <a:rPr lang="ru-RU" sz="2000" b="1" dirty="0" smtClean="0">
                <a:solidFill>
                  <a:srgbClr val="C00000"/>
                </a:solidFill>
              </a:rPr>
              <a:t>оказывает существенное прямое и/или опосредованное влияние на развитие нарушений репродуктивной функции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	Этот факт указывает на необходимость уделять значительное внимание влиянию стресса в процессе диагностики акушерско-гинекологической патологии, а также необходимость введения </a:t>
            </a:r>
            <a:r>
              <a:rPr lang="ru-RU" sz="2000" dirty="0" err="1" smtClean="0"/>
              <a:t>антистрессовой</a:t>
            </a:r>
            <a:r>
              <a:rPr lang="ru-RU" sz="2000" dirty="0" smtClean="0"/>
              <a:t> терапии и коррекции системных </a:t>
            </a:r>
            <a:r>
              <a:rPr lang="ru-RU" sz="2000" dirty="0" err="1" smtClean="0"/>
              <a:t>стрессиндуцированных</a:t>
            </a:r>
            <a:r>
              <a:rPr lang="ru-RU" sz="2000" dirty="0" smtClean="0"/>
              <a:t> нарушений в схемы лечения.</a:t>
            </a:r>
          </a:p>
          <a:p>
            <a:pPr algn="just"/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62857073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714356"/>
            <a:ext cx="7779144" cy="501675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	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smtClean="0">
                <a:solidFill>
                  <a:srgbClr val="FF0000"/>
                </a:solidFill>
              </a:rPr>
              <a:t>Стресс</a:t>
            </a:r>
            <a:r>
              <a:rPr lang="ru-RU" sz="2000" dirty="0" smtClean="0"/>
              <a:t> </a:t>
            </a:r>
            <a:r>
              <a:rPr lang="ru-RU" sz="2000" dirty="0"/>
              <a:t>неизбежно </a:t>
            </a:r>
            <a:r>
              <a:rPr lang="ru-RU" sz="2000" dirty="0" smtClean="0"/>
              <a:t>сопутствует </a:t>
            </a:r>
            <a:r>
              <a:rPr lang="ru-RU" sz="2000" dirty="0"/>
              <a:t>войнам и стихийным бедствиям, </a:t>
            </a:r>
            <a:r>
              <a:rPr lang="ru-RU" sz="2000" dirty="0">
                <a:solidFill>
                  <a:srgbClr val="FF0000"/>
                </a:solidFill>
              </a:rPr>
              <a:t>сопровождается </a:t>
            </a:r>
            <a:r>
              <a:rPr lang="ru-RU" sz="2000" dirty="0" smtClean="0">
                <a:solidFill>
                  <a:srgbClr val="FF0000"/>
                </a:solidFill>
              </a:rPr>
              <a:t>снижением репродуктивной функции и </a:t>
            </a:r>
            <a:r>
              <a:rPr lang="ru-RU" sz="2000" dirty="0">
                <a:solidFill>
                  <a:srgbClr val="FF0000"/>
                </a:solidFill>
              </a:rPr>
              <a:t>ослаблением андрогенеза </a:t>
            </a:r>
            <a:r>
              <a:rPr lang="ru-RU" sz="2000" dirty="0"/>
              <a:t>у значительной части мужского населения. </a:t>
            </a:r>
            <a:r>
              <a:rPr lang="ru-RU" sz="2000" dirty="0" smtClean="0"/>
              <a:t>!!!! </a:t>
            </a:r>
          </a:p>
          <a:p>
            <a:pPr algn="just"/>
            <a:r>
              <a:rPr lang="ru-RU" sz="2000" dirty="0" smtClean="0"/>
              <a:t>	Это объясняется тем, что адренергические и, в частности, </a:t>
            </a:r>
            <a:r>
              <a:rPr lang="ru-RU" sz="2000" dirty="0" err="1" smtClean="0"/>
              <a:t>дофаминэргические</a:t>
            </a:r>
            <a:r>
              <a:rPr lang="ru-RU" sz="2000" dirty="0" smtClean="0"/>
              <a:t> структуры являются основой аппарата, контролирующего деятельность мужских половых желез.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	Первичная стимуляция гонад через активацию </a:t>
            </a:r>
            <a:r>
              <a:rPr lang="ru-RU" sz="2000" dirty="0" err="1" smtClean="0"/>
              <a:t>гипоталамо-гипофизарно-надпочечниковой</a:t>
            </a:r>
            <a:r>
              <a:rPr lang="ru-RU" sz="2000" dirty="0" smtClean="0"/>
              <a:t> системы </a:t>
            </a:r>
            <a:r>
              <a:rPr lang="ru-RU" sz="2000" dirty="0" smtClean="0">
                <a:solidFill>
                  <a:srgbClr val="FF0000"/>
                </a:solidFill>
              </a:rPr>
              <a:t>при хроническом стрессовом состоянии приводит </a:t>
            </a:r>
            <a:r>
              <a:rPr lang="ru-RU" sz="2000" dirty="0" smtClean="0"/>
              <a:t>в дальнейшем к: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истощению гонад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снижению продукции тестостерона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развитию на этой основе мужского бесплодия.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28570739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1571612"/>
            <a:ext cx="677692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Влияние стресса на </a:t>
            </a:r>
          </a:p>
          <a:p>
            <a:pPr algn="ctr"/>
            <a:r>
              <a:rPr lang="ru-RU" sz="4800" b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развитие соматических </a:t>
            </a:r>
          </a:p>
          <a:p>
            <a:pPr algn="ctr"/>
            <a:r>
              <a:rPr lang="ru-RU" sz="4800" b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заболеваний</a:t>
            </a:r>
            <a:endParaRPr lang="ru-RU" sz="4800" b="1" dirty="0">
              <a:ln w="1270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256055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0"/>
            <a:ext cx="7924870" cy="594008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dirty="0" smtClean="0"/>
              <a:t>Преимущественное </a:t>
            </a:r>
            <a:r>
              <a:rPr lang="ru-RU" dirty="0"/>
              <a:t>значение в </a:t>
            </a:r>
            <a:r>
              <a:rPr lang="ru-RU" dirty="0" smtClean="0"/>
              <a:t>происхождении нейродермита придается </a:t>
            </a:r>
            <a:r>
              <a:rPr lang="ru-RU" dirty="0"/>
              <a:t>аллергическим факторам, иммунным и гормональным нарушениям, а также дисфункции центральной нервной </a:t>
            </a:r>
            <a:r>
              <a:rPr lang="ru-RU" dirty="0" smtClean="0"/>
              <a:t>системы, что наиболее активно выражено в условиях стресса военного времени.</a:t>
            </a:r>
          </a:p>
          <a:p>
            <a:pPr algn="just"/>
            <a:r>
              <a:rPr lang="ru-RU" dirty="0" smtClean="0"/>
              <a:t>	В </a:t>
            </a:r>
            <a:r>
              <a:rPr lang="ru-RU" dirty="0"/>
              <a:t>условиях длительного эмоционального стресса чрезмерная потливость (</a:t>
            </a:r>
            <a:r>
              <a:rPr lang="ru-RU" dirty="0" err="1"/>
              <a:t>гипергидроз</a:t>
            </a:r>
            <a:r>
              <a:rPr lang="ru-RU" dirty="0"/>
              <a:t>) может приводить ко вторичным изменениям со стороны кожи, кожным высыпаниям, волдырям и инфекциям; вследствие этого она может лежать в основе целого ряда кожных </a:t>
            </a:r>
            <a:r>
              <a:rPr lang="ru-RU" dirty="0" smtClean="0"/>
              <a:t>заболеваний.</a:t>
            </a:r>
          </a:p>
          <a:p>
            <a:pPr algn="just"/>
            <a:r>
              <a:rPr lang="ru-RU" dirty="0" smtClean="0"/>
              <a:t>	Изменения в сосудах и нарушение притока крови к коже при частой и быстрой смене эмоций во время стресса может подготовить почву для развития дерматоза, способствуя возникновению воспалительного процесса, который, в свою очередь, сочетается с повышением чувствительности кожного покрова к аллергенам и травмирующим факторам. </a:t>
            </a:r>
          </a:p>
          <a:p>
            <a:pPr algn="just"/>
            <a:r>
              <a:rPr lang="ru-RU" dirty="0" smtClean="0"/>
              <a:t>	Повышение в крови уровня биологически активных веществ (гистамина, протеаз), обусловленное продолжительным эмоциональным напряжением, усиливает аллергию, являющуюся одним из основных этиологических механизмов нейродермита. У детей, страдающих нейродермитом, наиболее часто встречаются: астенические расстройства, </a:t>
            </a:r>
            <a:r>
              <a:rPr lang="ru-RU" dirty="0" err="1" smtClean="0"/>
              <a:t>астено-субдепрессивные</a:t>
            </a:r>
            <a:r>
              <a:rPr lang="ru-RU" dirty="0" smtClean="0"/>
              <a:t> расстройства, тревожные расстройства, истерическая симптоматика и нарушения поведения.</a:t>
            </a:r>
            <a:r>
              <a:rPr lang="ru-RU" dirty="0"/>
              <a:t> </a:t>
            </a:r>
            <a:r>
              <a:rPr lang="ru-RU" dirty="0" smtClean="0">
                <a:solidFill>
                  <a:srgbClr val="FF0000"/>
                </a:solidFill>
              </a:rPr>
              <a:t>Все эти проявления особенно выражены у подростков, живущих в зоне боевых действий.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70739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714356"/>
            <a:ext cx="7995168" cy="50167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2000" dirty="0" smtClean="0"/>
              <a:t>1</a:t>
            </a:r>
            <a:r>
              <a:rPr lang="ru-RU" sz="2000" dirty="0"/>
              <a:t>. Установлено, что хронический стресс приводит к продолжительному угнетению иммунного ответа вплоть до развития стойкого </a:t>
            </a:r>
            <a:r>
              <a:rPr lang="ru-RU" sz="2000" dirty="0" err="1"/>
              <a:t>иммунодефицитного</a:t>
            </a:r>
            <a:r>
              <a:rPr lang="ru-RU" sz="2000" dirty="0"/>
              <a:t> состояния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	2. </a:t>
            </a:r>
            <a:r>
              <a:rPr lang="ru-RU" sz="2000" dirty="0" smtClean="0"/>
              <a:t>Стресс и </a:t>
            </a:r>
            <a:r>
              <a:rPr lang="ru-RU" sz="2000" dirty="0" err="1" smtClean="0"/>
              <a:t>стрессиндуцированный</a:t>
            </a:r>
            <a:r>
              <a:rPr lang="ru-RU" sz="2000" dirty="0" smtClean="0"/>
              <a:t> </a:t>
            </a:r>
            <a:r>
              <a:rPr lang="ru-RU" sz="2000" dirty="0"/>
              <a:t>вторичный иммунодефицит повышает вероятность возникновения и длительного хронического течения инфекционно-воспалительных процессов, в том числе репродуктивных органов. В свою очередь, воспалительный процесс, являясь стресс-фактором, усугубляет </a:t>
            </a:r>
            <a:r>
              <a:rPr lang="ru-RU" sz="2000" dirty="0" err="1" smtClean="0"/>
              <a:t>иммуносупрессию</a:t>
            </a:r>
            <a:r>
              <a:rPr lang="ru-RU" sz="2000" dirty="0" smtClean="0"/>
              <a:t>. </a:t>
            </a:r>
            <a:r>
              <a:rPr lang="ru-RU" sz="2000" dirty="0"/>
              <a:t>Роль инфекционных заболеваний гениталий в нарушении репродуктивной функции является доказанным фактом</a:t>
            </a:r>
            <a:r>
              <a:rPr lang="ru-RU" sz="2000" dirty="0" smtClean="0"/>
              <a:t>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	3</a:t>
            </a:r>
            <a:r>
              <a:rPr lang="ru-RU" sz="2000" dirty="0"/>
              <a:t>. Стресс является одним из этиологических факторов формирования аутоиммунной патологии, некоторые формы которой (антифосфолипидный синдром) лежат в основе привычного </a:t>
            </a:r>
            <a:r>
              <a:rPr lang="ru-RU" sz="2000" dirty="0" err="1"/>
              <a:t>невынашивания</a:t>
            </a:r>
            <a:r>
              <a:rPr lang="ru-RU" sz="2000" dirty="0"/>
              <a:t> беременности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02560554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842</TotalTime>
  <Words>44</Words>
  <Application>Microsoft Office PowerPoint</Application>
  <PresentationFormat>Экран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Asus</dc:creator>
  <cp:lastModifiedBy>НИИ-МПС</cp:lastModifiedBy>
  <cp:revision>92</cp:revision>
  <dcterms:created xsi:type="dcterms:W3CDTF">2021-10-07T18:31:41Z</dcterms:created>
  <dcterms:modified xsi:type="dcterms:W3CDTF">2026-04-02T05:13:12Z</dcterms:modified>
</cp:coreProperties>
</file>