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18"/>
  </p:notesMasterIdLst>
  <p:sldIdLst>
    <p:sldId id="280" r:id="rId3"/>
    <p:sldId id="287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84" r:id="rId12"/>
    <p:sldId id="301" r:id="rId13"/>
    <p:sldId id="302" r:id="rId14"/>
    <p:sldId id="306" r:id="rId15"/>
    <p:sldId id="307" r:id="rId16"/>
    <p:sldId id="286" r:id="rId17"/>
  </p:sldIdLst>
  <p:sldSz cx="12192000" cy="6858000"/>
  <p:notesSz cx="7102475" cy="10233025"/>
  <p:defaultTextStyle>
    <a:defPPr>
      <a:defRPr lang="ru-RU"/>
    </a:defPPr>
    <a:lvl1pPr marL="0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0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20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30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38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548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657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767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878" algn="l" defTabSz="91422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FF"/>
    <a:srgbClr val="339D98"/>
    <a:srgbClr val="007434"/>
    <a:srgbClr val="FF0000"/>
    <a:srgbClr val="88D888"/>
    <a:srgbClr val="339398"/>
    <a:srgbClr val="FFFBFA"/>
    <a:srgbClr val="C6D0CF"/>
    <a:srgbClr val="D8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91" autoAdjust="0"/>
  </p:normalViewPr>
  <p:slideViewPr>
    <p:cSldViewPr>
      <p:cViewPr varScale="1">
        <p:scale>
          <a:sx n="56" d="100"/>
          <a:sy n="56" d="100"/>
        </p:scale>
        <p:origin x="-115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04300290278283"/>
          <c:y val="1.6393442622950821E-2"/>
          <c:w val="0.57047470059620042"/>
          <c:h val="0.983606557377049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I группа,      n = 45</c:v>
                </c:pt>
              </c:strCache>
            </c:strRef>
          </c:tx>
          <c:spPr>
            <a:solidFill>
              <a:srgbClr val="A50021"/>
            </a:solidFill>
            <a:ln w="285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нерегулярный МЦ</c:v>
                </c:pt>
                <c:pt idx="1">
                  <c:v>задержка менструации</c:v>
                </c:pt>
                <c:pt idx="2">
                  <c:v>избыточная масса тела</c:v>
                </c:pt>
                <c:pt idx="3">
                  <c:v>повышенная потливость</c:v>
                </c:pt>
                <c:pt idx="4">
                  <c:v>эмоциональная лабильность</c:v>
                </c:pt>
                <c:pt idx="5">
                  <c:v>тревожность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E1-412E-BBB6-DCEDF0A17FE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II группа,       n = 45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нерегулярный МЦ</c:v>
                </c:pt>
                <c:pt idx="1">
                  <c:v>задержка менструации</c:v>
                </c:pt>
                <c:pt idx="2">
                  <c:v>избыточная масса тела</c:v>
                </c:pt>
                <c:pt idx="3">
                  <c:v>повышенная потливость</c:v>
                </c:pt>
                <c:pt idx="4">
                  <c:v>эмоциональная лабильность</c:v>
                </c:pt>
                <c:pt idx="5">
                  <c:v>тревожность</c:v>
                </c:pt>
              </c:strCache>
            </c:strRef>
          </c:cat>
          <c:val>
            <c:numRef>
              <c:f>Лист1!$C$2:$C$7</c:f>
              <c:numCache>
                <c:formatCode>0%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E1-412E-BBB6-DCEDF0A17F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32750592"/>
        <c:axId val="32760576"/>
      </c:barChart>
      <c:catAx>
        <c:axId val="32750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2760576"/>
        <c:crosses val="autoZero"/>
        <c:auto val="1"/>
        <c:lblAlgn val="ctr"/>
        <c:lblOffset val="100"/>
        <c:noMultiLvlLbl val="0"/>
      </c:catAx>
      <c:valAx>
        <c:axId val="32760576"/>
        <c:scaling>
          <c:orientation val="minMax"/>
          <c:max val="1"/>
        </c:scaling>
        <c:delete val="0"/>
        <c:axPos val="t"/>
        <c:numFmt formatCode="0.00%" sourceLinked="1"/>
        <c:majorTickMark val="none"/>
        <c:minorTickMark val="none"/>
        <c:tickLblPos val="nextTo"/>
        <c:crossAx val="3275059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038396690479911"/>
          <c:y val="0.22075255294238841"/>
          <c:w val="0.15909031652500391"/>
          <c:h val="0.36557028049594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 smtClean="0">
                <a:solidFill>
                  <a:srgbClr val="A50021"/>
                </a:solidFill>
              </a:rPr>
              <a:t>II </a:t>
            </a:r>
            <a:r>
              <a:rPr lang="ru-RU" sz="2400" dirty="0" smtClean="0">
                <a:solidFill>
                  <a:srgbClr val="A50021"/>
                </a:solidFill>
              </a:rPr>
              <a:t>группа, </a:t>
            </a:r>
            <a:r>
              <a:rPr lang="en-US" sz="2400" dirty="0" smtClean="0">
                <a:solidFill>
                  <a:srgbClr val="A50021"/>
                </a:solidFill>
              </a:rPr>
              <a:t>n </a:t>
            </a:r>
            <a:r>
              <a:rPr lang="en-US" sz="2400" dirty="0">
                <a:solidFill>
                  <a:srgbClr val="A50021"/>
                </a:solidFill>
              </a:rPr>
              <a:t>= </a:t>
            </a:r>
            <a:r>
              <a:rPr lang="ru-RU" sz="2400" dirty="0" smtClean="0">
                <a:solidFill>
                  <a:srgbClr val="A50021"/>
                </a:solidFill>
              </a:rPr>
              <a:t>45</a:t>
            </a:r>
            <a:endParaRPr lang="ru-RU" sz="2400" dirty="0">
              <a:solidFill>
                <a:srgbClr val="A50021"/>
              </a:solidFill>
            </a:endParaRPr>
          </a:p>
        </c:rich>
      </c:tx>
      <c:layout>
        <c:manualLayout>
          <c:xMode val="edge"/>
          <c:yMode val="edge"/>
          <c:x val="6.4223261154855646E-2"/>
          <c:y val="0.5358680622239293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498818897637796"/>
          <c:y val="0.1678103194417771"/>
          <c:w val="0.39790698818897635"/>
          <c:h val="0.77640387939312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339398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53-4349-A777-3EB9553B0DE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53-4349-A777-3EB9553B0DEB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снижение тревожности</c:v>
                </c:pt>
                <c:pt idx="1">
                  <c:v>тревожность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0.311</c:v>
                </c:pt>
                <c:pt idx="1">
                  <c:v>0.68900000000000006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53-4349-A777-3EB9553B0DE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339398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 smtClean="0">
                <a:solidFill>
                  <a:srgbClr val="A50021"/>
                </a:solidFill>
              </a:rPr>
              <a:t>II </a:t>
            </a:r>
            <a:r>
              <a:rPr lang="ru-RU" sz="2400" dirty="0" smtClean="0">
                <a:solidFill>
                  <a:srgbClr val="A50021"/>
                </a:solidFill>
              </a:rPr>
              <a:t>группа, </a:t>
            </a:r>
            <a:r>
              <a:rPr lang="en-US" sz="2400" dirty="0" smtClean="0">
                <a:solidFill>
                  <a:srgbClr val="A50021"/>
                </a:solidFill>
              </a:rPr>
              <a:t>n </a:t>
            </a:r>
            <a:r>
              <a:rPr lang="en-US" sz="2400" dirty="0">
                <a:solidFill>
                  <a:srgbClr val="A50021"/>
                </a:solidFill>
              </a:rPr>
              <a:t>= </a:t>
            </a:r>
            <a:r>
              <a:rPr lang="ru-RU" sz="2400" dirty="0" smtClean="0">
                <a:solidFill>
                  <a:srgbClr val="A50021"/>
                </a:solidFill>
              </a:rPr>
              <a:t>45</a:t>
            </a:r>
            <a:endParaRPr lang="ru-RU" sz="2400" dirty="0">
              <a:solidFill>
                <a:srgbClr val="A50021"/>
              </a:solidFill>
            </a:endParaRPr>
          </a:p>
        </c:rich>
      </c:tx>
      <c:layout>
        <c:manualLayout>
          <c:xMode val="edge"/>
          <c:yMode val="edge"/>
          <c:x val="6.4223261154855646E-2"/>
          <c:y val="0.5358680622239293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8957152230971129"/>
          <c:y val="0.14748511618974458"/>
          <c:w val="0.39790698818897635"/>
          <c:h val="0.7764038793931246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dPt>
            <c:idx val="0"/>
            <c:bubble3D val="0"/>
            <c:spPr>
              <a:solidFill>
                <a:srgbClr val="339398"/>
              </a:solidFill>
              <a:ln w="38100">
                <a:solidFill>
                  <a:schemeClr val="accent5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F53-4349-A777-3EB9553B0DE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F53-4349-A777-3EB9553B0DEB}"/>
              </c:ext>
            </c:extLst>
          </c:dPt>
          <c:dLbls>
            <c:dLbl>
              <c:idx val="0"/>
              <c:layout>
                <c:manualLayout>
                  <c:x val="-0.14223499015748031"/>
                  <c:y val="-0.1760162601626016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регулярный МЦ</c:v>
                </c:pt>
                <c:pt idx="1">
                  <c:v>НМЦ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0.86699999999999999</c:v>
                </c:pt>
                <c:pt idx="1">
                  <c:v>0.13300000000000001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53-4349-A777-3EB9553B0D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339398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 smtClean="0">
                <a:solidFill>
                  <a:srgbClr val="A50021"/>
                </a:solidFill>
              </a:rPr>
              <a:t>I </a:t>
            </a:r>
            <a:r>
              <a:rPr lang="ru-RU" sz="2400" dirty="0" smtClean="0">
                <a:solidFill>
                  <a:srgbClr val="A50021"/>
                </a:solidFill>
              </a:rPr>
              <a:t>группа, </a:t>
            </a:r>
            <a:r>
              <a:rPr lang="en-US" sz="2400" dirty="0" smtClean="0">
                <a:solidFill>
                  <a:srgbClr val="A50021"/>
                </a:solidFill>
              </a:rPr>
              <a:t>n </a:t>
            </a:r>
            <a:r>
              <a:rPr lang="en-US" sz="2400" dirty="0">
                <a:solidFill>
                  <a:srgbClr val="A50021"/>
                </a:solidFill>
              </a:rPr>
              <a:t>= </a:t>
            </a:r>
            <a:r>
              <a:rPr lang="ru-RU" sz="2400" dirty="0" smtClean="0">
                <a:solidFill>
                  <a:srgbClr val="A50021"/>
                </a:solidFill>
              </a:rPr>
              <a:t>45</a:t>
            </a:r>
            <a:endParaRPr lang="ru-RU" sz="2400" dirty="0">
              <a:solidFill>
                <a:srgbClr val="A50021"/>
              </a:solidFill>
            </a:endParaRPr>
          </a:p>
        </c:rich>
      </c:tx>
      <c:layout>
        <c:manualLayout>
          <c:xMode val="edge"/>
          <c:yMode val="edge"/>
          <c:x val="5.5538367077719981E-2"/>
          <c:y val="0.3814442425466047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621625099576096"/>
          <c:y val="5.0726832222895216E-2"/>
          <c:w val="0.42627780750707139"/>
          <c:h val="0.808924249153825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</c:v>
                </c:pt>
              </c:strCache>
            </c:strRef>
          </c:tx>
          <c:spPr>
            <a:ln w="38100">
              <a:solidFill>
                <a:srgbClr val="339398"/>
              </a:solidFill>
            </a:ln>
          </c:spPr>
          <c:dPt>
            <c:idx val="0"/>
            <c:bubble3D val="0"/>
            <c:spPr>
              <a:solidFill>
                <a:srgbClr val="339398"/>
              </a:solidFill>
              <a:ln w="38100">
                <a:solidFill>
                  <a:srgbClr val="339398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76-410B-B4B9-5F2ACAE6A0E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76-410B-B4B9-5F2ACAE6A0EA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6853069337206636E-2"/>
                  <c:y val="0.110295609225121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76-410B-B4B9-5F2ACAE6A0EA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33939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регулярный МЦ</c:v>
                </c:pt>
                <c:pt idx="1">
                  <c:v>НМЦ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76-410B-B4B9-5F2ACAE6A0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596088867862586E-2"/>
          <c:y val="0.84579884245238579"/>
          <c:w val="0.91920872140245224"/>
          <c:h val="0.153125042062049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339398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rgbClr val="A5002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dirty="0" smtClean="0">
                <a:solidFill>
                  <a:srgbClr val="A50021"/>
                </a:solidFill>
              </a:rPr>
              <a:t>I </a:t>
            </a:r>
            <a:r>
              <a:rPr lang="ru-RU" sz="2400" dirty="0" smtClean="0">
                <a:solidFill>
                  <a:srgbClr val="A50021"/>
                </a:solidFill>
              </a:rPr>
              <a:t>группа, </a:t>
            </a:r>
            <a:r>
              <a:rPr lang="en-US" sz="2400" dirty="0" smtClean="0">
                <a:solidFill>
                  <a:srgbClr val="A50021"/>
                </a:solidFill>
              </a:rPr>
              <a:t>n </a:t>
            </a:r>
            <a:r>
              <a:rPr lang="en-US" sz="2400" dirty="0">
                <a:solidFill>
                  <a:srgbClr val="A50021"/>
                </a:solidFill>
              </a:rPr>
              <a:t>= </a:t>
            </a:r>
            <a:r>
              <a:rPr lang="ru-RU" sz="2400" dirty="0" smtClean="0">
                <a:solidFill>
                  <a:srgbClr val="A50021"/>
                </a:solidFill>
              </a:rPr>
              <a:t>45</a:t>
            </a:r>
            <a:endParaRPr lang="ru-RU" sz="2400" dirty="0">
              <a:solidFill>
                <a:srgbClr val="A50021"/>
              </a:solidFill>
            </a:endParaRPr>
          </a:p>
        </c:rich>
      </c:tx>
      <c:layout>
        <c:manualLayout>
          <c:xMode val="edge"/>
          <c:yMode val="edge"/>
          <c:x val="5.5538367077719981E-2"/>
          <c:y val="0.38144424254660475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1173874192924584"/>
          <c:y val="0.13987385505383257"/>
          <c:w val="0.40165142521405228"/>
          <c:h val="0.6102327387647972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группа</c:v>
                </c:pt>
              </c:strCache>
            </c:strRef>
          </c:tx>
          <c:spPr>
            <a:ln w="38100">
              <a:solidFill>
                <a:srgbClr val="339398"/>
              </a:solidFill>
            </a:ln>
          </c:spPr>
          <c:dPt>
            <c:idx val="0"/>
            <c:bubble3D val="0"/>
            <c:spPr>
              <a:solidFill>
                <a:srgbClr val="339398"/>
              </a:solidFill>
              <a:ln w="38100">
                <a:solidFill>
                  <a:srgbClr val="339398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476-410B-B4B9-5F2ACAE6A0EA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476-410B-B4B9-5F2ACAE6A0EA}"/>
              </c:ext>
            </c:extLst>
          </c:dPt>
          <c:dLbls>
            <c:dLbl>
              <c:idx val="0"/>
              <c:layout>
                <c:manualLayout>
                  <c:x val="-5.2339172369467828E-2"/>
                  <c:y val="-0.2538673531193216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1.6853069337206636E-2"/>
                  <c:y val="0.1102956092251219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76-410B-B4B9-5F2ACAE6A0EA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339398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снижение тревожности</c:v>
                </c:pt>
                <c:pt idx="1">
                  <c:v>тревожность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0.95599999999999996</c:v>
                </c:pt>
                <c:pt idx="1">
                  <c:v>4.4000000000000039E-2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76-410B-B4B9-5F2ACAE6A0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627244902294229E-2"/>
          <c:y val="0.77517381755851944"/>
          <c:w val="0.76249581996323856"/>
          <c:h val="0.177701001660506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rgbClr val="339398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4020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888" y="0"/>
            <a:ext cx="3077739" cy="514020"/>
          </a:xfrm>
          <a:prstGeom prst="rect">
            <a:avLst/>
          </a:prstGeom>
        </p:spPr>
        <p:txBody>
          <a:bodyPr vert="horz" lIns="91413" tIns="45707" rIns="91413" bIns="45707" rtlCol="0"/>
          <a:lstStyle>
            <a:lvl1pPr algn="r">
              <a:defRPr sz="1200"/>
            </a:lvl1pPr>
          </a:lstStyle>
          <a:p>
            <a:fld id="{01D9FC8E-5A4E-49F5-9FEA-C91E9ACFA6B7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7938"/>
            <a:ext cx="6143625" cy="3455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7" rIns="91413" bIns="457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924646"/>
            <a:ext cx="5681980" cy="4029253"/>
          </a:xfrm>
          <a:prstGeom prst="rect">
            <a:avLst/>
          </a:prstGeom>
        </p:spPr>
        <p:txBody>
          <a:bodyPr vert="horz" lIns="91413" tIns="45707" rIns="91413" bIns="457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19008"/>
            <a:ext cx="3077739" cy="514019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888" y="9719008"/>
            <a:ext cx="3077739" cy="514019"/>
          </a:xfrm>
          <a:prstGeom prst="rect">
            <a:avLst/>
          </a:prstGeom>
        </p:spPr>
        <p:txBody>
          <a:bodyPr vert="horz" lIns="91413" tIns="45707" rIns="91413" bIns="45707" rtlCol="0" anchor="b"/>
          <a:lstStyle>
            <a:lvl1pPr algn="r">
              <a:defRPr sz="1200"/>
            </a:lvl1pPr>
          </a:lstStyle>
          <a:p>
            <a:fld id="{A9D3DA3A-1585-42D7-A8EF-F2F101C2A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687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390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9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942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603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88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66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57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2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314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50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596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3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598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3DA3A-1585-42D7-A8EF-F2F101C2A34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49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601" y="1817331"/>
            <a:ext cx="10058400" cy="6771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 sz="4400" baseline="0">
                <a:solidFill>
                  <a:srgbClr val="007434"/>
                </a:solidFill>
                <a:effectLst/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6" y="3840483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DFCA8-790B-4DAE-A539-4842D1334824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9617627" cy="553998"/>
          </a:xfrm>
        </p:spPr>
        <p:txBody>
          <a:bodyPr lIns="0" tIns="0" rIns="0" bIns="0"/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577345"/>
            <a:ext cx="11506200" cy="403855"/>
          </a:xfrm>
        </p:spPr>
        <p:txBody>
          <a:bodyPr lIns="0" tIns="0" rIns="0" bIns="0"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5B0B-1356-4675-9839-D7A63174651C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820400" cy="553998"/>
          </a:xfrm>
        </p:spPr>
        <p:txBody>
          <a:bodyPr lIns="0" tIns="0" rIns="0" bIns="0"/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3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2902-800C-4273-9FF8-61F2D18EB2C0}" type="datetime1">
              <a:rPr lang="en-US" smtClean="0"/>
              <a:t>2/19/2026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20655-21A2-48A9-9003-0F8111F4E1BA}" type="datetime1">
              <a:rPr lang="en-US" smtClean="0"/>
              <a:t>2/19/2026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03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0601" y="1817331"/>
            <a:ext cx="100584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00" baseline="0">
                <a:solidFill>
                  <a:srgbClr val="009A85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6" y="3840483"/>
            <a:ext cx="85343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E3BED-BF42-4883-ADBC-64AB24E342F5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861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381000"/>
            <a:ext cx="9617627" cy="553998"/>
          </a:xfrm>
        </p:spPr>
        <p:txBody>
          <a:bodyPr lIns="0" tIns="0" rIns="0" bIns="0"/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800" y="1577345"/>
            <a:ext cx="11506200" cy="403855"/>
          </a:xfrm>
        </p:spPr>
        <p:txBody>
          <a:bodyPr lIns="0" tIns="0" rIns="0" bIns="0"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934EF-A531-4493-AE26-7097EC673CB1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20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10820400" cy="553998"/>
          </a:xfrm>
        </p:spPr>
        <p:txBody>
          <a:bodyPr lIns="0" tIns="0" rIns="0" bIns="0"/>
          <a:lstStyle>
            <a:lvl1pPr>
              <a:defRPr sz="3600" b="1"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3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5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B1851-B503-40E9-87B9-9B3BAE52BF18}" type="datetime1">
              <a:rPr lang="en-US" smtClean="0"/>
              <a:t>2/19/2026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68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C129C-632B-4A14-BADE-5AE969DA28FF}" type="datetime1">
              <a:rPr lang="en-US" smtClean="0"/>
              <a:t>2/19/2026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46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 userDrawn="1">
            <p:ph type="title"/>
          </p:nvPr>
        </p:nvSpPr>
        <p:spPr>
          <a:xfrm>
            <a:off x="304800" y="321548"/>
            <a:ext cx="11887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 userDrawn="1">
            <p:ph type="body" idx="1"/>
          </p:nvPr>
        </p:nvSpPr>
        <p:spPr>
          <a:xfrm>
            <a:off x="609606" y="1577345"/>
            <a:ext cx="10972799" cy="2215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 userDrawn="1">
            <p:ph type="ftr" sz="quarter" idx="5"/>
          </p:nvPr>
        </p:nvSpPr>
        <p:spPr>
          <a:xfrm>
            <a:off x="4145286" y="6377940"/>
            <a:ext cx="3901439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 userDrawn="1">
            <p:ph type="dt" sz="half" idx="6"/>
          </p:nvPr>
        </p:nvSpPr>
        <p:spPr>
          <a:xfrm>
            <a:off x="609600" y="6377940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E089D-496B-49C9-93D1-640454515BF3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 userDrawn="1">
            <p:ph type="sldNum" sz="quarter" idx="7"/>
          </p:nvPr>
        </p:nvSpPr>
        <p:spPr>
          <a:xfrm>
            <a:off x="8778240" y="6377940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11" name="Рисунок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38556"/>
            <a:ext cx="1808059" cy="14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71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>
        <a:defRPr sz="3600">
          <a:solidFill>
            <a:schemeClr val="accent2">
              <a:lumMod val="75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0">
        <a:lnSpc>
          <a:spcPct val="80000"/>
        </a:lnSpc>
        <a:spcAft>
          <a:spcPts val="600"/>
        </a:spcAft>
        <a:defRPr>
          <a:latin typeface="Arial" pitchFamily="34" charset="0"/>
          <a:ea typeface="+mn-ea"/>
          <a:cs typeface="Arial" pitchFamily="34" charset="0"/>
        </a:defRPr>
      </a:lvl1pPr>
      <a:lvl2pPr marL="457110">
        <a:defRPr>
          <a:latin typeface="+mn-lt"/>
          <a:ea typeface="+mn-ea"/>
          <a:cs typeface="+mn-cs"/>
        </a:defRPr>
      </a:lvl2pPr>
      <a:lvl3pPr marL="914220">
        <a:defRPr>
          <a:latin typeface="+mn-lt"/>
          <a:ea typeface="+mn-ea"/>
          <a:cs typeface="+mn-cs"/>
        </a:defRPr>
      </a:lvl3pPr>
      <a:lvl4pPr marL="1371330">
        <a:defRPr>
          <a:latin typeface="+mn-lt"/>
          <a:ea typeface="+mn-ea"/>
          <a:cs typeface="+mn-cs"/>
        </a:defRPr>
      </a:lvl4pPr>
      <a:lvl5pPr marL="1828438">
        <a:defRPr>
          <a:latin typeface="+mn-lt"/>
          <a:ea typeface="+mn-ea"/>
          <a:cs typeface="+mn-cs"/>
        </a:defRPr>
      </a:lvl5pPr>
      <a:lvl6pPr marL="2285548">
        <a:defRPr>
          <a:latin typeface="+mn-lt"/>
          <a:ea typeface="+mn-ea"/>
          <a:cs typeface="+mn-cs"/>
        </a:defRPr>
      </a:lvl6pPr>
      <a:lvl7pPr marL="2742657">
        <a:defRPr>
          <a:latin typeface="+mn-lt"/>
          <a:ea typeface="+mn-ea"/>
          <a:cs typeface="+mn-cs"/>
        </a:defRPr>
      </a:lvl7pPr>
      <a:lvl8pPr marL="3199767">
        <a:defRPr>
          <a:latin typeface="+mn-lt"/>
          <a:ea typeface="+mn-ea"/>
          <a:cs typeface="+mn-cs"/>
        </a:defRPr>
      </a:lvl8pPr>
      <a:lvl9pPr marL="36568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10">
        <a:defRPr>
          <a:latin typeface="+mn-lt"/>
          <a:ea typeface="+mn-ea"/>
          <a:cs typeface="+mn-cs"/>
        </a:defRPr>
      </a:lvl2pPr>
      <a:lvl3pPr marL="914220">
        <a:defRPr>
          <a:latin typeface="+mn-lt"/>
          <a:ea typeface="+mn-ea"/>
          <a:cs typeface="+mn-cs"/>
        </a:defRPr>
      </a:lvl3pPr>
      <a:lvl4pPr marL="1371330">
        <a:defRPr>
          <a:latin typeface="+mn-lt"/>
          <a:ea typeface="+mn-ea"/>
          <a:cs typeface="+mn-cs"/>
        </a:defRPr>
      </a:lvl4pPr>
      <a:lvl5pPr marL="1828438">
        <a:defRPr>
          <a:latin typeface="+mn-lt"/>
          <a:ea typeface="+mn-ea"/>
          <a:cs typeface="+mn-cs"/>
        </a:defRPr>
      </a:lvl5pPr>
      <a:lvl6pPr marL="2285548">
        <a:defRPr>
          <a:latin typeface="+mn-lt"/>
          <a:ea typeface="+mn-ea"/>
          <a:cs typeface="+mn-cs"/>
        </a:defRPr>
      </a:lvl6pPr>
      <a:lvl7pPr marL="2742657">
        <a:defRPr>
          <a:latin typeface="+mn-lt"/>
          <a:ea typeface="+mn-ea"/>
          <a:cs typeface="+mn-cs"/>
        </a:defRPr>
      </a:lvl7pPr>
      <a:lvl8pPr marL="3199767">
        <a:defRPr>
          <a:latin typeface="+mn-lt"/>
          <a:ea typeface="+mn-ea"/>
          <a:cs typeface="+mn-cs"/>
        </a:defRPr>
      </a:lvl8pPr>
      <a:lvl9pPr marL="3656878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 userDrawn="1"/>
        </p:nvGrpSpPr>
        <p:grpSpPr>
          <a:xfrm flipH="1">
            <a:off x="7371733" y="-26894"/>
            <a:ext cx="4820263" cy="1703294"/>
            <a:chOff x="0" y="-26894"/>
            <a:chExt cx="7086600" cy="2541494"/>
          </a:xfrm>
        </p:grpSpPr>
        <p:sp>
          <p:nvSpPr>
            <p:cNvPr id="17" name="bk object 17"/>
            <p:cNvSpPr/>
            <p:nvPr/>
          </p:nvSpPr>
          <p:spPr>
            <a:xfrm>
              <a:off x="5029201" y="-26894"/>
              <a:ext cx="2057399" cy="865094"/>
            </a:xfrm>
            <a:custGeom>
              <a:avLst/>
              <a:gdLst/>
              <a:ahLst/>
              <a:cxnLst/>
              <a:rect l="l" t="t" r="r" b="b"/>
              <a:pathLst>
                <a:path w="3057059" h="745132">
                  <a:moveTo>
                    <a:pt x="0" y="0"/>
                  </a:moveTo>
                  <a:lnTo>
                    <a:pt x="94022" y="100116"/>
                  </a:lnTo>
                  <a:lnTo>
                    <a:pt x="431186" y="453143"/>
                  </a:lnTo>
                  <a:lnTo>
                    <a:pt x="494170" y="514797"/>
                  </a:lnTo>
                  <a:lnTo>
                    <a:pt x="556745" y="567905"/>
                  </a:lnTo>
                  <a:lnTo>
                    <a:pt x="618951" y="612967"/>
                  </a:lnTo>
                  <a:lnTo>
                    <a:pt x="680825" y="650484"/>
                  </a:lnTo>
                  <a:lnTo>
                    <a:pt x="742408" y="680955"/>
                  </a:lnTo>
                  <a:lnTo>
                    <a:pt x="803738" y="704880"/>
                  </a:lnTo>
                  <a:lnTo>
                    <a:pt x="864855" y="722761"/>
                  </a:lnTo>
                  <a:lnTo>
                    <a:pt x="925796" y="735096"/>
                  </a:lnTo>
                  <a:lnTo>
                    <a:pt x="986603" y="742386"/>
                  </a:lnTo>
                  <a:lnTo>
                    <a:pt x="1047313" y="745132"/>
                  </a:lnTo>
                  <a:lnTo>
                    <a:pt x="1107965" y="743833"/>
                  </a:lnTo>
                  <a:lnTo>
                    <a:pt x="1168600" y="738990"/>
                  </a:lnTo>
                  <a:lnTo>
                    <a:pt x="1229255" y="731102"/>
                  </a:lnTo>
                  <a:lnTo>
                    <a:pt x="1289970" y="720671"/>
                  </a:lnTo>
                  <a:lnTo>
                    <a:pt x="1350784" y="708196"/>
                  </a:lnTo>
                  <a:lnTo>
                    <a:pt x="1411736" y="694176"/>
                  </a:lnTo>
                  <a:lnTo>
                    <a:pt x="1889472" y="575357"/>
                  </a:lnTo>
                  <a:lnTo>
                    <a:pt x="2061551" y="529965"/>
                  </a:lnTo>
                  <a:lnTo>
                    <a:pt x="2239273" y="480035"/>
                  </a:lnTo>
                  <a:lnTo>
                    <a:pt x="2327996" y="453693"/>
                  </a:lnTo>
                  <a:lnTo>
                    <a:pt x="2415427" y="426608"/>
                  </a:lnTo>
                  <a:lnTo>
                    <a:pt x="2500664" y="398907"/>
                  </a:lnTo>
                  <a:lnTo>
                    <a:pt x="2582805" y="370722"/>
                  </a:lnTo>
                  <a:lnTo>
                    <a:pt x="2660950" y="342183"/>
                  </a:lnTo>
                  <a:lnTo>
                    <a:pt x="2734197" y="313418"/>
                  </a:lnTo>
                  <a:lnTo>
                    <a:pt x="2801645" y="284559"/>
                  </a:lnTo>
                  <a:lnTo>
                    <a:pt x="2862393" y="255735"/>
                  </a:lnTo>
                  <a:lnTo>
                    <a:pt x="2915540" y="227076"/>
                  </a:lnTo>
                  <a:lnTo>
                    <a:pt x="2960184" y="198712"/>
                  </a:lnTo>
                  <a:lnTo>
                    <a:pt x="2995425" y="170773"/>
                  </a:lnTo>
                  <a:lnTo>
                    <a:pt x="3034090" y="116688"/>
                  </a:lnTo>
                  <a:lnTo>
                    <a:pt x="3043630" y="77318"/>
                  </a:lnTo>
                  <a:lnTo>
                    <a:pt x="3051472" y="37105"/>
                  </a:lnTo>
                  <a:lnTo>
                    <a:pt x="3057059" y="62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6D6">
                <a:alpha val="69804"/>
              </a:srgbClr>
            </a:solidFill>
            <a:scene3d>
              <a:camera prst="orthographicFront"/>
              <a:lightRig rig="twoPt" dir="t"/>
            </a:scene3d>
            <a:sp3d prstMaterial="matte">
              <a:bevelT w="165100" prst="coolSlant"/>
              <a:bevelB w="0" h="0"/>
            </a:sp3d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8" name="bk object 18"/>
            <p:cNvSpPr/>
            <p:nvPr/>
          </p:nvSpPr>
          <p:spPr>
            <a:xfrm>
              <a:off x="0" y="-26894"/>
              <a:ext cx="990599" cy="1559859"/>
            </a:xfrm>
            <a:custGeom>
              <a:avLst/>
              <a:gdLst/>
              <a:ahLst/>
              <a:cxnLst/>
              <a:rect l="l" t="t" r="r" b="b"/>
              <a:pathLst>
                <a:path w="1282896" h="1696381">
                  <a:moveTo>
                    <a:pt x="0" y="0"/>
                  </a:moveTo>
                  <a:lnTo>
                    <a:pt x="0" y="1437724"/>
                  </a:lnTo>
                  <a:lnTo>
                    <a:pt x="114370" y="1506300"/>
                  </a:lnTo>
                  <a:lnTo>
                    <a:pt x="150156" y="1527028"/>
                  </a:lnTo>
                  <a:lnTo>
                    <a:pt x="186480" y="1547359"/>
                  </a:lnTo>
                  <a:lnTo>
                    <a:pt x="223407" y="1567116"/>
                  </a:lnTo>
                  <a:lnTo>
                    <a:pt x="261000" y="1586124"/>
                  </a:lnTo>
                  <a:lnTo>
                    <a:pt x="299324" y="1604207"/>
                  </a:lnTo>
                  <a:lnTo>
                    <a:pt x="338443" y="1621191"/>
                  </a:lnTo>
                  <a:lnTo>
                    <a:pt x="378422" y="1636898"/>
                  </a:lnTo>
                  <a:lnTo>
                    <a:pt x="419324" y="1651154"/>
                  </a:lnTo>
                  <a:lnTo>
                    <a:pt x="461215" y="1663784"/>
                  </a:lnTo>
                  <a:lnTo>
                    <a:pt x="504157" y="1674610"/>
                  </a:lnTo>
                  <a:lnTo>
                    <a:pt x="548216" y="1683459"/>
                  </a:lnTo>
                  <a:lnTo>
                    <a:pt x="593455" y="1690154"/>
                  </a:lnTo>
                  <a:lnTo>
                    <a:pt x="639940" y="1694520"/>
                  </a:lnTo>
                  <a:lnTo>
                    <a:pt x="687734" y="1696381"/>
                  </a:lnTo>
                  <a:lnTo>
                    <a:pt x="736901" y="1695562"/>
                  </a:lnTo>
                  <a:lnTo>
                    <a:pt x="828279" y="1688918"/>
                  </a:lnTo>
                  <a:lnTo>
                    <a:pt x="869405" y="1687662"/>
                  </a:lnTo>
                  <a:lnTo>
                    <a:pt x="974007" y="1687435"/>
                  </a:lnTo>
                  <a:lnTo>
                    <a:pt x="1030216" y="1686115"/>
                  </a:lnTo>
                  <a:lnTo>
                    <a:pt x="1103344" y="1677885"/>
                  </a:lnTo>
                  <a:lnTo>
                    <a:pt x="1167763" y="1657412"/>
                  </a:lnTo>
                  <a:lnTo>
                    <a:pt x="1220583" y="1619244"/>
                  </a:lnTo>
                  <a:lnTo>
                    <a:pt x="1258909" y="1557926"/>
                  </a:lnTo>
                  <a:lnTo>
                    <a:pt x="1271733" y="1516882"/>
                  </a:lnTo>
                  <a:lnTo>
                    <a:pt x="1279849" y="1468005"/>
                  </a:lnTo>
                  <a:lnTo>
                    <a:pt x="1282896" y="1410614"/>
                  </a:lnTo>
                  <a:lnTo>
                    <a:pt x="1280512" y="1344027"/>
                  </a:lnTo>
                  <a:lnTo>
                    <a:pt x="1272335" y="1267563"/>
                  </a:lnTo>
                  <a:lnTo>
                    <a:pt x="1258005" y="1180539"/>
                  </a:lnTo>
                  <a:lnTo>
                    <a:pt x="1241908" y="1090269"/>
                  </a:lnTo>
                  <a:lnTo>
                    <a:pt x="1228425" y="1004451"/>
                  </a:lnTo>
                  <a:lnTo>
                    <a:pt x="1217178" y="922981"/>
                  </a:lnTo>
                  <a:lnTo>
                    <a:pt x="1207792" y="845756"/>
                  </a:lnTo>
                  <a:lnTo>
                    <a:pt x="1199890" y="772673"/>
                  </a:lnTo>
                  <a:lnTo>
                    <a:pt x="1193096" y="703628"/>
                  </a:lnTo>
                  <a:lnTo>
                    <a:pt x="1181329" y="577242"/>
                  </a:lnTo>
                  <a:lnTo>
                    <a:pt x="1175603" y="519694"/>
                  </a:lnTo>
                  <a:lnTo>
                    <a:pt x="1169480" y="465771"/>
                  </a:lnTo>
                  <a:lnTo>
                    <a:pt x="1162585" y="415370"/>
                  </a:lnTo>
                  <a:lnTo>
                    <a:pt x="1154541" y="368387"/>
                  </a:lnTo>
                  <a:lnTo>
                    <a:pt x="1144972" y="324721"/>
                  </a:lnTo>
                  <a:lnTo>
                    <a:pt x="1133502" y="284266"/>
                  </a:lnTo>
                  <a:lnTo>
                    <a:pt x="1119755" y="246921"/>
                  </a:lnTo>
                  <a:lnTo>
                    <a:pt x="1083923" y="181143"/>
                  </a:lnTo>
                  <a:lnTo>
                    <a:pt x="1034467" y="126561"/>
                  </a:lnTo>
                  <a:lnTo>
                    <a:pt x="1003690" y="103211"/>
                  </a:lnTo>
                  <a:lnTo>
                    <a:pt x="969351" y="82220"/>
                  </a:lnTo>
                  <a:lnTo>
                    <a:pt x="855260" y="20152"/>
                  </a:lnTo>
                  <a:lnTo>
                    <a:pt x="828261" y="4960"/>
                  </a:lnTo>
                  <a:lnTo>
                    <a:pt x="0" y="0"/>
                  </a:lnTo>
                  <a:close/>
                </a:path>
                <a:path w="1282896" h="1696381">
                  <a:moveTo>
                    <a:pt x="974007" y="1687435"/>
                  </a:moveTo>
                  <a:lnTo>
                    <a:pt x="910523" y="1687435"/>
                  </a:lnTo>
                  <a:lnTo>
                    <a:pt x="951272" y="1687556"/>
                  </a:lnTo>
                  <a:lnTo>
                    <a:pt x="974007" y="1687435"/>
                  </a:lnTo>
                  <a:close/>
                </a:path>
              </a:pathLst>
            </a:custGeom>
            <a:solidFill>
              <a:srgbClr val="CCD6D6">
                <a:alpha val="69804"/>
              </a:srgbClr>
            </a:solidFill>
            <a:scene3d>
              <a:camera prst="orthographicFront"/>
              <a:lightRig rig="twoPt" dir="t"/>
            </a:scene3d>
            <a:sp3d prstMaterial="matte">
              <a:bevelT w="165100" prst="coolSlant"/>
              <a:bevelB w="0" h="0"/>
            </a:sp3d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19" name="bk object 19"/>
            <p:cNvSpPr/>
            <p:nvPr/>
          </p:nvSpPr>
          <p:spPr>
            <a:xfrm>
              <a:off x="1143000" y="-26894"/>
              <a:ext cx="4267200" cy="2541494"/>
            </a:xfrm>
            <a:custGeom>
              <a:avLst/>
              <a:gdLst/>
              <a:ahLst/>
              <a:cxnLst/>
              <a:rect l="l" t="t" r="r" b="b"/>
              <a:pathLst>
                <a:path w="3723085" h="2472210">
                  <a:moveTo>
                    <a:pt x="2903836" y="0"/>
                  </a:moveTo>
                  <a:lnTo>
                    <a:pt x="923492" y="0"/>
                  </a:lnTo>
                  <a:lnTo>
                    <a:pt x="535174" y="91156"/>
                  </a:lnTo>
                  <a:lnTo>
                    <a:pt x="473586" y="106736"/>
                  </a:lnTo>
                  <a:lnTo>
                    <a:pt x="416360" y="123379"/>
                  </a:lnTo>
                  <a:lnTo>
                    <a:pt x="363383" y="140981"/>
                  </a:lnTo>
                  <a:lnTo>
                    <a:pt x="314539" y="159441"/>
                  </a:lnTo>
                  <a:lnTo>
                    <a:pt x="269713" y="178656"/>
                  </a:lnTo>
                  <a:lnTo>
                    <a:pt x="228792" y="198522"/>
                  </a:lnTo>
                  <a:lnTo>
                    <a:pt x="191660" y="218938"/>
                  </a:lnTo>
                  <a:lnTo>
                    <a:pt x="158204" y="239800"/>
                  </a:lnTo>
                  <a:lnTo>
                    <a:pt x="101860" y="282455"/>
                  </a:lnTo>
                  <a:lnTo>
                    <a:pt x="58842" y="325663"/>
                  </a:lnTo>
                  <a:lnTo>
                    <a:pt x="28234" y="368605"/>
                  </a:lnTo>
                  <a:lnTo>
                    <a:pt x="9121" y="410459"/>
                  </a:lnTo>
                  <a:lnTo>
                    <a:pt x="586" y="450404"/>
                  </a:lnTo>
                  <a:lnTo>
                    <a:pt x="0" y="469403"/>
                  </a:lnTo>
                  <a:lnTo>
                    <a:pt x="1714" y="487617"/>
                  </a:lnTo>
                  <a:lnTo>
                    <a:pt x="8864" y="534252"/>
                  </a:lnTo>
                  <a:lnTo>
                    <a:pt x="15752" y="583002"/>
                  </a:lnTo>
                  <a:lnTo>
                    <a:pt x="22376" y="633600"/>
                  </a:lnTo>
                  <a:lnTo>
                    <a:pt x="28837" y="686715"/>
                  </a:lnTo>
                  <a:lnTo>
                    <a:pt x="34812" y="739268"/>
                  </a:lnTo>
                  <a:lnTo>
                    <a:pt x="40616" y="793803"/>
                  </a:lnTo>
                  <a:lnTo>
                    <a:pt x="46140" y="849116"/>
                  </a:lnTo>
                  <a:lnTo>
                    <a:pt x="51378" y="904937"/>
                  </a:lnTo>
                  <a:lnTo>
                    <a:pt x="56328" y="961001"/>
                  </a:lnTo>
                  <a:lnTo>
                    <a:pt x="60986" y="1017038"/>
                  </a:lnTo>
                  <a:lnTo>
                    <a:pt x="65346" y="1072782"/>
                  </a:lnTo>
                  <a:lnTo>
                    <a:pt x="69406" y="1127965"/>
                  </a:lnTo>
                  <a:lnTo>
                    <a:pt x="73261" y="1183850"/>
                  </a:lnTo>
                  <a:lnTo>
                    <a:pt x="76609" y="1235575"/>
                  </a:lnTo>
                  <a:lnTo>
                    <a:pt x="79744" y="1287468"/>
                  </a:lnTo>
                  <a:lnTo>
                    <a:pt x="82562" y="1337729"/>
                  </a:lnTo>
                  <a:lnTo>
                    <a:pt x="85060" y="1386090"/>
                  </a:lnTo>
                  <a:lnTo>
                    <a:pt x="87234" y="1432284"/>
                  </a:lnTo>
                  <a:lnTo>
                    <a:pt x="89080" y="1476044"/>
                  </a:lnTo>
                  <a:lnTo>
                    <a:pt x="90594" y="1517100"/>
                  </a:lnTo>
                  <a:lnTo>
                    <a:pt x="93623" y="1550915"/>
                  </a:lnTo>
                  <a:lnTo>
                    <a:pt x="110132" y="1612548"/>
                  </a:lnTo>
                  <a:lnTo>
                    <a:pt x="139235" y="1666901"/>
                  </a:lnTo>
                  <a:lnTo>
                    <a:pt x="179326" y="1714835"/>
                  </a:lnTo>
                  <a:lnTo>
                    <a:pt x="228795" y="1757208"/>
                  </a:lnTo>
                  <a:lnTo>
                    <a:pt x="286036" y="1794880"/>
                  </a:lnTo>
                  <a:lnTo>
                    <a:pt x="349440" y="1828710"/>
                  </a:lnTo>
                  <a:lnTo>
                    <a:pt x="417400" y="1859557"/>
                  </a:lnTo>
                  <a:lnTo>
                    <a:pt x="488308" y="1888282"/>
                  </a:lnTo>
                  <a:lnTo>
                    <a:pt x="596679" y="1929268"/>
                  </a:lnTo>
                  <a:lnTo>
                    <a:pt x="679452" y="1959234"/>
                  </a:lnTo>
                  <a:lnTo>
                    <a:pt x="1865493" y="2367379"/>
                  </a:lnTo>
                  <a:lnTo>
                    <a:pt x="1948194" y="2397313"/>
                  </a:lnTo>
                  <a:lnTo>
                    <a:pt x="1998751" y="2417074"/>
                  </a:lnTo>
                  <a:lnTo>
                    <a:pt x="2055913" y="2435341"/>
                  </a:lnTo>
                  <a:lnTo>
                    <a:pt x="2128967" y="2453479"/>
                  </a:lnTo>
                  <a:lnTo>
                    <a:pt x="2170197" y="2461159"/>
                  </a:lnTo>
                  <a:lnTo>
                    <a:pt x="2213891" y="2467198"/>
                  </a:lnTo>
                  <a:lnTo>
                    <a:pt x="2259547" y="2471061"/>
                  </a:lnTo>
                  <a:lnTo>
                    <a:pt x="2306662" y="2472210"/>
                  </a:lnTo>
                  <a:lnTo>
                    <a:pt x="2354734" y="2470110"/>
                  </a:lnTo>
                  <a:lnTo>
                    <a:pt x="2403258" y="2464224"/>
                  </a:lnTo>
                  <a:lnTo>
                    <a:pt x="2451734" y="2454017"/>
                  </a:lnTo>
                  <a:lnTo>
                    <a:pt x="2499657" y="2438952"/>
                  </a:lnTo>
                  <a:lnTo>
                    <a:pt x="2546524" y="2418492"/>
                  </a:lnTo>
                  <a:lnTo>
                    <a:pt x="2591834" y="2392102"/>
                  </a:lnTo>
                  <a:lnTo>
                    <a:pt x="2635084" y="2359246"/>
                  </a:lnTo>
                  <a:lnTo>
                    <a:pt x="2675769" y="2319386"/>
                  </a:lnTo>
                  <a:lnTo>
                    <a:pt x="2838218" y="2137227"/>
                  </a:lnTo>
                  <a:lnTo>
                    <a:pt x="3170602" y="1761474"/>
                  </a:lnTo>
                  <a:lnTo>
                    <a:pt x="3251851" y="1671028"/>
                  </a:lnTo>
                  <a:lnTo>
                    <a:pt x="3331194" y="1583995"/>
                  </a:lnTo>
                  <a:lnTo>
                    <a:pt x="3369969" y="1542072"/>
                  </a:lnTo>
                  <a:lnTo>
                    <a:pt x="3408047" y="1501380"/>
                  </a:lnTo>
                  <a:lnTo>
                    <a:pt x="3445357" y="1462045"/>
                  </a:lnTo>
                  <a:lnTo>
                    <a:pt x="3513076" y="1391904"/>
                  </a:lnTo>
                  <a:lnTo>
                    <a:pt x="3542872" y="1360590"/>
                  </a:lnTo>
                  <a:lnTo>
                    <a:pt x="3571035" y="1330083"/>
                  </a:lnTo>
                  <a:lnTo>
                    <a:pt x="3597383" y="1300218"/>
                  </a:lnTo>
                  <a:lnTo>
                    <a:pt x="3621736" y="1270827"/>
                  </a:lnTo>
                  <a:lnTo>
                    <a:pt x="3663735" y="1212809"/>
                  </a:lnTo>
                  <a:lnTo>
                    <a:pt x="3695588" y="1154702"/>
                  </a:lnTo>
                  <a:lnTo>
                    <a:pt x="3715853" y="1095177"/>
                  </a:lnTo>
                  <a:lnTo>
                    <a:pt x="3723085" y="1032909"/>
                  </a:lnTo>
                  <a:lnTo>
                    <a:pt x="3721362" y="1000330"/>
                  </a:lnTo>
                  <a:lnTo>
                    <a:pt x="3706339" y="931457"/>
                  </a:lnTo>
                  <a:lnTo>
                    <a:pt x="3692677" y="894830"/>
                  </a:lnTo>
                  <a:lnTo>
                    <a:pt x="3674673" y="856521"/>
                  </a:lnTo>
                  <a:lnTo>
                    <a:pt x="3652149" y="816365"/>
                  </a:lnTo>
                  <a:lnTo>
                    <a:pt x="3624923" y="774195"/>
                  </a:lnTo>
                  <a:lnTo>
                    <a:pt x="3583046" y="718511"/>
                  </a:lnTo>
                  <a:lnTo>
                    <a:pt x="3556790" y="686715"/>
                  </a:lnTo>
                  <a:lnTo>
                    <a:pt x="3527430" y="652621"/>
                  </a:lnTo>
                  <a:lnTo>
                    <a:pt x="3495292" y="616478"/>
                  </a:lnTo>
                  <a:lnTo>
                    <a:pt x="3460707" y="578540"/>
                  </a:lnTo>
                  <a:lnTo>
                    <a:pt x="3424004" y="539059"/>
                  </a:lnTo>
                  <a:lnTo>
                    <a:pt x="3385512" y="498286"/>
                  </a:lnTo>
                  <a:lnTo>
                    <a:pt x="3304476" y="413873"/>
                  </a:lnTo>
                  <a:lnTo>
                    <a:pt x="3012867" y="114791"/>
                  </a:lnTo>
                  <a:lnTo>
                    <a:pt x="2974583" y="74963"/>
                  </a:lnTo>
                  <a:lnTo>
                    <a:pt x="2938129" y="36615"/>
                  </a:lnTo>
                  <a:lnTo>
                    <a:pt x="2903836" y="0"/>
                  </a:lnTo>
                  <a:close/>
                </a:path>
              </a:pathLst>
            </a:custGeom>
            <a:solidFill>
              <a:srgbClr val="CCD6D6">
                <a:alpha val="69804"/>
              </a:srgbClr>
            </a:solidFill>
            <a:scene3d>
              <a:camera prst="orthographicFront"/>
              <a:lightRig rig="twoPt" dir="t"/>
            </a:scene3d>
            <a:sp3d extrusionH="76200" contourW="12700" prstMaterial="matte">
              <a:bevelT w="165100" prst="coolSlant"/>
              <a:bevelB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65000"/>
                </a:schemeClr>
              </a:contourClr>
            </a:sp3d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</p:grp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800" y="321548"/>
            <a:ext cx="1188720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6" y="1577345"/>
            <a:ext cx="10972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6" y="6377940"/>
            <a:ext cx="3901439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BD2F-9025-4F14-A6B5-3606CF7414F0}" type="datetime1">
              <a:rPr lang="en-US" smtClean="0"/>
              <a:t>2/19/2026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630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>
        <a:defRPr sz="3600">
          <a:solidFill>
            <a:srgbClr val="00ACA8"/>
          </a:solidFill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10">
        <a:defRPr>
          <a:latin typeface="+mn-lt"/>
          <a:ea typeface="+mn-ea"/>
          <a:cs typeface="+mn-cs"/>
        </a:defRPr>
      </a:lvl2pPr>
      <a:lvl3pPr marL="914220">
        <a:defRPr>
          <a:latin typeface="+mn-lt"/>
          <a:ea typeface="+mn-ea"/>
          <a:cs typeface="+mn-cs"/>
        </a:defRPr>
      </a:lvl3pPr>
      <a:lvl4pPr marL="1371330">
        <a:defRPr>
          <a:latin typeface="+mn-lt"/>
          <a:ea typeface="+mn-ea"/>
          <a:cs typeface="+mn-cs"/>
        </a:defRPr>
      </a:lvl4pPr>
      <a:lvl5pPr marL="1828438">
        <a:defRPr>
          <a:latin typeface="+mn-lt"/>
          <a:ea typeface="+mn-ea"/>
          <a:cs typeface="+mn-cs"/>
        </a:defRPr>
      </a:lvl5pPr>
      <a:lvl6pPr marL="2285548">
        <a:defRPr>
          <a:latin typeface="+mn-lt"/>
          <a:ea typeface="+mn-ea"/>
          <a:cs typeface="+mn-cs"/>
        </a:defRPr>
      </a:lvl6pPr>
      <a:lvl7pPr marL="2742657">
        <a:defRPr>
          <a:latin typeface="+mn-lt"/>
          <a:ea typeface="+mn-ea"/>
          <a:cs typeface="+mn-cs"/>
        </a:defRPr>
      </a:lvl7pPr>
      <a:lvl8pPr marL="3199767">
        <a:defRPr>
          <a:latin typeface="+mn-lt"/>
          <a:ea typeface="+mn-ea"/>
          <a:cs typeface="+mn-cs"/>
        </a:defRPr>
      </a:lvl8pPr>
      <a:lvl9pPr marL="365687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10">
        <a:defRPr>
          <a:latin typeface="+mn-lt"/>
          <a:ea typeface="+mn-ea"/>
          <a:cs typeface="+mn-cs"/>
        </a:defRPr>
      </a:lvl2pPr>
      <a:lvl3pPr marL="914220">
        <a:defRPr>
          <a:latin typeface="+mn-lt"/>
          <a:ea typeface="+mn-ea"/>
          <a:cs typeface="+mn-cs"/>
        </a:defRPr>
      </a:lvl3pPr>
      <a:lvl4pPr marL="1371330">
        <a:defRPr>
          <a:latin typeface="+mn-lt"/>
          <a:ea typeface="+mn-ea"/>
          <a:cs typeface="+mn-cs"/>
        </a:defRPr>
      </a:lvl4pPr>
      <a:lvl5pPr marL="1828438">
        <a:defRPr>
          <a:latin typeface="+mn-lt"/>
          <a:ea typeface="+mn-ea"/>
          <a:cs typeface="+mn-cs"/>
        </a:defRPr>
      </a:lvl5pPr>
      <a:lvl6pPr marL="2285548">
        <a:defRPr>
          <a:latin typeface="+mn-lt"/>
          <a:ea typeface="+mn-ea"/>
          <a:cs typeface="+mn-cs"/>
        </a:defRPr>
      </a:lvl6pPr>
      <a:lvl7pPr marL="2742657">
        <a:defRPr>
          <a:latin typeface="+mn-lt"/>
          <a:ea typeface="+mn-ea"/>
          <a:cs typeface="+mn-cs"/>
        </a:defRPr>
      </a:lvl7pPr>
      <a:lvl8pPr marL="3199767">
        <a:defRPr>
          <a:latin typeface="+mn-lt"/>
          <a:ea typeface="+mn-ea"/>
          <a:cs typeface="+mn-cs"/>
        </a:defRPr>
      </a:lvl8pPr>
      <a:lvl9pPr marL="365687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2529" y="304800"/>
            <a:ext cx="8665029" cy="848738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Федеральное государственное бюджетное образовательное </a:t>
            </a:r>
            <a:b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</a:b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учреждение высшего образования </a:t>
            </a:r>
            <a:r>
              <a:rPr lang="ru" sz="18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«Донецкий государственный медицинский </a:t>
            </a: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университет имени </a:t>
            </a:r>
            <a:r>
              <a:rPr lang="ru" sz="18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М. Горького» </a:t>
            </a: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/>
            </a:r>
            <a:b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</a:b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Министерства </a:t>
            </a:r>
            <a:r>
              <a:rPr lang="ru" sz="18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здравоохранения Российской Федерации </a:t>
            </a:r>
            <a:r>
              <a:rPr lang="ru" sz="20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/>
            </a:r>
            <a:br>
              <a:rPr lang="ru" sz="20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</a:br>
            <a:r>
              <a:rPr lang="ru" sz="10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/>
            </a:r>
            <a:br>
              <a:rPr lang="ru" sz="10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</a:br>
            <a:r>
              <a:rPr lang="ru" sz="1800" b="1" dirty="0" smtClean="0">
                <a:solidFill>
                  <a:schemeClr val="accent5">
                    <a:lumMod val="75000"/>
                  </a:schemeClr>
                </a:solidFill>
                <a:latin typeface="Arial"/>
              </a:rPr>
              <a:t>НИИ </a:t>
            </a:r>
            <a:r>
              <a:rPr lang="ru" sz="1800" b="1" dirty="0">
                <a:solidFill>
                  <a:schemeClr val="accent5">
                    <a:lumMod val="75000"/>
                  </a:schemeClr>
                </a:solidFill>
                <a:latin typeface="Arial"/>
              </a:rPr>
              <a:t>Репродуктивного здоровья детей, подростков и молодежи</a:t>
            </a:r>
            <a:endParaRPr lang="ru" sz="2000" b="1" dirty="0">
              <a:solidFill>
                <a:schemeClr val="accent5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752600"/>
            <a:ext cx="8305800" cy="37338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МУЛЬТИДИСЦИПЛИНАРНЫЙ ПОДХОД В ЛЕЧЕНИИ ДЕВОЧЕК-ПОДРОСТКОВ </a:t>
            </a:r>
            <a:r>
              <a:rPr lang="ru-RU" sz="1800" b="1" spc="-3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</a:t>
            </a:r>
            <a:r>
              <a:rPr lang="ru-RU" sz="1800" b="1" spc="-3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НАРУШЕНИЕМ МЕНСТРУАЛЬНОЙ ФУНКЦИИ </a:t>
            </a:r>
            <a:r>
              <a:rPr lang="ru-RU" sz="18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МЕТАБОЛИЧЕСКИМ СИНДРОМОМ </a:t>
            </a:r>
            <a:r>
              <a:rPr lang="ru-RU" sz="1800" b="1" spc="-3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ru-RU" sz="1800" b="1" spc="-3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ФОНЕ СТРЕССА ВОЕННОГО ВРЕМЕНИ</a:t>
            </a:r>
            <a:endParaRPr lang="ru" sz="1800" b="1" spc="-3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668" y="4267200"/>
            <a:ext cx="11593134" cy="2590799"/>
          </a:xfrm>
          <a:prstGeom prst="rect">
            <a:avLst/>
          </a:prstGeom>
          <a:noFill/>
        </p:spPr>
        <p:txBody>
          <a:bodyPr lIns="0" tIns="0" rIns="0" bIns="0" anchor="ctr">
            <a:noAutofit/>
          </a:bodyPr>
          <a:lstStyle/>
          <a:p>
            <a:pPr indent="1588">
              <a:spcAft>
                <a:spcPts val="1200"/>
              </a:spcAft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indent="1588">
              <a:spcAft>
                <a:spcPts val="1200"/>
              </a:spcAft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indent="1588">
              <a:spcAft>
                <a:spcPts val="1200"/>
              </a:spcAft>
            </a:pPr>
            <a:r>
              <a:rPr lang="ru-RU" sz="1600" b="1" smtClean="0"/>
              <a:t>Игнатенко</a:t>
            </a:r>
            <a:r>
              <a:rPr lang="ru-RU" sz="1600" b="1" dirty="0"/>
              <a:t> Г.А.</a:t>
            </a:r>
            <a:r>
              <a:rPr lang="ru-RU" sz="1600" dirty="0"/>
              <a:t>, академик РАН, д.м.н., профессор, ректор ФГБОУ ВО    </a:t>
            </a:r>
            <a:r>
              <a:rPr lang="ru-RU" sz="1600" dirty="0" err="1"/>
              <a:t>ДонГМУ</a:t>
            </a:r>
            <a:r>
              <a:rPr lang="ru-RU" sz="1600" dirty="0"/>
              <a:t>  Минздрава России, заведующий кафедрой пропедевтики внутренних болезней с лабораторией адаптационной медицины, Герой Труда Донецкой Народной Республики.</a:t>
            </a:r>
          </a:p>
          <a:p>
            <a:pPr indent="1588">
              <a:spcAft>
                <a:spcPts val="1200"/>
              </a:spcAft>
            </a:pPr>
            <a:r>
              <a:rPr lang="ru-RU" sz="1600" b="1" dirty="0"/>
              <a:t>Золото Е.В.</a:t>
            </a:r>
            <a:r>
              <a:rPr lang="ru-RU" sz="1600" dirty="0"/>
              <a:t>,</a:t>
            </a:r>
            <a:r>
              <a:rPr lang="ru-RU" sz="1600" b="1" dirty="0"/>
              <a:t> </a:t>
            </a:r>
            <a:r>
              <a:rPr lang="ru-RU" sz="1600" dirty="0"/>
              <a:t>д.м.н., доцент, директор НИИ РЗДПМ ФГБОУ ВО </a:t>
            </a:r>
            <a:r>
              <a:rPr lang="ru-RU" sz="1600" dirty="0" err="1"/>
              <a:t>ДонГМУ</a:t>
            </a:r>
            <a:r>
              <a:rPr lang="ru-RU" sz="1600" dirty="0"/>
              <a:t> Минздрава России, внештатный республиканский детский специалист по акушерству и гинекологии МЗ ДНР, профессор кафедры акушерства, гинекологии, </a:t>
            </a:r>
            <a:r>
              <a:rPr lang="ru-RU" sz="1600" dirty="0" err="1"/>
              <a:t>перинатологии</a:t>
            </a:r>
            <a:r>
              <a:rPr lang="ru-RU" sz="1600" dirty="0"/>
              <a:t>, детской и подростковой гинекологии  ФГБОУ ВО </a:t>
            </a:r>
            <a:r>
              <a:rPr lang="ru-RU" sz="1600" dirty="0" err="1"/>
              <a:t>ДонГМУ</a:t>
            </a:r>
            <a:r>
              <a:rPr lang="ru-RU" sz="1600" dirty="0"/>
              <a:t> Минздрава России</a:t>
            </a:r>
            <a:r>
              <a:rPr lang="ru-RU" sz="1600" dirty="0" smtClean="0"/>
              <a:t>.</a:t>
            </a:r>
          </a:p>
          <a:p>
            <a:pPr indent="1588">
              <a:spcAft>
                <a:spcPts val="1200"/>
              </a:spcAft>
            </a:pPr>
            <a:r>
              <a:rPr lang="ru-RU" sz="1600" b="1" dirty="0" err="1"/>
              <a:t>Бухарова</a:t>
            </a:r>
            <a:r>
              <a:rPr lang="ru-RU" sz="1600" b="1" dirty="0"/>
              <a:t> Н.И.</a:t>
            </a:r>
            <a:r>
              <a:rPr lang="ru-RU" sz="1600" dirty="0"/>
              <a:t>,</a:t>
            </a:r>
            <a:r>
              <a:rPr lang="ru-RU" sz="1600" b="1" dirty="0"/>
              <a:t> </a:t>
            </a:r>
            <a:r>
              <a:rPr lang="ru-RU" sz="1600" dirty="0"/>
              <a:t>д.м.н., ведущий советник  отдела организации медицинской помощи женщинам и детям Департамента организации медицинской помощи Министерства</a:t>
            </a:r>
            <a:r>
              <a:rPr lang="ru-RU" sz="1600" b="1" dirty="0"/>
              <a:t> </a:t>
            </a:r>
            <a:r>
              <a:rPr lang="ru-RU" sz="1600" dirty="0"/>
              <a:t>здравоохранения ДНР</a:t>
            </a:r>
            <a:r>
              <a:rPr lang="ru-RU" sz="1600" dirty="0" smtClean="0"/>
              <a:t>.</a:t>
            </a:r>
          </a:p>
          <a:p>
            <a:pPr indent="1588">
              <a:spcAft>
                <a:spcPts val="1200"/>
              </a:spcAft>
            </a:pPr>
            <a:r>
              <a:rPr lang="ru-RU" sz="1600" b="1" dirty="0" err="1"/>
              <a:t>Севрюкова</a:t>
            </a:r>
            <a:r>
              <a:rPr lang="ru-RU" sz="1600" b="1" dirty="0"/>
              <a:t> З.В.</a:t>
            </a:r>
            <a:r>
              <a:rPr lang="ru-RU" sz="1600" dirty="0"/>
              <a:t>, врач УЗД  НИИ  РЗДПМ  ФГБОУ ВО </a:t>
            </a:r>
            <a:r>
              <a:rPr lang="ru-RU" sz="1600" dirty="0" err="1"/>
              <a:t>ДонГМУ</a:t>
            </a:r>
            <a:r>
              <a:rPr lang="ru-RU" sz="1600" dirty="0"/>
              <a:t> Минздрава России.</a:t>
            </a:r>
          </a:p>
          <a:p>
            <a:pPr indent="1588">
              <a:spcAft>
                <a:spcPts val="1200"/>
              </a:spcAft>
            </a:pPr>
            <a:endParaRPr lang="ru-RU" sz="1600" b="1" dirty="0" smtClean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indent="1588">
              <a:spcAft>
                <a:spcPts val="1200"/>
              </a:spcAft>
            </a:pPr>
            <a:endParaRPr lang="ru-RU" sz="16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indent="1588">
              <a:lnSpc>
                <a:spcPct val="80000"/>
              </a:lnSpc>
              <a:spcAft>
                <a:spcPts val="1200"/>
              </a:spcAft>
            </a:pPr>
            <a:endParaRPr lang="ru-RU" sz="2000" i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7AC4246B-D21F-45CA-A2FA-5D3D5C607A46}"/>
              </a:ext>
            </a:extLst>
          </p:cNvPr>
          <p:cNvCxnSpPr/>
          <p:nvPr/>
        </p:nvCxnSpPr>
        <p:spPr>
          <a:xfrm>
            <a:off x="9043" y="6639563"/>
            <a:ext cx="12191999" cy="0"/>
          </a:xfrm>
          <a:prstGeom prst="line">
            <a:avLst/>
          </a:prstGeom>
          <a:ln w="5715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Рисунок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123789"/>
            <a:ext cx="1808059" cy="141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Донецкий государственный медицинский университет имени М. Горьког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789"/>
            <a:ext cx="1674572" cy="14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A5340-FDAE-47B4-B66E-808B108C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81000"/>
            <a:ext cx="9448800" cy="88639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Жалобы девочек-подростков </a:t>
            </a:r>
            <a:br>
              <a:rPr lang="ru-RU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НМЦ и МС до лечения</a:t>
            </a:r>
            <a:endParaRPr lang="ru-RU" kern="12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D77DACA3-4C5F-4F05-8125-87E6B9480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8359002"/>
              </p:ext>
            </p:extLst>
          </p:nvPr>
        </p:nvGraphicFramePr>
        <p:xfrm>
          <a:off x="152400" y="1447800"/>
          <a:ext cx="118872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D61459D-32A9-4556-8F8F-76DC02B3B0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2400" y="6400800"/>
            <a:ext cx="2804160" cy="292388"/>
          </a:xfrm>
        </p:spPr>
        <p:txBody>
          <a:bodyPr/>
          <a:lstStyle/>
          <a:p>
            <a:pPr algn="l"/>
            <a:fld id="{B6F15528-21DE-4FAA-801E-634DDDAF4B2B}" type="slidenum">
              <a:rPr lang="ru-RU" smtClean="0"/>
              <a:pPr algn="l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39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969166"/>
            <a:ext cx="4419601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A5340-FDAE-47B4-B66E-808B108C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210800" cy="83715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400" kern="12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Гормональный профиль девочек-подростков </a:t>
            </a:r>
            <a:r>
              <a:rPr lang="ru-RU" sz="3400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ru-RU" sz="3400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3400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 НМЦ и МС в динамике лечения</a:t>
            </a:r>
            <a:endParaRPr lang="ru-RU" sz="3400" kern="12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D61459D-32A9-4556-8F8F-76DC02B3B0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2400" y="6400800"/>
            <a:ext cx="2804160" cy="292388"/>
          </a:xfrm>
        </p:spPr>
        <p:txBody>
          <a:bodyPr/>
          <a:lstStyle/>
          <a:p>
            <a:pPr algn="l"/>
            <a:fld id="{B6F15528-21DE-4FAA-801E-634DDDAF4B2B}" type="slidenum">
              <a:rPr lang="ru-RU" smtClean="0"/>
              <a:pPr algn="l"/>
              <a:t>11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066800"/>
            <a:ext cx="4419601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93"/>
          <a:stretch/>
        </p:blipFill>
        <p:spPr bwMode="auto">
          <a:xfrm>
            <a:off x="4724400" y="1042182"/>
            <a:ext cx="3442816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" r="28293"/>
          <a:stretch/>
        </p:blipFill>
        <p:spPr bwMode="auto">
          <a:xfrm>
            <a:off x="4741658" y="3876994"/>
            <a:ext cx="3408299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69"/>
          <a:stretch/>
        </p:blipFill>
        <p:spPr bwMode="auto">
          <a:xfrm>
            <a:off x="8534400" y="2509409"/>
            <a:ext cx="3468000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носка со стрелками влево/вправо 3"/>
          <p:cNvSpPr/>
          <p:nvPr/>
        </p:nvSpPr>
        <p:spPr>
          <a:xfrm rot="20320089">
            <a:off x="5378583" y="1860809"/>
            <a:ext cx="1307890" cy="425284"/>
          </a:xfrm>
          <a:prstGeom prst="leftRightArrowCallout">
            <a:avLst>
              <a:gd name="adj1" fmla="val 15879"/>
              <a:gd name="adj2" fmla="val 25000"/>
              <a:gd name="adj3" fmla="val 25000"/>
              <a:gd name="adj4" fmla="val 6470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Выноска со стрелками влево/вправо 10"/>
          <p:cNvSpPr/>
          <p:nvPr/>
        </p:nvSpPr>
        <p:spPr>
          <a:xfrm>
            <a:off x="9296400" y="4273833"/>
            <a:ext cx="1431139" cy="425284"/>
          </a:xfrm>
          <a:prstGeom prst="leftRightArrowCallout">
            <a:avLst>
              <a:gd name="adj1" fmla="val 15879"/>
              <a:gd name="adj2" fmla="val 25000"/>
              <a:gd name="adj3" fmla="val 25000"/>
              <a:gd name="adj4" fmla="val 64702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ами влево/вправо 11"/>
          <p:cNvSpPr/>
          <p:nvPr/>
        </p:nvSpPr>
        <p:spPr>
          <a:xfrm>
            <a:off x="5346032" y="5638800"/>
            <a:ext cx="1524458" cy="425284"/>
          </a:xfrm>
          <a:prstGeom prst="leftRightArrowCallout">
            <a:avLst>
              <a:gd name="adj1" fmla="val 15879"/>
              <a:gd name="adj2" fmla="val 25000"/>
              <a:gd name="adj3" fmla="val 25000"/>
              <a:gd name="adj4" fmla="val 64702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20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B0301A74-A686-4128-8D6E-591CA7932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1689535"/>
              </p:ext>
            </p:extLst>
          </p:nvPr>
        </p:nvGraphicFramePr>
        <p:xfrm>
          <a:off x="6079588" y="3589606"/>
          <a:ext cx="609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B0301A74-A686-4128-8D6E-591CA7932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872584"/>
              </p:ext>
            </p:extLst>
          </p:nvPr>
        </p:nvGraphicFramePr>
        <p:xfrm>
          <a:off x="-76200" y="3733800"/>
          <a:ext cx="6096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A5340-FDAE-47B4-B66E-808B108C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9448800" cy="886397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Эффективность лечения </a:t>
            </a:r>
            <a:br>
              <a:rPr lang="ru-RU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девочек-подростков с НМЦ и МС</a:t>
            </a:r>
            <a:endParaRPr lang="ru-RU" kern="12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D61459D-32A9-4556-8F8F-76DC02B3B0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2400" y="6400800"/>
            <a:ext cx="2804160" cy="292388"/>
          </a:xfrm>
        </p:spPr>
        <p:txBody>
          <a:bodyPr/>
          <a:lstStyle/>
          <a:p>
            <a:pPr algn="l"/>
            <a:fld id="{B6F15528-21DE-4FAA-801E-634DDDAF4B2B}" type="slidenum">
              <a:rPr lang="ru-RU" smtClean="0"/>
              <a:pPr algn="l"/>
              <a:t>12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90A9DC14-7DA6-4749-B53F-3CE8395B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1408268"/>
              </p:ext>
            </p:extLst>
          </p:nvPr>
        </p:nvGraphicFramePr>
        <p:xfrm>
          <a:off x="-33997" y="1143001"/>
          <a:ext cx="5672797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52401" y="1219200"/>
            <a:ext cx="5410200" cy="54864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90A9DC14-7DA6-4749-B53F-3CE8395B8C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9124974"/>
              </p:ext>
            </p:extLst>
          </p:nvPr>
        </p:nvGraphicFramePr>
        <p:xfrm>
          <a:off x="6172200" y="838200"/>
          <a:ext cx="5672797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248400" y="1189892"/>
            <a:ext cx="5410200" cy="54864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67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2"/>
          <a:stretch/>
        </p:blipFill>
        <p:spPr bwMode="auto">
          <a:xfrm>
            <a:off x="6362332" y="1014046"/>
            <a:ext cx="3645146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17A5340-FDAE-47B4-B66E-808B108C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10210800" cy="83715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400" kern="1200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Показатели углеводного обмена у девочек-подростков с НМЦ и МС в динамике лечения</a:t>
            </a:r>
            <a:endParaRPr lang="ru-RU" sz="3400" kern="12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D61459D-32A9-4556-8F8F-76DC02B3B0B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52400" y="6400800"/>
            <a:ext cx="2804160" cy="292388"/>
          </a:xfrm>
        </p:spPr>
        <p:txBody>
          <a:bodyPr/>
          <a:lstStyle/>
          <a:p>
            <a:pPr algn="l"/>
            <a:fld id="{B6F15528-21DE-4FAA-801E-634DDDAF4B2B}" type="slidenum">
              <a:rPr lang="ru-RU" smtClean="0"/>
              <a:pPr algn="l"/>
              <a:t>13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" y="1828800"/>
            <a:ext cx="5826580" cy="327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76"/>
          <a:stretch/>
        </p:blipFill>
        <p:spPr bwMode="auto">
          <a:xfrm>
            <a:off x="4571999" y="3870600"/>
            <a:ext cx="3677650" cy="29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10600" y="4145100"/>
            <a:ext cx="3276600" cy="22557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Нормализация углеводного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обмена у 94% девочек-подростков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группы</a:t>
            </a:r>
          </a:p>
        </p:txBody>
      </p:sp>
      <p:sp>
        <p:nvSpPr>
          <p:cNvPr id="13" name="Выноска со стрелками влево/вправо 12"/>
          <p:cNvSpPr/>
          <p:nvPr/>
        </p:nvSpPr>
        <p:spPr>
          <a:xfrm>
            <a:off x="990600" y="3504762"/>
            <a:ext cx="1828800" cy="425284"/>
          </a:xfrm>
          <a:prstGeom prst="leftRightArrowCallout">
            <a:avLst>
              <a:gd name="adj1" fmla="val 15879"/>
              <a:gd name="adj2" fmla="val 25000"/>
              <a:gd name="adj3" fmla="val 25000"/>
              <a:gd name="adj4" fmla="val 64702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Выноска со стрелками влево/вправо 13"/>
          <p:cNvSpPr/>
          <p:nvPr/>
        </p:nvSpPr>
        <p:spPr>
          <a:xfrm>
            <a:off x="6934200" y="2819400"/>
            <a:ext cx="1828800" cy="425284"/>
          </a:xfrm>
          <a:prstGeom prst="leftRightArrowCallout">
            <a:avLst>
              <a:gd name="adj1" fmla="val 15879"/>
              <a:gd name="adj2" fmla="val 25000"/>
              <a:gd name="adj3" fmla="val 25000"/>
              <a:gd name="adj4" fmla="val 64702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Выноска со стрелками влево/вправо 14"/>
          <p:cNvSpPr/>
          <p:nvPr/>
        </p:nvSpPr>
        <p:spPr>
          <a:xfrm>
            <a:off x="5447932" y="5500468"/>
            <a:ext cx="1828800" cy="425284"/>
          </a:xfrm>
          <a:prstGeom prst="leftRightArrowCallout">
            <a:avLst>
              <a:gd name="adj1" fmla="val 15879"/>
              <a:gd name="adj2" fmla="val 25000"/>
              <a:gd name="adj3" fmla="val 25000"/>
              <a:gd name="adj4" fmla="val 64702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p&lt;0,05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21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1" b="5000"/>
          <a:stretch/>
        </p:blipFill>
        <p:spPr bwMode="auto">
          <a:xfrm>
            <a:off x="7010400" y="2879083"/>
            <a:ext cx="5181600" cy="397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9617627" cy="553998"/>
          </a:xfrm>
        </p:spPr>
        <p:txBody>
          <a:bodyPr/>
          <a:lstStyle/>
          <a:p>
            <a:r>
              <a:rPr lang="ru-RU" kern="12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Выводы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914400"/>
            <a:ext cx="9982200" cy="2057400"/>
          </a:xfr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0" rIns="72000" bIns="36000" anchor="ctr">
            <a:noAutofit/>
          </a:bodyPr>
          <a:lstStyle/>
          <a:p>
            <a:pPr marL="342900" indent="-342900" algn="l" defTabSz="914220" rt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</a:rPr>
              <a:t>Физиотерапия способствует улучшению микроциркуляции и трофики тканей органов малого таза, что положительно влияет на гормональный фон и функцию 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яичников </a:t>
            </a:r>
          </a:p>
          <a:p>
            <a:pPr marL="342900" indent="-342900" algn="l" defTabSz="914220" rt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Психотерапия </a:t>
            </a: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</a:rPr>
              <a:t>помогает справиться с психоэмоциональным 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напряжением </a:t>
            </a: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</a:rPr>
              <a:t>и тревожностью, которые часто сопутствуют НМЦ и МС, 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а </a:t>
            </a: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</a:rPr>
              <a:t>также усугубляются в условиях хронического 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стресса </a:t>
            </a:r>
          </a:p>
          <a:p>
            <a:pPr marL="342900" indent="-342900" algn="l" defTabSz="914220" rtl="0"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b="1" kern="1200" dirty="0" err="1" smtClean="0">
                <a:solidFill>
                  <a:schemeClr val="accent5">
                    <a:lumMod val="50000"/>
                  </a:schemeClr>
                </a:solidFill>
              </a:rPr>
              <a:t>Гипокситерапия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kern="1200" dirty="0">
                <a:solidFill>
                  <a:schemeClr val="accent5">
                    <a:lumMod val="50000"/>
                  </a:schemeClr>
                </a:solidFill>
              </a:rPr>
              <a:t>повышает адаптационные резервы </a:t>
            </a:r>
            <a:r>
              <a:rPr lang="ru-RU" b="1" kern="1200" dirty="0" smtClean="0">
                <a:solidFill>
                  <a:schemeClr val="accent5">
                    <a:lumMod val="50000"/>
                  </a:schemeClr>
                </a:solidFill>
              </a:rPr>
              <a:t>организма</a:t>
            </a:r>
            <a:endParaRPr lang="ru-RU" b="1" kern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122767"/>
            <a:ext cx="7602538" cy="1542871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</a:pPr>
            <a:r>
              <a:rPr lang="ru-RU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Целесообразно включение немедикаментозной </a:t>
            </a:r>
            <a: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терапии в </a:t>
            </a:r>
            <a:r>
              <a:rPr lang="ru-RU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комплексное лечение </a:t>
            </a:r>
            <a: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девочек-подростков с </a:t>
            </a:r>
            <a:r>
              <a:rPr lang="ru-RU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НМЦ и </a:t>
            </a:r>
            <a: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МС </a:t>
            </a:r>
            <a:r>
              <a:rPr lang="ru-RU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условиях </a:t>
            </a:r>
            <a:b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военного </a:t>
            </a:r>
            <a:r>
              <a:rPr lang="ru-RU" sz="24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времени.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74874" y="3962400"/>
            <a:ext cx="6553200" cy="1295399"/>
          </a:xfrm>
          <a:prstGeom prst="rect">
            <a:avLst/>
          </a:prstGeom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</a:pPr>
            <a:r>
              <a:rPr 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Физиотерапия</a:t>
            </a:r>
            <a:r>
              <a:rPr lang="ru-RU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, психотерапия и интервальная </a:t>
            </a:r>
            <a:r>
              <a:rPr lang="ru-RU" sz="20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гипокситерапия</a:t>
            </a:r>
            <a:r>
              <a:rPr 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в комплексном лечении позволяют </a:t>
            </a:r>
            <a:r>
              <a:rPr lang="ru-RU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достичь более значимых </a:t>
            </a:r>
            <a:r>
              <a:rPr 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0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устойчивых результатов</a:t>
            </a: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10800000" flipV="1">
            <a:off x="1066800" y="3091942"/>
            <a:ext cx="360000" cy="2165857"/>
          </a:xfrm>
          <a:prstGeom prst="downArrow">
            <a:avLst>
              <a:gd name="adj1" fmla="val 50000"/>
              <a:gd name="adj2" fmla="val 122430"/>
            </a:avLst>
          </a:prstGeom>
          <a:solidFill>
            <a:srgbClr val="A50021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10800000" flipV="1">
            <a:off x="2057400" y="3115973"/>
            <a:ext cx="360000" cy="922627"/>
          </a:xfrm>
          <a:prstGeom prst="downArrow">
            <a:avLst>
              <a:gd name="adj1" fmla="val 50000"/>
              <a:gd name="adj2" fmla="val 122430"/>
            </a:avLst>
          </a:prstGeom>
          <a:solidFill>
            <a:srgbClr val="A50021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7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2573047-DDC8-4227-9DC2-3992182AC549}"/>
              </a:ext>
            </a:extLst>
          </p:cNvPr>
          <p:cNvSpPr/>
          <p:nvPr/>
        </p:nvSpPr>
        <p:spPr>
          <a:xfrm>
            <a:off x="609600" y="2023872"/>
            <a:ext cx="10972800" cy="26090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83000"/>
              </a:lnSpc>
            </a:pPr>
            <a:r>
              <a:rPr lang="ru-RU" sz="6600" b="1" dirty="0" smtClean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+mj-ea"/>
                <a:cs typeface="Arial"/>
              </a:rPr>
              <a:t>Благодарим </a:t>
            </a:r>
            <a:r>
              <a:rPr lang="ru-RU" sz="6600" b="1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+mj-ea"/>
                <a:cs typeface="Arial"/>
              </a:rPr>
              <a:t>за внимание</a:t>
            </a:r>
            <a:endParaRPr lang="ru" sz="6600" b="1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20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611" y="469823"/>
            <a:ext cx="4105275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олилиния 20"/>
          <p:cNvSpPr/>
          <p:nvPr/>
        </p:nvSpPr>
        <p:spPr>
          <a:xfrm rot="14531412">
            <a:off x="7378016" y="521150"/>
            <a:ext cx="2464155" cy="2974214"/>
          </a:xfrm>
          <a:custGeom>
            <a:avLst/>
            <a:gdLst>
              <a:gd name="connsiteX0" fmla="*/ 1308295 w 3024554"/>
              <a:gd name="connsiteY0" fmla="*/ 247629 h 3975568"/>
              <a:gd name="connsiteX1" fmla="*/ 1308295 w 3024554"/>
              <a:gd name="connsiteY1" fmla="*/ 247629 h 3975568"/>
              <a:gd name="connsiteX2" fmla="*/ 647114 w 3024554"/>
              <a:gd name="connsiteY2" fmla="*/ 233562 h 3975568"/>
              <a:gd name="connsiteX3" fmla="*/ 562708 w 3024554"/>
              <a:gd name="connsiteY3" fmla="*/ 261697 h 3975568"/>
              <a:gd name="connsiteX4" fmla="*/ 506437 w 3024554"/>
              <a:gd name="connsiteY4" fmla="*/ 275765 h 3975568"/>
              <a:gd name="connsiteX5" fmla="*/ 422031 w 3024554"/>
              <a:gd name="connsiteY5" fmla="*/ 332035 h 3975568"/>
              <a:gd name="connsiteX6" fmla="*/ 337624 w 3024554"/>
              <a:gd name="connsiteY6" fmla="*/ 416442 h 3975568"/>
              <a:gd name="connsiteX7" fmla="*/ 295421 w 3024554"/>
              <a:gd name="connsiteY7" fmla="*/ 458645 h 3975568"/>
              <a:gd name="connsiteX8" fmla="*/ 239151 w 3024554"/>
              <a:gd name="connsiteY8" fmla="*/ 500848 h 3975568"/>
              <a:gd name="connsiteX9" fmla="*/ 154744 w 3024554"/>
              <a:gd name="connsiteY9" fmla="*/ 627457 h 3975568"/>
              <a:gd name="connsiteX10" fmla="*/ 84406 w 3024554"/>
              <a:gd name="connsiteY10" fmla="*/ 739999 h 3975568"/>
              <a:gd name="connsiteX11" fmla="*/ 42203 w 3024554"/>
              <a:gd name="connsiteY11" fmla="*/ 880675 h 3975568"/>
              <a:gd name="connsiteX12" fmla="*/ 28135 w 3024554"/>
              <a:gd name="connsiteY12" fmla="*/ 936946 h 3975568"/>
              <a:gd name="connsiteX13" fmla="*/ 0 w 3024554"/>
              <a:gd name="connsiteY13" fmla="*/ 1063555 h 3975568"/>
              <a:gd name="connsiteX14" fmla="*/ 42203 w 3024554"/>
              <a:gd name="connsiteY14" fmla="*/ 1921685 h 3975568"/>
              <a:gd name="connsiteX15" fmla="*/ 70338 w 3024554"/>
              <a:gd name="connsiteY15" fmla="*/ 2132700 h 3975568"/>
              <a:gd name="connsiteX16" fmla="*/ 98474 w 3024554"/>
              <a:gd name="connsiteY16" fmla="*/ 2217106 h 3975568"/>
              <a:gd name="connsiteX17" fmla="*/ 112541 w 3024554"/>
              <a:gd name="connsiteY17" fmla="*/ 2301512 h 3975568"/>
              <a:gd name="connsiteX18" fmla="*/ 140677 w 3024554"/>
              <a:gd name="connsiteY18" fmla="*/ 2329648 h 3975568"/>
              <a:gd name="connsiteX19" fmla="*/ 154744 w 3024554"/>
              <a:gd name="connsiteY19" fmla="*/ 2399986 h 3975568"/>
              <a:gd name="connsiteX20" fmla="*/ 168812 w 3024554"/>
              <a:gd name="connsiteY20" fmla="*/ 2456257 h 3975568"/>
              <a:gd name="connsiteX21" fmla="*/ 211015 w 3024554"/>
              <a:gd name="connsiteY21" fmla="*/ 2554731 h 3975568"/>
              <a:gd name="connsiteX22" fmla="*/ 253218 w 3024554"/>
              <a:gd name="connsiteY22" fmla="*/ 2653205 h 3975568"/>
              <a:gd name="connsiteX23" fmla="*/ 267286 w 3024554"/>
              <a:gd name="connsiteY23" fmla="*/ 2709475 h 3975568"/>
              <a:gd name="connsiteX24" fmla="*/ 351692 w 3024554"/>
              <a:gd name="connsiteY24" fmla="*/ 2850152 h 3975568"/>
              <a:gd name="connsiteX25" fmla="*/ 379828 w 3024554"/>
              <a:gd name="connsiteY25" fmla="*/ 2892355 h 3975568"/>
              <a:gd name="connsiteX26" fmla="*/ 407963 w 3024554"/>
              <a:gd name="connsiteY26" fmla="*/ 2990829 h 3975568"/>
              <a:gd name="connsiteX27" fmla="*/ 422031 w 3024554"/>
              <a:gd name="connsiteY27" fmla="*/ 3033032 h 3975568"/>
              <a:gd name="connsiteX28" fmla="*/ 450166 w 3024554"/>
              <a:gd name="connsiteY28" fmla="*/ 3412860 h 3975568"/>
              <a:gd name="connsiteX29" fmla="*/ 478301 w 3024554"/>
              <a:gd name="connsiteY29" fmla="*/ 3539469 h 3975568"/>
              <a:gd name="connsiteX30" fmla="*/ 506437 w 3024554"/>
              <a:gd name="connsiteY30" fmla="*/ 3567605 h 3975568"/>
              <a:gd name="connsiteX31" fmla="*/ 590843 w 3024554"/>
              <a:gd name="connsiteY31" fmla="*/ 3736417 h 3975568"/>
              <a:gd name="connsiteX32" fmla="*/ 647114 w 3024554"/>
              <a:gd name="connsiteY32" fmla="*/ 3778620 h 3975568"/>
              <a:gd name="connsiteX33" fmla="*/ 675249 w 3024554"/>
              <a:gd name="connsiteY33" fmla="*/ 3820823 h 3975568"/>
              <a:gd name="connsiteX34" fmla="*/ 759655 w 3024554"/>
              <a:gd name="connsiteY34" fmla="*/ 3848959 h 3975568"/>
              <a:gd name="connsiteX35" fmla="*/ 815926 w 3024554"/>
              <a:gd name="connsiteY35" fmla="*/ 3877094 h 3975568"/>
              <a:gd name="connsiteX36" fmla="*/ 970671 w 3024554"/>
              <a:gd name="connsiteY36" fmla="*/ 3919297 h 3975568"/>
              <a:gd name="connsiteX37" fmla="*/ 1167618 w 3024554"/>
              <a:gd name="connsiteY37" fmla="*/ 3947432 h 3975568"/>
              <a:gd name="connsiteX38" fmla="*/ 1463040 w 3024554"/>
              <a:gd name="connsiteY38" fmla="*/ 3975568 h 3975568"/>
              <a:gd name="connsiteX39" fmla="*/ 2307101 w 3024554"/>
              <a:gd name="connsiteY39" fmla="*/ 3947432 h 3975568"/>
              <a:gd name="connsiteX40" fmla="*/ 2335237 w 3024554"/>
              <a:gd name="connsiteY40" fmla="*/ 3919297 h 3975568"/>
              <a:gd name="connsiteX41" fmla="*/ 2377440 w 3024554"/>
              <a:gd name="connsiteY41" fmla="*/ 3834891 h 3975568"/>
              <a:gd name="connsiteX42" fmla="*/ 2391508 w 3024554"/>
              <a:gd name="connsiteY42" fmla="*/ 3778620 h 3975568"/>
              <a:gd name="connsiteX43" fmla="*/ 2475914 w 3024554"/>
              <a:gd name="connsiteY43" fmla="*/ 3623875 h 3975568"/>
              <a:gd name="connsiteX44" fmla="*/ 2504049 w 3024554"/>
              <a:gd name="connsiteY44" fmla="*/ 3567605 h 3975568"/>
              <a:gd name="connsiteX45" fmla="*/ 2518117 w 3024554"/>
              <a:gd name="connsiteY45" fmla="*/ 3525402 h 3975568"/>
              <a:gd name="connsiteX46" fmla="*/ 2546252 w 3024554"/>
              <a:gd name="connsiteY46" fmla="*/ 3497266 h 3975568"/>
              <a:gd name="connsiteX47" fmla="*/ 2672861 w 3024554"/>
              <a:gd name="connsiteY47" fmla="*/ 3370657 h 3975568"/>
              <a:gd name="connsiteX48" fmla="*/ 2757268 w 3024554"/>
              <a:gd name="connsiteY48" fmla="*/ 3258115 h 3975568"/>
              <a:gd name="connsiteX49" fmla="*/ 2827606 w 3024554"/>
              <a:gd name="connsiteY49" fmla="*/ 3173709 h 3975568"/>
              <a:gd name="connsiteX50" fmla="*/ 2855741 w 3024554"/>
              <a:gd name="connsiteY50" fmla="*/ 3075235 h 3975568"/>
              <a:gd name="connsiteX51" fmla="*/ 2883877 w 3024554"/>
              <a:gd name="connsiteY51" fmla="*/ 2990829 h 3975568"/>
              <a:gd name="connsiteX52" fmla="*/ 2897944 w 3024554"/>
              <a:gd name="connsiteY52" fmla="*/ 2948626 h 3975568"/>
              <a:gd name="connsiteX53" fmla="*/ 2926080 w 3024554"/>
              <a:gd name="connsiteY53" fmla="*/ 2892355 h 3975568"/>
              <a:gd name="connsiteX54" fmla="*/ 2940148 w 3024554"/>
              <a:gd name="connsiteY54" fmla="*/ 2807949 h 3975568"/>
              <a:gd name="connsiteX55" fmla="*/ 2968283 w 3024554"/>
              <a:gd name="connsiteY55" fmla="*/ 1823211 h 3975568"/>
              <a:gd name="connsiteX56" fmla="*/ 2982351 w 3024554"/>
              <a:gd name="connsiteY56" fmla="*/ 1654399 h 3975568"/>
              <a:gd name="connsiteX57" fmla="*/ 2996418 w 3024554"/>
              <a:gd name="connsiteY57" fmla="*/ 1584060 h 3975568"/>
              <a:gd name="connsiteX58" fmla="*/ 3024554 w 3024554"/>
              <a:gd name="connsiteY58" fmla="*/ 1302706 h 3975568"/>
              <a:gd name="connsiteX59" fmla="*/ 3010486 w 3024554"/>
              <a:gd name="connsiteY59" fmla="*/ 824405 h 3975568"/>
              <a:gd name="connsiteX60" fmla="*/ 2982351 w 3024554"/>
              <a:gd name="connsiteY60" fmla="*/ 754066 h 3975568"/>
              <a:gd name="connsiteX61" fmla="*/ 2954215 w 3024554"/>
              <a:gd name="connsiteY61" fmla="*/ 641525 h 3975568"/>
              <a:gd name="connsiteX62" fmla="*/ 2940148 w 3024554"/>
              <a:gd name="connsiteY62" fmla="*/ 543051 h 3975568"/>
              <a:gd name="connsiteX63" fmla="*/ 2897944 w 3024554"/>
              <a:gd name="connsiteY63" fmla="*/ 444577 h 3975568"/>
              <a:gd name="connsiteX64" fmla="*/ 2855741 w 3024554"/>
              <a:gd name="connsiteY64" fmla="*/ 360171 h 3975568"/>
              <a:gd name="connsiteX65" fmla="*/ 2841674 w 3024554"/>
              <a:gd name="connsiteY65" fmla="*/ 317968 h 3975568"/>
              <a:gd name="connsiteX66" fmla="*/ 2771335 w 3024554"/>
              <a:gd name="connsiteY66" fmla="*/ 247629 h 3975568"/>
              <a:gd name="connsiteX67" fmla="*/ 2729132 w 3024554"/>
              <a:gd name="connsiteY67" fmla="*/ 205426 h 3975568"/>
              <a:gd name="connsiteX68" fmla="*/ 2672861 w 3024554"/>
              <a:gd name="connsiteY68" fmla="*/ 177291 h 3975568"/>
              <a:gd name="connsiteX69" fmla="*/ 2616591 w 3024554"/>
              <a:gd name="connsiteY69" fmla="*/ 135088 h 3975568"/>
              <a:gd name="connsiteX70" fmla="*/ 2532184 w 3024554"/>
              <a:gd name="connsiteY70" fmla="*/ 106952 h 3975568"/>
              <a:gd name="connsiteX71" fmla="*/ 2489981 w 3024554"/>
              <a:gd name="connsiteY71" fmla="*/ 92885 h 3975568"/>
              <a:gd name="connsiteX72" fmla="*/ 2250831 w 3024554"/>
              <a:gd name="connsiteY72" fmla="*/ 64749 h 3975568"/>
              <a:gd name="connsiteX73" fmla="*/ 2124221 w 3024554"/>
              <a:gd name="connsiteY73" fmla="*/ 36614 h 3975568"/>
              <a:gd name="connsiteX74" fmla="*/ 1913206 w 3024554"/>
              <a:gd name="connsiteY74" fmla="*/ 22546 h 3975568"/>
              <a:gd name="connsiteX75" fmla="*/ 1547446 w 3024554"/>
              <a:gd name="connsiteY75" fmla="*/ 22546 h 3975568"/>
              <a:gd name="connsiteX76" fmla="*/ 1505243 w 3024554"/>
              <a:gd name="connsiteY76" fmla="*/ 50682 h 3975568"/>
              <a:gd name="connsiteX77" fmla="*/ 1420837 w 3024554"/>
              <a:gd name="connsiteY77" fmla="*/ 78817 h 3975568"/>
              <a:gd name="connsiteX78" fmla="*/ 1308295 w 3024554"/>
              <a:gd name="connsiteY78" fmla="*/ 135088 h 3975568"/>
              <a:gd name="connsiteX79" fmla="*/ 1223889 w 3024554"/>
              <a:gd name="connsiteY79" fmla="*/ 163223 h 3975568"/>
              <a:gd name="connsiteX80" fmla="*/ 1181686 w 3024554"/>
              <a:gd name="connsiteY80" fmla="*/ 177291 h 3975568"/>
              <a:gd name="connsiteX81" fmla="*/ 1153551 w 3024554"/>
              <a:gd name="connsiteY81" fmla="*/ 219494 h 3975568"/>
              <a:gd name="connsiteX82" fmla="*/ 1139483 w 3024554"/>
              <a:gd name="connsiteY82" fmla="*/ 219494 h 3975568"/>
              <a:gd name="connsiteX83" fmla="*/ 1181686 w 3024554"/>
              <a:gd name="connsiteY83" fmla="*/ 205426 h 3975568"/>
              <a:gd name="connsiteX0" fmla="*/ 1308295 w 3024554"/>
              <a:gd name="connsiteY0" fmla="*/ 247629 h 3975568"/>
              <a:gd name="connsiteX1" fmla="*/ 1308295 w 3024554"/>
              <a:gd name="connsiteY1" fmla="*/ 247629 h 3975568"/>
              <a:gd name="connsiteX2" fmla="*/ 647114 w 3024554"/>
              <a:gd name="connsiteY2" fmla="*/ 233562 h 3975568"/>
              <a:gd name="connsiteX3" fmla="*/ 562708 w 3024554"/>
              <a:gd name="connsiteY3" fmla="*/ 261697 h 3975568"/>
              <a:gd name="connsiteX4" fmla="*/ 506437 w 3024554"/>
              <a:gd name="connsiteY4" fmla="*/ 275765 h 3975568"/>
              <a:gd name="connsiteX5" fmla="*/ 422031 w 3024554"/>
              <a:gd name="connsiteY5" fmla="*/ 332035 h 3975568"/>
              <a:gd name="connsiteX6" fmla="*/ 337624 w 3024554"/>
              <a:gd name="connsiteY6" fmla="*/ 416442 h 3975568"/>
              <a:gd name="connsiteX7" fmla="*/ 295421 w 3024554"/>
              <a:gd name="connsiteY7" fmla="*/ 458645 h 3975568"/>
              <a:gd name="connsiteX8" fmla="*/ 239151 w 3024554"/>
              <a:gd name="connsiteY8" fmla="*/ 500848 h 3975568"/>
              <a:gd name="connsiteX9" fmla="*/ 154744 w 3024554"/>
              <a:gd name="connsiteY9" fmla="*/ 627457 h 3975568"/>
              <a:gd name="connsiteX10" fmla="*/ 84406 w 3024554"/>
              <a:gd name="connsiteY10" fmla="*/ 739999 h 3975568"/>
              <a:gd name="connsiteX11" fmla="*/ 42203 w 3024554"/>
              <a:gd name="connsiteY11" fmla="*/ 880675 h 3975568"/>
              <a:gd name="connsiteX12" fmla="*/ 28135 w 3024554"/>
              <a:gd name="connsiteY12" fmla="*/ 936946 h 3975568"/>
              <a:gd name="connsiteX13" fmla="*/ 0 w 3024554"/>
              <a:gd name="connsiteY13" fmla="*/ 1063555 h 3975568"/>
              <a:gd name="connsiteX14" fmla="*/ 42203 w 3024554"/>
              <a:gd name="connsiteY14" fmla="*/ 1921685 h 3975568"/>
              <a:gd name="connsiteX15" fmla="*/ 70338 w 3024554"/>
              <a:gd name="connsiteY15" fmla="*/ 2132700 h 3975568"/>
              <a:gd name="connsiteX16" fmla="*/ 98474 w 3024554"/>
              <a:gd name="connsiteY16" fmla="*/ 2217106 h 3975568"/>
              <a:gd name="connsiteX17" fmla="*/ 112541 w 3024554"/>
              <a:gd name="connsiteY17" fmla="*/ 2301512 h 3975568"/>
              <a:gd name="connsiteX18" fmla="*/ 140677 w 3024554"/>
              <a:gd name="connsiteY18" fmla="*/ 2329648 h 3975568"/>
              <a:gd name="connsiteX19" fmla="*/ 154744 w 3024554"/>
              <a:gd name="connsiteY19" fmla="*/ 2399986 h 3975568"/>
              <a:gd name="connsiteX20" fmla="*/ 168812 w 3024554"/>
              <a:gd name="connsiteY20" fmla="*/ 2456257 h 3975568"/>
              <a:gd name="connsiteX21" fmla="*/ 211015 w 3024554"/>
              <a:gd name="connsiteY21" fmla="*/ 2554731 h 3975568"/>
              <a:gd name="connsiteX22" fmla="*/ 253218 w 3024554"/>
              <a:gd name="connsiteY22" fmla="*/ 2653205 h 3975568"/>
              <a:gd name="connsiteX23" fmla="*/ 267286 w 3024554"/>
              <a:gd name="connsiteY23" fmla="*/ 2709475 h 3975568"/>
              <a:gd name="connsiteX24" fmla="*/ 351692 w 3024554"/>
              <a:gd name="connsiteY24" fmla="*/ 2850152 h 3975568"/>
              <a:gd name="connsiteX25" fmla="*/ 441818 w 3024554"/>
              <a:gd name="connsiteY25" fmla="*/ 2948626 h 3975568"/>
              <a:gd name="connsiteX26" fmla="*/ 407963 w 3024554"/>
              <a:gd name="connsiteY26" fmla="*/ 2990829 h 3975568"/>
              <a:gd name="connsiteX27" fmla="*/ 422031 w 3024554"/>
              <a:gd name="connsiteY27" fmla="*/ 3033032 h 3975568"/>
              <a:gd name="connsiteX28" fmla="*/ 450166 w 3024554"/>
              <a:gd name="connsiteY28" fmla="*/ 3412860 h 3975568"/>
              <a:gd name="connsiteX29" fmla="*/ 478301 w 3024554"/>
              <a:gd name="connsiteY29" fmla="*/ 3539469 h 3975568"/>
              <a:gd name="connsiteX30" fmla="*/ 506437 w 3024554"/>
              <a:gd name="connsiteY30" fmla="*/ 3567605 h 3975568"/>
              <a:gd name="connsiteX31" fmla="*/ 590843 w 3024554"/>
              <a:gd name="connsiteY31" fmla="*/ 3736417 h 3975568"/>
              <a:gd name="connsiteX32" fmla="*/ 647114 w 3024554"/>
              <a:gd name="connsiteY32" fmla="*/ 3778620 h 3975568"/>
              <a:gd name="connsiteX33" fmla="*/ 675249 w 3024554"/>
              <a:gd name="connsiteY33" fmla="*/ 3820823 h 3975568"/>
              <a:gd name="connsiteX34" fmla="*/ 759655 w 3024554"/>
              <a:gd name="connsiteY34" fmla="*/ 3848959 h 3975568"/>
              <a:gd name="connsiteX35" fmla="*/ 815926 w 3024554"/>
              <a:gd name="connsiteY35" fmla="*/ 3877094 h 3975568"/>
              <a:gd name="connsiteX36" fmla="*/ 970671 w 3024554"/>
              <a:gd name="connsiteY36" fmla="*/ 3919297 h 3975568"/>
              <a:gd name="connsiteX37" fmla="*/ 1167618 w 3024554"/>
              <a:gd name="connsiteY37" fmla="*/ 3947432 h 3975568"/>
              <a:gd name="connsiteX38" fmla="*/ 1463040 w 3024554"/>
              <a:gd name="connsiteY38" fmla="*/ 3975568 h 3975568"/>
              <a:gd name="connsiteX39" fmla="*/ 2307101 w 3024554"/>
              <a:gd name="connsiteY39" fmla="*/ 3947432 h 3975568"/>
              <a:gd name="connsiteX40" fmla="*/ 2335237 w 3024554"/>
              <a:gd name="connsiteY40" fmla="*/ 3919297 h 3975568"/>
              <a:gd name="connsiteX41" fmla="*/ 2377440 w 3024554"/>
              <a:gd name="connsiteY41" fmla="*/ 3834891 h 3975568"/>
              <a:gd name="connsiteX42" fmla="*/ 2391508 w 3024554"/>
              <a:gd name="connsiteY42" fmla="*/ 3778620 h 3975568"/>
              <a:gd name="connsiteX43" fmla="*/ 2475914 w 3024554"/>
              <a:gd name="connsiteY43" fmla="*/ 3623875 h 3975568"/>
              <a:gd name="connsiteX44" fmla="*/ 2504049 w 3024554"/>
              <a:gd name="connsiteY44" fmla="*/ 3567605 h 3975568"/>
              <a:gd name="connsiteX45" fmla="*/ 2518117 w 3024554"/>
              <a:gd name="connsiteY45" fmla="*/ 3525402 h 3975568"/>
              <a:gd name="connsiteX46" fmla="*/ 2546252 w 3024554"/>
              <a:gd name="connsiteY46" fmla="*/ 3497266 h 3975568"/>
              <a:gd name="connsiteX47" fmla="*/ 2672861 w 3024554"/>
              <a:gd name="connsiteY47" fmla="*/ 3370657 h 3975568"/>
              <a:gd name="connsiteX48" fmla="*/ 2757268 w 3024554"/>
              <a:gd name="connsiteY48" fmla="*/ 3258115 h 3975568"/>
              <a:gd name="connsiteX49" fmla="*/ 2827606 w 3024554"/>
              <a:gd name="connsiteY49" fmla="*/ 3173709 h 3975568"/>
              <a:gd name="connsiteX50" fmla="*/ 2855741 w 3024554"/>
              <a:gd name="connsiteY50" fmla="*/ 3075235 h 3975568"/>
              <a:gd name="connsiteX51" fmla="*/ 2883877 w 3024554"/>
              <a:gd name="connsiteY51" fmla="*/ 2990829 h 3975568"/>
              <a:gd name="connsiteX52" fmla="*/ 2897944 w 3024554"/>
              <a:gd name="connsiteY52" fmla="*/ 2948626 h 3975568"/>
              <a:gd name="connsiteX53" fmla="*/ 2926080 w 3024554"/>
              <a:gd name="connsiteY53" fmla="*/ 2892355 h 3975568"/>
              <a:gd name="connsiteX54" fmla="*/ 2940148 w 3024554"/>
              <a:gd name="connsiteY54" fmla="*/ 2807949 h 3975568"/>
              <a:gd name="connsiteX55" fmla="*/ 2968283 w 3024554"/>
              <a:gd name="connsiteY55" fmla="*/ 1823211 h 3975568"/>
              <a:gd name="connsiteX56" fmla="*/ 2982351 w 3024554"/>
              <a:gd name="connsiteY56" fmla="*/ 1654399 h 3975568"/>
              <a:gd name="connsiteX57" fmla="*/ 2996418 w 3024554"/>
              <a:gd name="connsiteY57" fmla="*/ 1584060 h 3975568"/>
              <a:gd name="connsiteX58" fmla="*/ 3024554 w 3024554"/>
              <a:gd name="connsiteY58" fmla="*/ 1302706 h 3975568"/>
              <a:gd name="connsiteX59" fmla="*/ 3010486 w 3024554"/>
              <a:gd name="connsiteY59" fmla="*/ 824405 h 3975568"/>
              <a:gd name="connsiteX60" fmla="*/ 2982351 w 3024554"/>
              <a:gd name="connsiteY60" fmla="*/ 754066 h 3975568"/>
              <a:gd name="connsiteX61" fmla="*/ 2954215 w 3024554"/>
              <a:gd name="connsiteY61" fmla="*/ 641525 h 3975568"/>
              <a:gd name="connsiteX62" fmla="*/ 2940148 w 3024554"/>
              <a:gd name="connsiteY62" fmla="*/ 543051 h 3975568"/>
              <a:gd name="connsiteX63" fmla="*/ 2897944 w 3024554"/>
              <a:gd name="connsiteY63" fmla="*/ 444577 h 3975568"/>
              <a:gd name="connsiteX64" fmla="*/ 2855741 w 3024554"/>
              <a:gd name="connsiteY64" fmla="*/ 360171 h 3975568"/>
              <a:gd name="connsiteX65" fmla="*/ 2841674 w 3024554"/>
              <a:gd name="connsiteY65" fmla="*/ 317968 h 3975568"/>
              <a:gd name="connsiteX66" fmla="*/ 2771335 w 3024554"/>
              <a:gd name="connsiteY66" fmla="*/ 247629 h 3975568"/>
              <a:gd name="connsiteX67" fmla="*/ 2729132 w 3024554"/>
              <a:gd name="connsiteY67" fmla="*/ 205426 h 3975568"/>
              <a:gd name="connsiteX68" fmla="*/ 2672861 w 3024554"/>
              <a:gd name="connsiteY68" fmla="*/ 177291 h 3975568"/>
              <a:gd name="connsiteX69" fmla="*/ 2616591 w 3024554"/>
              <a:gd name="connsiteY69" fmla="*/ 135088 h 3975568"/>
              <a:gd name="connsiteX70" fmla="*/ 2532184 w 3024554"/>
              <a:gd name="connsiteY70" fmla="*/ 106952 h 3975568"/>
              <a:gd name="connsiteX71" fmla="*/ 2489981 w 3024554"/>
              <a:gd name="connsiteY71" fmla="*/ 92885 h 3975568"/>
              <a:gd name="connsiteX72" fmla="*/ 2250831 w 3024554"/>
              <a:gd name="connsiteY72" fmla="*/ 64749 h 3975568"/>
              <a:gd name="connsiteX73" fmla="*/ 2124221 w 3024554"/>
              <a:gd name="connsiteY73" fmla="*/ 36614 h 3975568"/>
              <a:gd name="connsiteX74" fmla="*/ 1913206 w 3024554"/>
              <a:gd name="connsiteY74" fmla="*/ 22546 h 3975568"/>
              <a:gd name="connsiteX75" fmla="*/ 1547446 w 3024554"/>
              <a:gd name="connsiteY75" fmla="*/ 22546 h 3975568"/>
              <a:gd name="connsiteX76" fmla="*/ 1505243 w 3024554"/>
              <a:gd name="connsiteY76" fmla="*/ 50682 h 3975568"/>
              <a:gd name="connsiteX77" fmla="*/ 1420837 w 3024554"/>
              <a:gd name="connsiteY77" fmla="*/ 78817 h 3975568"/>
              <a:gd name="connsiteX78" fmla="*/ 1308295 w 3024554"/>
              <a:gd name="connsiteY78" fmla="*/ 135088 h 3975568"/>
              <a:gd name="connsiteX79" fmla="*/ 1223889 w 3024554"/>
              <a:gd name="connsiteY79" fmla="*/ 163223 h 3975568"/>
              <a:gd name="connsiteX80" fmla="*/ 1181686 w 3024554"/>
              <a:gd name="connsiteY80" fmla="*/ 177291 h 3975568"/>
              <a:gd name="connsiteX81" fmla="*/ 1153551 w 3024554"/>
              <a:gd name="connsiteY81" fmla="*/ 219494 h 3975568"/>
              <a:gd name="connsiteX82" fmla="*/ 1139483 w 3024554"/>
              <a:gd name="connsiteY82" fmla="*/ 219494 h 3975568"/>
              <a:gd name="connsiteX83" fmla="*/ 1181686 w 3024554"/>
              <a:gd name="connsiteY83" fmla="*/ 205426 h 3975568"/>
              <a:gd name="connsiteX0" fmla="*/ 1308295 w 3024554"/>
              <a:gd name="connsiteY0" fmla="*/ 247629 h 3975568"/>
              <a:gd name="connsiteX1" fmla="*/ 1308295 w 3024554"/>
              <a:gd name="connsiteY1" fmla="*/ 247629 h 3975568"/>
              <a:gd name="connsiteX2" fmla="*/ 647114 w 3024554"/>
              <a:gd name="connsiteY2" fmla="*/ 233562 h 3975568"/>
              <a:gd name="connsiteX3" fmla="*/ 562708 w 3024554"/>
              <a:gd name="connsiteY3" fmla="*/ 261697 h 3975568"/>
              <a:gd name="connsiteX4" fmla="*/ 506437 w 3024554"/>
              <a:gd name="connsiteY4" fmla="*/ 275765 h 3975568"/>
              <a:gd name="connsiteX5" fmla="*/ 422031 w 3024554"/>
              <a:gd name="connsiteY5" fmla="*/ 332035 h 3975568"/>
              <a:gd name="connsiteX6" fmla="*/ 337624 w 3024554"/>
              <a:gd name="connsiteY6" fmla="*/ 416442 h 3975568"/>
              <a:gd name="connsiteX7" fmla="*/ 295421 w 3024554"/>
              <a:gd name="connsiteY7" fmla="*/ 458645 h 3975568"/>
              <a:gd name="connsiteX8" fmla="*/ 239151 w 3024554"/>
              <a:gd name="connsiteY8" fmla="*/ 500848 h 3975568"/>
              <a:gd name="connsiteX9" fmla="*/ 154744 w 3024554"/>
              <a:gd name="connsiteY9" fmla="*/ 627457 h 3975568"/>
              <a:gd name="connsiteX10" fmla="*/ 84406 w 3024554"/>
              <a:gd name="connsiteY10" fmla="*/ 739999 h 3975568"/>
              <a:gd name="connsiteX11" fmla="*/ 42203 w 3024554"/>
              <a:gd name="connsiteY11" fmla="*/ 880675 h 3975568"/>
              <a:gd name="connsiteX12" fmla="*/ 28135 w 3024554"/>
              <a:gd name="connsiteY12" fmla="*/ 936946 h 3975568"/>
              <a:gd name="connsiteX13" fmla="*/ 0 w 3024554"/>
              <a:gd name="connsiteY13" fmla="*/ 1063555 h 3975568"/>
              <a:gd name="connsiteX14" fmla="*/ 42203 w 3024554"/>
              <a:gd name="connsiteY14" fmla="*/ 1921685 h 3975568"/>
              <a:gd name="connsiteX15" fmla="*/ 70338 w 3024554"/>
              <a:gd name="connsiteY15" fmla="*/ 2132700 h 3975568"/>
              <a:gd name="connsiteX16" fmla="*/ 98474 w 3024554"/>
              <a:gd name="connsiteY16" fmla="*/ 2217106 h 3975568"/>
              <a:gd name="connsiteX17" fmla="*/ 112541 w 3024554"/>
              <a:gd name="connsiteY17" fmla="*/ 2301512 h 3975568"/>
              <a:gd name="connsiteX18" fmla="*/ 140677 w 3024554"/>
              <a:gd name="connsiteY18" fmla="*/ 2329648 h 3975568"/>
              <a:gd name="connsiteX19" fmla="*/ 154744 w 3024554"/>
              <a:gd name="connsiteY19" fmla="*/ 2399986 h 3975568"/>
              <a:gd name="connsiteX20" fmla="*/ 168812 w 3024554"/>
              <a:gd name="connsiteY20" fmla="*/ 2456257 h 3975568"/>
              <a:gd name="connsiteX21" fmla="*/ 211015 w 3024554"/>
              <a:gd name="connsiteY21" fmla="*/ 2554731 h 3975568"/>
              <a:gd name="connsiteX22" fmla="*/ 253218 w 3024554"/>
              <a:gd name="connsiteY22" fmla="*/ 2653205 h 3975568"/>
              <a:gd name="connsiteX23" fmla="*/ 267286 w 3024554"/>
              <a:gd name="connsiteY23" fmla="*/ 2709475 h 3975568"/>
              <a:gd name="connsiteX24" fmla="*/ 351692 w 3024554"/>
              <a:gd name="connsiteY24" fmla="*/ 2850152 h 3975568"/>
              <a:gd name="connsiteX25" fmla="*/ 441818 w 3024554"/>
              <a:gd name="connsiteY25" fmla="*/ 2948626 h 3975568"/>
              <a:gd name="connsiteX26" fmla="*/ 422031 w 3024554"/>
              <a:gd name="connsiteY26" fmla="*/ 3033032 h 3975568"/>
              <a:gd name="connsiteX27" fmla="*/ 450166 w 3024554"/>
              <a:gd name="connsiteY27" fmla="*/ 3412860 h 3975568"/>
              <a:gd name="connsiteX28" fmla="*/ 478301 w 3024554"/>
              <a:gd name="connsiteY28" fmla="*/ 3539469 h 3975568"/>
              <a:gd name="connsiteX29" fmla="*/ 506437 w 3024554"/>
              <a:gd name="connsiteY29" fmla="*/ 3567605 h 3975568"/>
              <a:gd name="connsiteX30" fmla="*/ 590843 w 3024554"/>
              <a:gd name="connsiteY30" fmla="*/ 3736417 h 3975568"/>
              <a:gd name="connsiteX31" fmla="*/ 647114 w 3024554"/>
              <a:gd name="connsiteY31" fmla="*/ 3778620 h 3975568"/>
              <a:gd name="connsiteX32" fmla="*/ 675249 w 3024554"/>
              <a:gd name="connsiteY32" fmla="*/ 3820823 h 3975568"/>
              <a:gd name="connsiteX33" fmla="*/ 759655 w 3024554"/>
              <a:gd name="connsiteY33" fmla="*/ 3848959 h 3975568"/>
              <a:gd name="connsiteX34" fmla="*/ 815926 w 3024554"/>
              <a:gd name="connsiteY34" fmla="*/ 3877094 h 3975568"/>
              <a:gd name="connsiteX35" fmla="*/ 970671 w 3024554"/>
              <a:gd name="connsiteY35" fmla="*/ 3919297 h 3975568"/>
              <a:gd name="connsiteX36" fmla="*/ 1167618 w 3024554"/>
              <a:gd name="connsiteY36" fmla="*/ 3947432 h 3975568"/>
              <a:gd name="connsiteX37" fmla="*/ 1463040 w 3024554"/>
              <a:gd name="connsiteY37" fmla="*/ 3975568 h 3975568"/>
              <a:gd name="connsiteX38" fmla="*/ 2307101 w 3024554"/>
              <a:gd name="connsiteY38" fmla="*/ 3947432 h 3975568"/>
              <a:gd name="connsiteX39" fmla="*/ 2335237 w 3024554"/>
              <a:gd name="connsiteY39" fmla="*/ 3919297 h 3975568"/>
              <a:gd name="connsiteX40" fmla="*/ 2377440 w 3024554"/>
              <a:gd name="connsiteY40" fmla="*/ 3834891 h 3975568"/>
              <a:gd name="connsiteX41" fmla="*/ 2391508 w 3024554"/>
              <a:gd name="connsiteY41" fmla="*/ 3778620 h 3975568"/>
              <a:gd name="connsiteX42" fmla="*/ 2475914 w 3024554"/>
              <a:gd name="connsiteY42" fmla="*/ 3623875 h 3975568"/>
              <a:gd name="connsiteX43" fmla="*/ 2504049 w 3024554"/>
              <a:gd name="connsiteY43" fmla="*/ 3567605 h 3975568"/>
              <a:gd name="connsiteX44" fmla="*/ 2518117 w 3024554"/>
              <a:gd name="connsiteY44" fmla="*/ 3525402 h 3975568"/>
              <a:gd name="connsiteX45" fmla="*/ 2546252 w 3024554"/>
              <a:gd name="connsiteY45" fmla="*/ 3497266 h 3975568"/>
              <a:gd name="connsiteX46" fmla="*/ 2672861 w 3024554"/>
              <a:gd name="connsiteY46" fmla="*/ 3370657 h 3975568"/>
              <a:gd name="connsiteX47" fmla="*/ 2757268 w 3024554"/>
              <a:gd name="connsiteY47" fmla="*/ 3258115 h 3975568"/>
              <a:gd name="connsiteX48" fmla="*/ 2827606 w 3024554"/>
              <a:gd name="connsiteY48" fmla="*/ 3173709 h 3975568"/>
              <a:gd name="connsiteX49" fmla="*/ 2855741 w 3024554"/>
              <a:gd name="connsiteY49" fmla="*/ 3075235 h 3975568"/>
              <a:gd name="connsiteX50" fmla="*/ 2883877 w 3024554"/>
              <a:gd name="connsiteY50" fmla="*/ 2990829 h 3975568"/>
              <a:gd name="connsiteX51" fmla="*/ 2897944 w 3024554"/>
              <a:gd name="connsiteY51" fmla="*/ 2948626 h 3975568"/>
              <a:gd name="connsiteX52" fmla="*/ 2926080 w 3024554"/>
              <a:gd name="connsiteY52" fmla="*/ 2892355 h 3975568"/>
              <a:gd name="connsiteX53" fmla="*/ 2940148 w 3024554"/>
              <a:gd name="connsiteY53" fmla="*/ 2807949 h 3975568"/>
              <a:gd name="connsiteX54" fmla="*/ 2968283 w 3024554"/>
              <a:gd name="connsiteY54" fmla="*/ 1823211 h 3975568"/>
              <a:gd name="connsiteX55" fmla="*/ 2982351 w 3024554"/>
              <a:gd name="connsiteY55" fmla="*/ 1654399 h 3975568"/>
              <a:gd name="connsiteX56" fmla="*/ 2996418 w 3024554"/>
              <a:gd name="connsiteY56" fmla="*/ 1584060 h 3975568"/>
              <a:gd name="connsiteX57" fmla="*/ 3024554 w 3024554"/>
              <a:gd name="connsiteY57" fmla="*/ 1302706 h 3975568"/>
              <a:gd name="connsiteX58" fmla="*/ 3010486 w 3024554"/>
              <a:gd name="connsiteY58" fmla="*/ 824405 h 3975568"/>
              <a:gd name="connsiteX59" fmla="*/ 2982351 w 3024554"/>
              <a:gd name="connsiteY59" fmla="*/ 754066 h 3975568"/>
              <a:gd name="connsiteX60" fmla="*/ 2954215 w 3024554"/>
              <a:gd name="connsiteY60" fmla="*/ 641525 h 3975568"/>
              <a:gd name="connsiteX61" fmla="*/ 2940148 w 3024554"/>
              <a:gd name="connsiteY61" fmla="*/ 543051 h 3975568"/>
              <a:gd name="connsiteX62" fmla="*/ 2897944 w 3024554"/>
              <a:gd name="connsiteY62" fmla="*/ 444577 h 3975568"/>
              <a:gd name="connsiteX63" fmla="*/ 2855741 w 3024554"/>
              <a:gd name="connsiteY63" fmla="*/ 360171 h 3975568"/>
              <a:gd name="connsiteX64" fmla="*/ 2841674 w 3024554"/>
              <a:gd name="connsiteY64" fmla="*/ 317968 h 3975568"/>
              <a:gd name="connsiteX65" fmla="*/ 2771335 w 3024554"/>
              <a:gd name="connsiteY65" fmla="*/ 247629 h 3975568"/>
              <a:gd name="connsiteX66" fmla="*/ 2729132 w 3024554"/>
              <a:gd name="connsiteY66" fmla="*/ 205426 h 3975568"/>
              <a:gd name="connsiteX67" fmla="*/ 2672861 w 3024554"/>
              <a:gd name="connsiteY67" fmla="*/ 177291 h 3975568"/>
              <a:gd name="connsiteX68" fmla="*/ 2616591 w 3024554"/>
              <a:gd name="connsiteY68" fmla="*/ 135088 h 3975568"/>
              <a:gd name="connsiteX69" fmla="*/ 2532184 w 3024554"/>
              <a:gd name="connsiteY69" fmla="*/ 106952 h 3975568"/>
              <a:gd name="connsiteX70" fmla="*/ 2489981 w 3024554"/>
              <a:gd name="connsiteY70" fmla="*/ 92885 h 3975568"/>
              <a:gd name="connsiteX71" fmla="*/ 2250831 w 3024554"/>
              <a:gd name="connsiteY71" fmla="*/ 64749 h 3975568"/>
              <a:gd name="connsiteX72" fmla="*/ 2124221 w 3024554"/>
              <a:gd name="connsiteY72" fmla="*/ 36614 h 3975568"/>
              <a:gd name="connsiteX73" fmla="*/ 1913206 w 3024554"/>
              <a:gd name="connsiteY73" fmla="*/ 22546 h 3975568"/>
              <a:gd name="connsiteX74" fmla="*/ 1547446 w 3024554"/>
              <a:gd name="connsiteY74" fmla="*/ 22546 h 3975568"/>
              <a:gd name="connsiteX75" fmla="*/ 1505243 w 3024554"/>
              <a:gd name="connsiteY75" fmla="*/ 50682 h 3975568"/>
              <a:gd name="connsiteX76" fmla="*/ 1420837 w 3024554"/>
              <a:gd name="connsiteY76" fmla="*/ 78817 h 3975568"/>
              <a:gd name="connsiteX77" fmla="*/ 1308295 w 3024554"/>
              <a:gd name="connsiteY77" fmla="*/ 135088 h 3975568"/>
              <a:gd name="connsiteX78" fmla="*/ 1223889 w 3024554"/>
              <a:gd name="connsiteY78" fmla="*/ 163223 h 3975568"/>
              <a:gd name="connsiteX79" fmla="*/ 1181686 w 3024554"/>
              <a:gd name="connsiteY79" fmla="*/ 177291 h 3975568"/>
              <a:gd name="connsiteX80" fmla="*/ 1153551 w 3024554"/>
              <a:gd name="connsiteY80" fmla="*/ 219494 h 3975568"/>
              <a:gd name="connsiteX81" fmla="*/ 1139483 w 3024554"/>
              <a:gd name="connsiteY81" fmla="*/ 219494 h 3975568"/>
              <a:gd name="connsiteX82" fmla="*/ 1181686 w 3024554"/>
              <a:gd name="connsiteY82" fmla="*/ 205426 h 397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024554" h="3975568">
                <a:moveTo>
                  <a:pt x="1308295" y="247629"/>
                </a:moveTo>
                <a:lnTo>
                  <a:pt x="1308295" y="247629"/>
                </a:lnTo>
                <a:cubicBezTo>
                  <a:pt x="1022231" y="190417"/>
                  <a:pt x="1125383" y="200194"/>
                  <a:pt x="647114" y="233562"/>
                </a:cubicBezTo>
                <a:cubicBezTo>
                  <a:pt x="617529" y="235626"/>
                  <a:pt x="590843" y="252319"/>
                  <a:pt x="562708" y="261697"/>
                </a:cubicBezTo>
                <a:cubicBezTo>
                  <a:pt x="544366" y="267811"/>
                  <a:pt x="525194" y="271076"/>
                  <a:pt x="506437" y="275765"/>
                </a:cubicBezTo>
                <a:lnTo>
                  <a:pt x="422031" y="332035"/>
                </a:lnTo>
                <a:cubicBezTo>
                  <a:pt x="388924" y="354106"/>
                  <a:pt x="365760" y="388306"/>
                  <a:pt x="337624" y="416442"/>
                </a:cubicBezTo>
                <a:lnTo>
                  <a:pt x="295421" y="458645"/>
                </a:lnTo>
                <a:cubicBezTo>
                  <a:pt x="278842" y="475224"/>
                  <a:pt x="255730" y="484269"/>
                  <a:pt x="239151" y="500848"/>
                </a:cubicBezTo>
                <a:cubicBezTo>
                  <a:pt x="204107" y="535892"/>
                  <a:pt x="181530" y="587278"/>
                  <a:pt x="154744" y="627457"/>
                </a:cubicBezTo>
                <a:cubicBezTo>
                  <a:pt x="81701" y="737020"/>
                  <a:pt x="139356" y="630097"/>
                  <a:pt x="84406" y="739999"/>
                </a:cubicBezTo>
                <a:cubicBezTo>
                  <a:pt x="56623" y="878909"/>
                  <a:pt x="88472" y="741868"/>
                  <a:pt x="42203" y="880675"/>
                </a:cubicBezTo>
                <a:cubicBezTo>
                  <a:pt x="36089" y="899017"/>
                  <a:pt x="33446" y="918356"/>
                  <a:pt x="28135" y="936946"/>
                </a:cubicBezTo>
                <a:cubicBezTo>
                  <a:pt x="432" y="1033909"/>
                  <a:pt x="25387" y="911239"/>
                  <a:pt x="0" y="1063555"/>
                </a:cubicBezTo>
                <a:cubicBezTo>
                  <a:pt x="39140" y="2120345"/>
                  <a:pt x="-8980" y="1537820"/>
                  <a:pt x="42203" y="1921685"/>
                </a:cubicBezTo>
                <a:cubicBezTo>
                  <a:pt x="44611" y="1939748"/>
                  <a:pt x="64758" y="2108520"/>
                  <a:pt x="70338" y="2132700"/>
                </a:cubicBezTo>
                <a:cubicBezTo>
                  <a:pt x="77007" y="2161598"/>
                  <a:pt x="89095" y="2188971"/>
                  <a:pt x="98474" y="2217106"/>
                </a:cubicBezTo>
                <a:cubicBezTo>
                  <a:pt x="103163" y="2245241"/>
                  <a:pt x="102526" y="2274805"/>
                  <a:pt x="112541" y="2301512"/>
                </a:cubicBezTo>
                <a:cubicBezTo>
                  <a:pt x="117198" y="2313931"/>
                  <a:pt x="135452" y="2317457"/>
                  <a:pt x="140677" y="2329648"/>
                </a:cubicBezTo>
                <a:cubicBezTo>
                  <a:pt x="150096" y="2351625"/>
                  <a:pt x="149557" y="2376645"/>
                  <a:pt x="154744" y="2399986"/>
                </a:cubicBezTo>
                <a:cubicBezTo>
                  <a:pt x="158938" y="2418860"/>
                  <a:pt x="163500" y="2437667"/>
                  <a:pt x="168812" y="2456257"/>
                </a:cubicBezTo>
                <a:cubicBezTo>
                  <a:pt x="196759" y="2554069"/>
                  <a:pt x="165999" y="2434689"/>
                  <a:pt x="211015" y="2554731"/>
                </a:cubicBezTo>
                <a:cubicBezTo>
                  <a:pt x="249947" y="2658549"/>
                  <a:pt x="196202" y="2567680"/>
                  <a:pt x="253218" y="2653205"/>
                </a:cubicBezTo>
                <a:cubicBezTo>
                  <a:pt x="257907" y="2671962"/>
                  <a:pt x="260497" y="2691372"/>
                  <a:pt x="267286" y="2709475"/>
                </a:cubicBezTo>
                <a:cubicBezTo>
                  <a:pt x="285826" y="2758916"/>
                  <a:pt x="322603" y="2810294"/>
                  <a:pt x="351692" y="2850152"/>
                </a:cubicBezTo>
                <a:cubicBezTo>
                  <a:pt x="380781" y="2890011"/>
                  <a:pt x="430095" y="2918146"/>
                  <a:pt x="441818" y="2948626"/>
                </a:cubicBezTo>
                <a:cubicBezTo>
                  <a:pt x="453541" y="2979106"/>
                  <a:pt x="420640" y="2955660"/>
                  <a:pt x="422031" y="3033032"/>
                </a:cubicBezTo>
                <a:cubicBezTo>
                  <a:pt x="456992" y="3312734"/>
                  <a:pt x="410917" y="2922260"/>
                  <a:pt x="450166" y="3412860"/>
                </a:cubicBezTo>
                <a:cubicBezTo>
                  <a:pt x="451302" y="3427060"/>
                  <a:pt x="463205" y="3514308"/>
                  <a:pt x="478301" y="3539469"/>
                </a:cubicBezTo>
                <a:cubicBezTo>
                  <a:pt x="485125" y="3550842"/>
                  <a:pt x="497058" y="3558226"/>
                  <a:pt x="506437" y="3567605"/>
                </a:cubicBezTo>
                <a:cubicBezTo>
                  <a:pt x="524005" y="3620310"/>
                  <a:pt x="542361" y="3700056"/>
                  <a:pt x="590843" y="3736417"/>
                </a:cubicBezTo>
                <a:lnTo>
                  <a:pt x="647114" y="3778620"/>
                </a:lnTo>
                <a:cubicBezTo>
                  <a:pt x="656492" y="3792688"/>
                  <a:pt x="660912" y="3811862"/>
                  <a:pt x="675249" y="3820823"/>
                </a:cubicBezTo>
                <a:cubicBezTo>
                  <a:pt x="700398" y="3836541"/>
                  <a:pt x="732119" y="3837945"/>
                  <a:pt x="759655" y="3848959"/>
                </a:cubicBezTo>
                <a:cubicBezTo>
                  <a:pt x="779126" y="3856747"/>
                  <a:pt x="796763" y="3868577"/>
                  <a:pt x="815926" y="3877094"/>
                </a:cubicBezTo>
                <a:cubicBezTo>
                  <a:pt x="892655" y="3911195"/>
                  <a:pt x="884052" y="3906304"/>
                  <a:pt x="970671" y="3919297"/>
                </a:cubicBezTo>
                <a:cubicBezTo>
                  <a:pt x="1036253" y="3929134"/>
                  <a:pt x="1101471" y="3942707"/>
                  <a:pt x="1167618" y="3947432"/>
                </a:cubicBezTo>
                <a:cubicBezTo>
                  <a:pt x="1397640" y="3963862"/>
                  <a:pt x="1299411" y="3952192"/>
                  <a:pt x="1463040" y="3975568"/>
                </a:cubicBezTo>
                <a:cubicBezTo>
                  <a:pt x="1744394" y="3966189"/>
                  <a:pt x="2026175" y="3965556"/>
                  <a:pt x="2307101" y="3947432"/>
                </a:cubicBezTo>
                <a:cubicBezTo>
                  <a:pt x="2320337" y="3946578"/>
                  <a:pt x="2328413" y="3930670"/>
                  <a:pt x="2335237" y="3919297"/>
                </a:cubicBezTo>
                <a:cubicBezTo>
                  <a:pt x="2509949" y="3628112"/>
                  <a:pt x="2164009" y="4155030"/>
                  <a:pt x="2377440" y="3834891"/>
                </a:cubicBezTo>
                <a:cubicBezTo>
                  <a:pt x="2382129" y="3816134"/>
                  <a:pt x="2384072" y="3796467"/>
                  <a:pt x="2391508" y="3778620"/>
                </a:cubicBezTo>
                <a:cubicBezTo>
                  <a:pt x="2465099" y="3602001"/>
                  <a:pt x="2420579" y="3720712"/>
                  <a:pt x="2475914" y="3623875"/>
                </a:cubicBezTo>
                <a:cubicBezTo>
                  <a:pt x="2486318" y="3605667"/>
                  <a:pt x="2495788" y="3586880"/>
                  <a:pt x="2504049" y="3567605"/>
                </a:cubicBezTo>
                <a:cubicBezTo>
                  <a:pt x="2509890" y="3553975"/>
                  <a:pt x="2510488" y="3538118"/>
                  <a:pt x="2518117" y="3525402"/>
                </a:cubicBezTo>
                <a:cubicBezTo>
                  <a:pt x="2524941" y="3514029"/>
                  <a:pt x="2536874" y="3506645"/>
                  <a:pt x="2546252" y="3497266"/>
                </a:cubicBezTo>
                <a:cubicBezTo>
                  <a:pt x="2575149" y="3410577"/>
                  <a:pt x="2548457" y="3463960"/>
                  <a:pt x="2672861" y="3370657"/>
                </a:cubicBezTo>
                <a:cubicBezTo>
                  <a:pt x="2707562" y="3344631"/>
                  <a:pt x="2737865" y="3287220"/>
                  <a:pt x="2757268" y="3258115"/>
                </a:cubicBezTo>
                <a:cubicBezTo>
                  <a:pt x="2796439" y="3199358"/>
                  <a:pt x="2773447" y="3227868"/>
                  <a:pt x="2827606" y="3173709"/>
                </a:cubicBezTo>
                <a:cubicBezTo>
                  <a:pt x="2874884" y="3031877"/>
                  <a:pt x="2802749" y="3251877"/>
                  <a:pt x="2855741" y="3075235"/>
                </a:cubicBezTo>
                <a:cubicBezTo>
                  <a:pt x="2864263" y="3046828"/>
                  <a:pt x="2874499" y="3018964"/>
                  <a:pt x="2883877" y="2990829"/>
                </a:cubicBezTo>
                <a:cubicBezTo>
                  <a:pt x="2888566" y="2976761"/>
                  <a:pt x="2891312" y="2961889"/>
                  <a:pt x="2897944" y="2948626"/>
                </a:cubicBezTo>
                <a:lnTo>
                  <a:pt x="2926080" y="2892355"/>
                </a:lnTo>
                <a:cubicBezTo>
                  <a:pt x="2930769" y="2864220"/>
                  <a:pt x="2939367" y="2836462"/>
                  <a:pt x="2940148" y="2807949"/>
                </a:cubicBezTo>
                <a:cubicBezTo>
                  <a:pt x="2967446" y="1811559"/>
                  <a:pt x="2854236" y="2165344"/>
                  <a:pt x="2968283" y="1823211"/>
                </a:cubicBezTo>
                <a:cubicBezTo>
                  <a:pt x="2972972" y="1766940"/>
                  <a:pt x="2975754" y="1710478"/>
                  <a:pt x="2982351" y="1654399"/>
                </a:cubicBezTo>
                <a:cubicBezTo>
                  <a:pt x="2985145" y="1630652"/>
                  <a:pt x="2994039" y="1607852"/>
                  <a:pt x="2996418" y="1584060"/>
                </a:cubicBezTo>
                <a:cubicBezTo>
                  <a:pt x="3027733" y="1270907"/>
                  <a:pt x="2991350" y="1468722"/>
                  <a:pt x="3024554" y="1302706"/>
                </a:cubicBezTo>
                <a:cubicBezTo>
                  <a:pt x="3019865" y="1143272"/>
                  <a:pt x="3022719" y="983438"/>
                  <a:pt x="3010486" y="824405"/>
                </a:cubicBezTo>
                <a:cubicBezTo>
                  <a:pt x="3008549" y="799227"/>
                  <a:pt x="2989777" y="778202"/>
                  <a:pt x="2982351" y="754066"/>
                </a:cubicBezTo>
                <a:cubicBezTo>
                  <a:pt x="2970979" y="717108"/>
                  <a:pt x="2959683" y="679805"/>
                  <a:pt x="2954215" y="641525"/>
                </a:cubicBezTo>
                <a:cubicBezTo>
                  <a:pt x="2949526" y="608700"/>
                  <a:pt x="2946651" y="575565"/>
                  <a:pt x="2940148" y="543051"/>
                </a:cubicBezTo>
                <a:cubicBezTo>
                  <a:pt x="2931900" y="501813"/>
                  <a:pt x="2915101" y="484611"/>
                  <a:pt x="2897944" y="444577"/>
                </a:cubicBezTo>
                <a:cubicBezTo>
                  <a:pt x="2862998" y="363035"/>
                  <a:pt x="2909813" y="441277"/>
                  <a:pt x="2855741" y="360171"/>
                </a:cubicBezTo>
                <a:cubicBezTo>
                  <a:pt x="2851052" y="346103"/>
                  <a:pt x="2850571" y="329831"/>
                  <a:pt x="2841674" y="317968"/>
                </a:cubicBezTo>
                <a:cubicBezTo>
                  <a:pt x="2821779" y="291441"/>
                  <a:pt x="2794781" y="271075"/>
                  <a:pt x="2771335" y="247629"/>
                </a:cubicBezTo>
                <a:lnTo>
                  <a:pt x="2729132" y="205426"/>
                </a:lnTo>
                <a:cubicBezTo>
                  <a:pt x="2714303" y="190597"/>
                  <a:pt x="2690644" y="188406"/>
                  <a:pt x="2672861" y="177291"/>
                </a:cubicBezTo>
                <a:cubicBezTo>
                  <a:pt x="2652979" y="164865"/>
                  <a:pt x="2637562" y="145573"/>
                  <a:pt x="2616591" y="135088"/>
                </a:cubicBezTo>
                <a:cubicBezTo>
                  <a:pt x="2590064" y="121825"/>
                  <a:pt x="2560320" y="116330"/>
                  <a:pt x="2532184" y="106952"/>
                </a:cubicBezTo>
                <a:cubicBezTo>
                  <a:pt x="2518116" y="102263"/>
                  <a:pt x="2504736" y="94361"/>
                  <a:pt x="2489981" y="92885"/>
                </a:cubicBezTo>
                <a:cubicBezTo>
                  <a:pt x="2414521" y="85339"/>
                  <a:pt x="2326857" y="78572"/>
                  <a:pt x="2250831" y="64749"/>
                </a:cubicBezTo>
                <a:cubicBezTo>
                  <a:pt x="2193405" y="54308"/>
                  <a:pt x="2186260" y="42818"/>
                  <a:pt x="2124221" y="36614"/>
                </a:cubicBezTo>
                <a:cubicBezTo>
                  <a:pt x="2054076" y="29599"/>
                  <a:pt x="1983544" y="27235"/>
                  <a:pt x="1913206" y="22546"/>
                </a:cubicBezTo>
                <a:cubicBezTo>
                  <a:pt x="1764636" y="-7167"/>
                  <a:pt x="1790722" y="-7863"/>
                  <a:pt x="1547446" y="22546"/>
                </a:cubicBezTo>
                <a:cubicBezTo>
                  <a:pt x="1530669" y="24643"/>
                  <a:pt x="1520693" y="43815"/>
                  <a:pt x="1505243" y="50682"/>
                </a:cubicBezTo>
                <a:cubicBezTo>
                  <a:pt x="1478142" y="62727"/>
                  <a:pt x="1445513" y="62366"/>
                  <a:pt x="1420837" y="78817"/>
                </a:cubicBezTo>
                <a:cubicBezTo>
                  <a:pt x="1364536" y="116350"/>
                  <a:pt x="1384006" y="107557"/>
                  <a:pt x="1308295" y="135088"/>
                </a:cubicBezTo>
                <a:cubicBezTo>
                  <a:pt x="1280423" y="145223"/>
                  <a:pt x="1252024" y="153845"/>
                  <a:pt x="1223889" y="163223"/>
                </a:cubicBezTo>
                <a:lnTo>
                  <a:pt x="1181686" y="177291"/>
                </a:lnTo>
                <a:cubicBezTo>
                  <a:pt x="1166135" y="223942"/>
                  <a:pt x="1182447" y="219494"/>
                  <a:pt x="1153551" y="219494"/>
                </a:cubicBezTo>
                <a:lnTo>
                  <a:pt x="1139483" y="219494"/>
                </a:lnTo>
                <a:lnTo>
                  <a:pt x="1181686" y="20542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 3"/>
          <p:cNvSpPr/>
          <p:nvPr/>
        </p:nvSpPr>
        <p:spPr>
          <a:xfrm>
            <a:off x="304799" y="469823"/>
            <a:ext cx="2286001" cy="3721177"/>
          </a:xfrm>
          <a:custGeom>
            <a:avLst/>
            <a:gdLst>
              <a:gd name="connsiteX0" fmla="*/ 1308295 w 3024554"/>
              <a:gd name="connsiteY0" fmla="*/ 247629 h 3975568"/>
              <a:gd name="connsiteX1" fmla="*/ 1308295 w 3024554"/>
              <a:gd name="connsiteY1" fmla="*/ 247629 h 3975568"/>
              <a:gd name="connsiteX2" fmla="*/ 647114 w 3024554"/>
              <a:gd name="connsiteY2" fmla="*/ 233562 h 3975568"/>
              <a:gd name="connsiteX3" fmla="*/ 562708 w 3024554"/>
              <a:gd name="connsiteY3" fmla="*/ 261697 h 3975568"/>
              <a:gd name="connsiteX4" fmla="*/ 506437 w 3024554"/>
              <a:gd name="connsiteY4" fmla="*/ 275765 h 3975568"/>
              <a:gd name="connsiteX5" fmla="*/ 422031 w 3024554"/>
              <a:gd name="connsiteY5" fmla="*/ 332035 h 3975568"/>
              <a:gd name="connsiteX6" fmla="*/ 337624 w 3024554"/>
              <a:gd name="connsiteY6" fmla="*/ 416442 h 3975568"/>
              <a:gd name="connsiteX7" fmla="*/ 295421 w 3024554"/>
              <a:gd name="connsiteY7" fmla="*/ 458645 h 3975568"/>
              <a:gd name="connsiteX8" fmla="*/ 239151 w 3024554"/>
              <a:gd name="connsiteY8" fmla="*/ 500848 h 3975568"/>
              <a:gd name="connsiteX9" fmla="*/ 154744 w 3024554"/>
              <a:gd name="connsiteY9" fmla="*/ 627457 h 3975568"/>
              <a:gd name="connsiteX10" fmla="*/ 84406 w 3024554"/>
              <a:gd name="connsiteY10" fmla="*/ 739999 h 3975568"/>
              <a:gd name="connsiteX11" fmla="*/ 42203 w 3024554"/>
              <a:gd name="connsiteY11" fmla="*/ 880675 h 3975568"/>
              <a:gd name="connsiteX12" fmla="*/ 28135 w 3024554"/>
              <a:gd name="connsiteY12" fmla="*/ 936946 h 3975568"/>
              <a:gd name="connsiteX13" fmla="*/ 0 w 3024554"/>
              <a:gd name="connsiteY13" fmla="*/ 1063555 h 3975568"/>
              <a:gd name="connsiteX14" fmla="*/ 42203 w 3024554"/>
              <a:gd name="connsiteY14" fmla="*/ 1921685 h 3975568"/>
              <a:gd name="connsiteX15" fmla="*/ 70338 w 3024554"/>
              <a:gd name="connsiteY15" fmla="*/ 2132700 h 3975568"/>
              <a:gd name="connsiteX16" fmla="*/ 98474 w 3024554"/>
              <a:gd name="connsiteY16" fmla="*/ 2217106 h 3975568"/>
              <a:gd name="connsiteX17" fmla="*/ 112541 w 3024554"/>
              <a:gd name="connsiteY17" fmla="*/ 2301512 h 3975568"/>
              <a:gd name="connsiteX18" fmla="*/ 140677 w 3024554"/>
              <a:gd name="connsiteY18" fmla="*/ 2329648 h 3975568"/>
              <a:gd name="connsiteX19" fmla="*/ 154744 w 3024554"/>
              <a:gd name="connsiteY19" fmla="*/ 2399986 h 3975568"/>
              <a:gd name="connsiteX20" fmla="*/ 168812 w 3024554"/>
              <a:gd name="connsiteY20" fmla="*/ 2456257 h 3975568"/>
              <a:gd name="connsiteX21" fmla="*/ 211015 w 3024554"/>
              <a:gd name="connsiteY21" fmla="*/ 2554731 h 3975568"/>
              <a:gd name="connsiteX22" fmla="*/ 253218 w 3024554"/>
              <a:gd name="connsiteY22" fmla="*/ 2653205 h 3975568"/>
              <a:gd name="connsiteX23" fmla="*/ 267286 w 3024554"/>
              <a:gd name="connsiteY23" fmla="*/ 2709475 h 3975568"/>
              <a:gd name="connsiteX24" fmla="*/ 351692 w 3024554"/>
              <a:gd name="connsiteY24" fmla="*/ 2850152 h 3975568"/>
              <a:gd name="connsiteX25" fmla="*/ 379828 w 3024554"/>
              <a:gd name="connsiteY25" fmla="*/ 2892355 h 3975568"/>
              <a:gd name="connsiteX26" fmla="*/ 407963 w 3024554"/>
              <a:gd name="connsiteY26" fmla="*/ 2990829 h 3975568"/>
              <a:gd name="connsiteX27" fmla="*/ 422031 w 3024554"/>
              <a:gd name="connsiteY27" fmla="*/ 3033032 h 3975568"/>
              <a:gd name="connsiteX28" fmla="*/ 450166 w 3024554"/>
              <a:gd name="connsiteY28" fmla="*/ 3412860 h 3975568"/>
              <a:gd name="connsiteX29" fmla="*/ 478301 w 3024554"/>
              <a:gd name="connsiteY29" fmla="*/ 3539469 h 3975568"/>
              <a:gd name="connsiteX30" fmla="*/ 506437 w 3024554"/>
              <a:gd name="connsiteY30" fmla="*/ 3567605 h 3975568"/>
              <a:gd name="connsiteX31" fmla="*/ 590843 w 3024554"/>
              <a:gd name="connsiteY31" fmla="*/ 3736417 h 3975568"/>
              <a:gd name="connsiteX32" fmla="*/ 647114 w 3024554"/>
              <a:gd name="connsiteY32" fmla="*/ 3778620 h 3975568"/>
              <a:gd name="connsiteX33" fmla="*/ 675249 w 3024554"/>
              <a:gd name="connsiteY33" fmla="*/ 3820823 h 3975568"/>
              <a:gd name="connsiteX34" fmla="*/ 759655 w 3024554"/>
              <a:gd name="connsiteY34" fmla="*/ 3848959 h 3975568"/>
              <a:gd name="connsiteX35" fmla="*/ 815926 w 3024554"/>
              <a:gd name="connsiteY35" fmla="*/ 3877094 h 3975568"/>
              <a:gd name="connsiteX36" fmla="*/ 970671 w 3024554"/>
              <a:gd name="connsiteY36" fmla="*/ 3919297 h 3975568"/>
              <a:gd name="connsiteX37" fmla="*/ 1167618 w 3024554"/>
              <a:gd name="connsiteY37" fmla="*/ 3947432 h 3975568"/>
              <a:gd name="connsiteX38" fmla="*/ 1463040 w 3024554"/>
              <a:gd name="connsiteY38" fmla="*/ 3975568 h 3975568"/>
              <a:gd name="connsiteX39" fmla="*/ 2307101 w 3024554"/>
              <a:gd name="connsiteY39" fmla="*/ 3947432 h 3975568"/>
              <a:gd name="connsiteX40" fmla="*/ 2335237 w 3024554"/>
              <a:gd name="connsiteY40" fmla="*/ 3919297 h 3975568"/>
              <a:gd name="connsiteX41" fmla="*/ 2377440 w 3024554"/>
              <a:gd name="connsiteY41" fmla="*/ 3834891 h 3975568"/>
              <a:gd name="connsiteX42" fmla="*/ 2391508 w 3024554"/>
              <a:gd name="connsiteY42" fmla="*/ 3778620 h 3975568"/>
              <a:gd name="connsiteX43" fmla="*/ 2475914 w 3024554"/>
              <a:gd name="connsiteY43" fmla="*/ 3623875 h 3975568"/>
              <a:gd name="connsiteX44" fmla="*/ 2504049 w 3024554"/>
              <a:gd name="connsiteY44" fmla="*/ 3567605 h 3975568"/>
              <a:gd name="connsiteX45" fmla="*/ 2518117 w 3024554"/>
              <a:gd name="connsiteY45" fmla="*/ 3525402 h 3975568"/>
              <a:gd name="connsiteX46" fmla="*/ 2546252 w 3024554"/>
              <a:gd name="connsiteY46" fmla="*/ 3497266 h 3975568"/>
              <a:gd name="connsiteX47" fmla="*/ 2672861 w 3024554"/>
              <a:gd name="connsiteY47" fmla="*/ 3370657 h 3975568"/>
              <a:gd name="connsiteX48" fmla="*/ 2757268 w 3024554"/>
              <a:gd name="connsiteY48" fmla="*/ 3258115 h 3975568"/>
              <a:gd name="connsiteX49" fmla="*/ 2827606 w 3024554"/>
              <a:gd name="connsiteY49" fmla="*/ 3173709 h 3975568"/>
              <a:gd name="connsiteX50" fmla="*/ 2855741 w 3024554"/>
              <a:gd name="connsiteY50" fmla="*/ 3075235 h 3975568"/>
              <a:gd name="connsiteX51" fmla="*/ 2883877 w 3024554"/>
              <a:gd name="connsiteY51" fmla="*/ 2990829 h 3975568"/>
              <a:gd name="connsiteX52" fmla="*/ 2897944 w 3024554"/>
              <a:gd name="connsiteY52" fmla="*/ 2948626 h 3975568"/>
              <a:gd name="connsiteX53" fmla="*/ 2926080 w 3024554"/>
              <a:gd name="connsiteY53" fmla="*/ 2892355 h 3975568"/>
              <a:gd name="connsiteX54" fmla="*/ 2940148 w 3024554"/>
              <a:gd name="connsiteY54" fmla="*/ 2807949 h 3975568"/>
              <a:gd name="connsiteX55" fmla="*/ 2968283 w 3024554"/>
              <a:gd name="connsiteY55" fmla="*/ 1823211 h 3975568"/>
              <a:gd name="connsiteX56" fmla="*/ 2982351 w 3024554"/>
              <a:gd name="connsiteY56" fmla="*/ 1654399 h 3975568"/>
              <a:gd name="connsiteX57" fmla="*/ 2996418 w 3024554"/>
              <a:gd name="connsiteY57" fmla="*/ 1584060 h 3975568"/>
              <a:gd name="connsiteX58" fmla="*/ 3024554 w 3024554"/>
              <a:gd name="connsiteY58" fmla="*/ 1302706 h 3975568"/>
              <a:gd name="connsiteX59" fmla="*/ 3010486 w 3024554"/>
              <a:gd name="connsiteY59" fmla="*/ 824405 h 3975568"/>
              <a:gd name="connsiteX60" fmla="*/ 2982351 w 3024554"/>
              <a:gd name="connsiteY60" fmla="*/ 754066 h 3975568"/>
              <a:gd name="connsiteX61" fmla="*/ 2954215 w 3024554"/>
              <a:gd name="connsiteY61" fmla="*/ 641525 h 3975568"/>
              <a:gd name="connsiteX62" fmla="*/ 2940148 w 3024554"/>
              <a:gd name="connsiteY62" fmla="*/ 543051 h 3975568"/>
              <a:gd name="connsiteX63" fmla="*/ 2897944 w 3024554"/>
              <a:gd name="connsiteY63" fmla="*/ 444577 h 3975568"/>
              <a:gd name="connsiteX64" fmla="*/ 2855741 w 3024554"/>
              <a:gd name="connsiteY64" fmla="*/ 360171 h 3975568"/>
              <a:gd name="connsiteX65" fmla="*/ 2841674 w 3024554"/>
              <a:gd name="connsiteY65" fmla="*/ 317968 h 3975568"/>
              <a:gd name="connsiteX66" fmla="*/ 2771335 w 3024554"/>
              <a:gd name="connsiteY66" fmla="*/ 247629 h 3975568"/>
              <a:gd name="connsiteX67" fmla="*/ 2729132 w 3024554"/>
              <a:gd name="connsiteY67" fmla="*/ 205426 h 3975568"/>
              <a:gd name="connsiteX68" fmla="*/ 2672861 w 3024554"/>
              <a:gd name="connsiteY68" fmla="*/ 177291 h 3975568"/>
              <a:gd name="connsiteX69" fmla="*/ 2616591 w 3024554"/>
              <a:gd name="connsiteY69" fmla="*/ 135088 h 3975568"/>
              <a:gd name="connsiteX70" fmla="*/ 2532184 w 3024554"/>
              <a:gd name="connsiteY70" fmla="*/ 106952 h 3975568"/>
              <a:gd name="connsiteX71" fmla="*/ 2489981 w 3024554"/>
              <a:gd name="connsiteY71" fmla="*/ 92885 h 3975568"/>
              <a:gd name="connsiteX72" fmla="*/ 2250831 w 3024554"/>
              <a:gd name="connsiteY72" fmla="*/ 64749 h 3975568"/>
              <a:gd name="connsiteX73" fmla="*/ 2124221 w 3024554"/>
              <a:gd name="connsiteY73" fmla="*/ 36614 h 3975568"/>
              <a:gd name="connsiteX74" fmla="*/ 1913206 w 3024554"/>
              <a:gd name="connsiteY74" fmla="*/ 22546 h 3975568"/>
              <a:gd name="connsiteX75" fmla="*/ 1547446 w 3024554"/>
              <a:gd name="connsiteY75" fmla="*/ 22546 h 3975568"/>
              <a:gd name="connsiteX76" fmla="*/ 1505243 w 3024554"/>
              <a:gd name="connsiteY76" fmla="*/ 50682 h 3975568"/>
              <a:gd name="connsiteX77" fmla="*/ 1420837 w 3024554"/>
              <a:gd name="connsiteY77" fmla="*/ 78817 h 3975568"/>
              <a:gd name="connsiteX78" fmla="*/ 1308295 w 3024554"/>
              <a:gd name="connsiteY78" fmla="*/ 135088 h 3975568"/>
              <a:gd name="connsiteX79" fmla="*/ 1223889 w 3024554"/>
              <a:gd name="connsiteY79" fmla="*/ 163223 h 3975568"/>
              <a:gd name="connsiteX80" fmla="*/ 1181686 w 3024554"/>
              <a:gd name="connsiteY80" fmla="*/ 177291 h 3975568"/>
              <a:gd name="connsiteX81" fmla="*/ 1153551 w 3024554"/>
              <a:gd name="connsiteY81" fmla="*/ 219494 h 3975568"/>
              <a:gd name="connsiteX82" fmla="*/ 1139483 w 3024554"/>
              <a:gd name="connsiteY82" fmla="*/ 219494 h 3975568"/>
              <a:gd name="connsiteX83" fmla="*/ 1181686 w 3024554"/>
              <a:gd name="connsiteY83" fmla="*/ 205426 h 3975568"/>
              <a:gd name="connsiteX0" fmla="*/ 1308295 w 3024554"/>
              <a:gd name="connsiteY0" fmla="*/ 247629 h 3975568"/>
              <a:gd name="connsiteX1" fmla="*/ 1308295 w 3024554"/>
              <a:gd name="connsiteY1" fmla="*/ 247629 h 3975568"/>
              <a:gd name="connsiteX2" fmla="*/ 647114 w 3024554"/>
              <a:gd name="connsiteY2" fmla="*/ 233562 h 3975568"/>
              <a:gd name="connsiteX3" fmla="*/ 562708 w 3024554"/>
              <a:gd name="connsiteY3" fmla="*/ 261697 h 3975568"/>
              <a:gd name="connsiteX4" fmla="*/ 506437 w 3024554"/>
              <a:gd name="connsiteY4" fmla="*/ 275765 h 3975568"/>
              <a:gd name="connsiteX5" fmla="*/ 422031 w 3024554"/>
              <a:gd name="connsiteY5" fmla="*/ 332035 h 3975568"/>
              <a:gd name="connsiteX6" fmla="*/ 337624 w 3024554"/>
              <a:gd name="connsiteY6" fmla="*/ 416442 h 3975568"/>
              <a:gd name="connsiteX7" fmla="*/ 295421 w 3024554"/>
              <a:gd name="connsiteY7" fmla="*/ 458645 h 3975568"/>
              <a:gd name="connsiteX8" fmla="*/ 239151 w 3024554"/>
              <a:gd name="connsiteY8" fmla="*/ 500848 h 3975568"/>
              <a:gd name="connsiteX9" fmla="*/ 154744 w 3024554"/>
              <a:gd name="connsiteY9" fmla="*/ 627457 h 3975568"/>
              <a:gd name="connsiteX10" fmla="*/ 84406 w 3024554"/>
              <a:gd name="connsiteY10" fmla="*/ 739999 h 3975568"/>
              <a:gd name="connsiteX11" fmla="*/ 42203 w 3024554"/>
              <a:gd name="connsiteY11" fmla="*/ 880675 h 3975568"/>
              <a:gd name="connsiteX12" fmla="*/ 28135 w 3024554"/>
              <a:gd name="connsiteY12" fmla="*/ 936946 h 3975568"/>
              <a:gd name="connsiteX13" fmla="*/ 0 w 3024554"/>
              <a:gd name="connsiteY13" fmla="*/ 1063555 h 3975568"/>
              <a:gd name="connsiteX14" fmla="*/ 42203 w 3024554"/>
              <a:gd name="connsiteY14" fmla="*/ 1921685 h 3975568"/>
              <a:gd name="connsiteX15" fmla="*/ 70338 w 3024554"/>
              <a:gd name="connsiteY15" fmla="*/ 2132700 h 3975568"/>
              <a:gd name="connsiteX16" fmla="*/ 98474 w 3024554"/>
              <a:gd name="connsiteY16" fmla="*/ 2217106 h 3975568"/>
              <a:gd name="connsiteX17" fmla="*/ 112541 w 3024554"/>
              <a:gd name="connsiteY17" fmla="*/ 2301512 h 3975568"/>
              <a:gd name="connsiteX18" fmla="*/ 140677 w 3024554"/>
              <a:gd name="connsiteY18" fmla="*/ 2329648 h 3975568"/>
              <a:gd name="connsiteX19" fmla="*/ 154744 w 3024554"/>
              <a:gd name="connsiteY19" fmla="*/ 2399986 h 3975568"/>
              <a:gd name="connsiteX20" fmla="*/ 168812 w 3024554"/>
              <a:gd name="connsiteY20" fmla="*/ 2456257 h 3975568"/>
              <a:gd name="connsiteX21" fmla="*/ 211015 w 3024554"/>
              <a:gd name="connsiteY21" fmla="*/ 2554731 h 3975568"/>
              <a:gd name="connsiteX22" fmla="*/ 253218 w 3024554"/>
              <a:gd name="connsiteY22" fmla="*/ 2653205 h 3975568"/>
              <a:gd name="connsiteX23" fmla="*/ 267286 w 3024554"/>
              <a:gd name="connsiteY23" fmla="*/ 2709475 h 3975568"/>
              <a:gd name="connsiteX24" fmla="*/ 351692 w 3024554"/>
              <a:gd name="connsiteY24" fmla="*/ 2850152 h 3975568"/>
              <a:gd name="connsiteX25" fmla="*/ 441818 w 3024554"/>
              <a:gd name="connsiteY25" fmla="*/ 2948626 h 3975568"/>
              <a:gd name="connsiteX26" fmla="*/ 407963 w 3024554"/>
              <a:gd name="connsiteY26" fmla="*/ 2990829 h 3975568"/>
              <a:gd name="connsiteX27" fmla="*/ 422031 w 3024554"/>
              <a:gd name="connsiteY27" fmla="*/ 3033032 h 3975568"/>
              <a:gd name="connsiteX28" fmla="*/ 450166 w 3024554"/>
              <a:gd name="connsiteY28" fmla="*/ 3412860 h 3975568"/>
              <a:gd name="connsiteX29" fmla="*/ 478301 w 3024554"/>
              <a:gd name="connsiteY29" fmla="*/ 3539469 h 3975568"/>
              <a:gd name="connsiteX30" fmla="*/ 506437 w 3024554"/>
              <a:gd name="connsiteY30" fmla="*/ 3567605 h 3975568"/>
              <a:gd name="connsiteX31" fmla="*/ 590843 w 3024554"/>
              <a:gd name="connsiteY31" fmla="*/ 3736417 h 3975568"/>
              <a:gd name="connsiteX32" fmla="*/ 647114 w 3024554"/>
              <a:gd name="connsiteY32" fmla="*/ 3778620 h 3975568"/>
              <a:gd name="connsiteX33" fmla="*/ 675249 w 3024554"/>
              <a:gd name="connsiteY33" fmla="*/ 3820823 h 3975568"/>
              <a:gd name="connsiteX34" fmla="*/ 759655 w 3024554"/>
              <a:gd name="connsiteY34" fmla="*/ 3848959 h 3975568"/>
              <a:gd name="connsiteX35" fmla="*/ 815926 w 3024554"/>
              <a:gd name="connsiteY35" fmla="*/ 3877094 h 3975568"/>
              <a:gd name="connsiteX36" fmla="*/ 970671 w 3024554"/>
              <a:gd name="connsiteY36" fmla="*/ 3919297 h 3975568"/>
              <a:gd name="connsiteX37" fmla="*/ 1167618 w 3024554"/>
              <a:gd name="connsiteY37" fmla="*/ 3947432 h 3975568"/>
              <a:gd name="connsiteX38" fmla="*/ 1463040 w 3024554"/>
              <a:gd name="connsiteY38" fmla="*/ 3975568 h 3975568"/>
              <a:gd name="connsiteX39" fmla="*/ 2307101 w 3024554"/>
              <a:gd name="connsiteY39" fmla="*/ 3947432 h 3975568"/>
              <a:gd name="connsiteX40" fmla="*/ 2335237 w 3024554"/>
              <a:gd name="connsiteY40" fmla="*/ 3919297 h 3975568"/>
              <a:gd name="connsiteX41" fmla="*/ 2377440 w 3024554"/>
              <a:gd name="connsiteY41" fmla="*/ 3834891 h 3975568"/>
              <a:gd name="connsiteX42" fmla="*/ 2391508 w 3024554"/>
              <a:gd name="connsiteY42" fmla="*/ 3778620 h 3975568"/>
              <a:gd name="connsiteX43" fmla="*/ 2475914 w 3024554"/>
              <a:gd name="connsiteY43" fmla="*/ 3623875 h 3975568"/>
              <a:gd name="connsiteX44" fmla="*/ 2504049 w 3024554"/>
              <a:gd name="connsiteY44" fmla="*/ 3567605 h 3975568"/>
              <a:gd name="connsiteX45" fmla="*/ 2518117 w 3024554"/>
              <a:gd name="connsiteY45" fmla="*/ 3525402 h 3975568"/>
              <a:gd name="connsiteX46" fmla="*/ 2546252 w 3024554"/>
              <a:gd name="connsiteY46" fmla="*/ 3497266 h 3975568"/>
              <a:gd name="connsiteX47" fmla="*/ 2672861 w 3024554"/>
              <a:gd name="connsiteY47" fmla="*/ 3370657 h 3975568"/>
              <a:gd name="connsiteX48" fmla="*/ 2757268 w 3024554"/>
              <a:gd name="connsiteY48" fmla="*/ 3258115 h 3975568"/>
              <a:gd name="connsiteX49" fmla="*/ 2827606 w 3024554"/>
              <a:gd name="connsiteY49" fmla="*/ 3173709 h 3975568"/>
              <a:gd name="connsiteX50" fmla="*/ 2855741 w 3024554"/>
              <a:gd name="connsiteY50" fmla="*/ 3075235 h 3975568"/>
              <a:gd name="connsiteX51" fmla="*/ 2883877 w 3024554"/>
              <a:gd name="connsiteY51" fmla="*/ 2990829 h 3975568"/>
              <a:gd name="connsiteX52" fmla="*/ 2897944 w 3024554"/>
              <a:gd name="connsiteY52" fmla="*/ 2948626 h 3975568"/>
              <a:gd name="connsiteX53" fmla="*/ 2926080 w 3024554"/>
              <a:gd name="connsiteY53" fmla="*/ 2892355 h 3975568"/>
              <a:gd name="connsiteX54" fmla="*/ 2940148 w 3024554"/>
              <a:gd name="connsiteY54" fmla="*/ 2807949 h 3975568"/>
              <a:gd name="connsiteX55" fmla="*/ 2968283 w 3024554"/>
              <a:gd name="connsiteY55" fmla="*/ 1823211 h 3975568"/>
              <a:gd name="connsiteX56" fmla="*/ 2982351 w 3024554"/>
              <a:gd name="connsiteY56" fmla="*/ 1654399 h 3975568"/>
              <a:gd name="connsiteX57" fmla="*/ 2996418 w 3024554"/>
              <a:gd name="connsiteY57" fmla="*/ 1584060 h 3975568"/>
              <a:gd name="connsiteX58" fmla="*/ 3024554 w 3024554"/>
              <a:gd name="connsiteY58" fmla="*/ 1302706 h 3975568"/>
              <a:gd name="connsiteX59" fmla="*/ 3010486 w 3024554"/>
              <a:gd name="connsiteY59" fmla="*/ 824405 h 3975568"/>
              <a:gd name="connsiteX60" fmla="*/ 2982351 w 3024554"/>
              <a:gd name="connsiteY60" fmla="*/ 754066 h 3975568"/>
              <a:gd name="connsiteX61" fmla="*/ 2954215 w 3024554"/>
              <a:gd name="connsiteY61" fmla="*/ 641525 h 3975568"/>
              <a:gd name="connsiteX62" fmla="*/ 2940148 w 3024554"/>
              <a:gd name="connsiteY62" fmla="*/ 543051 h 3975568"/>
              <a:gd name="connsiteX63" fmla="*/ 2897944 w 3024554"/>
              <a:gd name="connsiteY63" fmla="*/ 444577 h 3975568"/>
              <a:gd name="connsiteX64" fmla="*/ 2855741 w 3024554"/>
              <a:gd name="connsiteY64" fmla="*/ 360171 h 3975568"/>
              <a:gd name="connsiteX65" fmla="*/ 2841674 w 3024554"/>
              <a:gd name="connsiteY65" fmla="*/ 317968 h 3975568"/>
              <a:gd name="connsiteX66" fmla="*/ 2771335 w 3024554"/>
              <a:gd name="connsiteY66" fmla="*/ 247629 h 3975568"/>
              <a:gd name="connsiteX67" fmla="*/ 2729132 w 3024554"/>
              <a:gd name="connsiteY67" fmla="*/ 205426 h 3975568"/>
              <a:gd name="connsiteX68" fmla="*/ 2672861 w 3024554"/>
              <a:gd name="connsiteY68" fmla="*/ 177291 h 3975568"/>
              <a:gd name="connsiteX69" fmla="*/ 2616591 w 3024554"/>
              <a:gd name="connsiteY69" fmla="*/ 135088 h 3975568"/>
              <a:gd name="connsiteX70" fmla="*/ 2532184 w 3024554"/>
              <a:gd name="connsiteY70" fmla="*/ 106952 h 3975568"/>
              <a:gd name="connsiteX71" fmla="*/ 2489981 w 3024554"/>
              <a:gd name="connsiteY71" fmla="*/ 92885 h 3975568"/>
              <a:gd name="connsiteX72" fmla="*/ 2250831 w 3024554"/>
              <a:gd name="connsiteY72" fmla="*/ 64749 h 3975568"/>
              <a:gd name="connsiteX73" fmla="*/ 2124221 w 3024554"/>
              <a:gd name="connsiteY73" fmla="*/ 36614 h 3975568"/>
              <a:gd name="connsiteX74" fmla="*/ 1913206 w 3024554"/>
              <a:gd name="connsiteY74" fmla="*/ 22546 h 3975568"/>
              <a:gd name="connsiteX75" fmla="*/ 1547446 w 3024554"/>
              <a:gd name="connsiteY75" fmla="*/ 22546 h 3975568"/>
              <a:gd name="connsiteX76" fmla="*/ 1505243 w 3024554"/>
              <a:gd name="connsiteY76" fmla="*/ 50682 h 3975568"/>
              <a:gd name="connsiteX77" fmla="*/ 1420837 w 3024554"/>
              <a:gd name="connsiteY77" fmla="*/ 78817 h 3975568"/>
              <a:gd name="connsiteX78" fmla="*/ 1308295 w 3024554"/>
              <a:gd name="connsiteY78" fmla="*/ 135088 h 3975568"/>
              <a:gd name="connsiteX79" fmla="*/ 1223889 w 3024554"/>
              <a:gd name="connsiteY79" fmla="*/ 163223 h 3975568"/>
              <a:gd name="connsiteX80" fmla="*/ 1181686 w 3024554"/>
              <a:gd name="connsiteY80" fmla="*/ 177291 h 3975568"/>
              <a:gd name="connsiteX81" fmla="*/ 1153551 w 3024554"/>
              <a:gd name="connsiteY81" fmla="*/ 219494 h 3975568"/>
              <a:gd name="connsiteX82" fmla="*/ 1139483 w 3024554"/>
              <a:gd name="connsiteY82" fmla="*/ 219494 h 3975568"/>
              <a:gd name="connsiteX83" fmla="*/ 1181686 w 3024554"/>
              <a:gd name="connsiteY83" fmla="*/ 205426 h 3975568"/>
              <a:gd name="connsiteX0" fmla="*/ 1308295 w 3024554"/>
              <a:gd name="connsiteY0" fmla="*/ 247629 h 3975568"/>
              <a:gd name="connsiteX1" fmla="*/ 1308295 w 3024554"/>
              <a:gd name="connsiteY1" fmla="*/ 247629 h 3975568"/>
              <a:gd name="connsiteX2" fmla="*/ 647114 w 3024554"/>
              <a:gd name="connsiteY2" fmla="*/ 233562 h 3975568"/>
              <a:gd name="connsiteX3" fmla="*/ 562708 w 3024554"/>
              <a:gd name="connsiteY3" fmla="*/ 261697 h 3975568"/>
              <a:gd name="connsiteX4" fmla="*/ 506437 w 3024554"/>
              <a:gd name="connsiteY4" fmla="*/ 275765 h 3975568"/>
              <a:gd name="connsiteX5" fmla="*/ 422031 w 3024554"/>
              <a:gd name="connsiteY5" fmla="*/ 332035 h 3975568"/>
              <a:gd name="connsiteX6" fmla="*/ 337624 w 3024554"/>
              <a:gd name="connsiteY6" fmla="*/ 416442 h 3975568"/>
              <a:gd name="connsiteX7" fmla="*/ 295421 w 3024554"/>
              <a:gd name="connsiteY7" fmla="*/ 458645 h 3975568"/>
              <a:gd name="connsiteX8" fmla="*/ 239151 w 3024554"/>
              <a:gd name="connsiteY8" fmla="*/ 500848 h 3975568"/>
              <a:gd name="connsiteX9" fmla="*/ 154744 w 3024554"/>
              <a:gd name="connsiteY9" fmla="*/ 627457 h 3975568"/>
              <a:gd name="connsiteX10" fmla="*/ 84406 w 3024554"/>
              <a:gd name="connsiteY10" fmla="*/ 739999 h 3975568"/>
              <a:gd name="connsiteX11" fmla="*/ 42203 w 3024554"/>
              <a:gd name="connsiteY11" fmla="*/ 880675 h 3975568"/>
              <a:gd name="connsiteX12" fmla="*/ 28135 w 3024554"/>
              <a:gd name="connsiteY12" fmla="*/ 936946 h 3975568"/>
              <a:gd name="connsiteX13" fmla="*/ 0 w 3024554"/>
              <a:gd name="connsiteY13" fmla="*/ 1063555 h 3975568"/>
              <a:gd name="connsiteX14" fmla="*/ 42203 w 3024554"/>
              <a:gd name="connsiteY14" fmla="*/ 1921685 h 3975568"/>
              <a:gd name="connsiteX15" fmla="*/ 70338 w 3024554"/>
              <a:gd name="connsiteY15" fmla="*/ 2132700 h 3975568"/>
              <a:gd name="connsiteX16" fmla="*/ 98474 w 3024554"/>
              <a:gd name="connsiteY16" fmla="*/ 2217106 h 3975568"/>
              <a:gd name="connsiteX17" fmla="*/ 112541 w 3024554"/>
              <a:gd name="connsiteY17" fmla="*/ 2301512 h 3975568"/>
              <a:gd name="connsiteX18" fmla="*/ 140677 w 3024554"/>
              <a:gd name="connsiteY18" fmla="*/ 2329648 h 3975568"/>
              <a:gd name="connsiteX19" fmla="*/ 154744 w 3024554"/>
              <a:gd name="connsiteY19" fmla="*/ 2399986 h 3975568"/>
              <a:gd name="connsiteX20" fmla="*/ 168812 w 3024554"/>
              <a:gd name="connsiteY20" fmla="*/ 2456257 h 3975568"/>
              <a:gd name="connsiteX21" fmla="*/ 211015 w 3024554"/>
              <a:gd name="connsiteY21" fmla="*/ 2554731 h 3975568"/>
              <a:gd name="connsiteX22" fmla="*/ 253218 w 3024554"/>
              <a:gd name="connsiteY22" fmla="*/ 2653205 h 3975568"/>
              <a:gd name="connsiteX23" fmla="*/ 267286 w 3024554"/>
              <a:gd name="connsiteY23" fmla="*/ 2709475 h 3975568"/>
              <a:gd name="connsiteX24" fmla="*/ 351692 w 3024554"/>
              <a:gd name="connsiteY24" fmla="*/ 2850152 h 3975568"/>
              <a:gd name="connsiteX25" fmla="*/ 441818 w 3024554"/>
              <a:gd name="connsiteY25" fmla="*/ 2948626 h 3975568"/>
              <a:gd name="connsiteX26" fmla="*/ 422031 w 3024554"/>
              <a:gd name="connsiteY26" fmla="*/ 3033032 h 3975568"/>
              <a:gd name="connsiteX27" fmla="*/ 450166 w 3024554"/>
              <a:gd name="connsiteY27" fmla="*/ 3412860 h 3975568"/>
              <a:gd name="connsiteX28" fmla="*/ 478301 w 3024554"/>
              <a:gd name="connsiteY28" fmla="*/ 3539469 h 3975568"/>
              <a:gd name="connsiteX29" fmla="*/ 506437 w 3024554"/>
              <a:gd name="connsiteY29" fmla="*/ 3567605 h 3975568"/>
              <a:gd name="connsiteX30" fmla="*/ 590843 w 3024554"/>
              <a:gd name="connsiteY30" fmla="*/ 3736417 h 3975568"/>
              <a:gd name="connsiteX31" fmla="*/ 647114 w 3024554"/>
              <a:gd name="connsiteY31" fmla="*/ 3778620 h 3975568"/>
              <a:gd name="connsiteX32" fmla="*/ 675249 w 3024554"/>
              <a:gd name="connsiteY32" fmla="*/ 3820823 h 3975568"/>
              <a:gd name="connsiteX33" fmla="*/ 759655 w 3024554"/>
              <a:gd name="connsiteY33" fmla="*/ 3848959 h 3975568"/>
              <a:gd name="connsiteX34" fmla="*/ 815926 w 3024554"/>
              <a:gd name="connsiteY34" fmla="*/ 3877094 h 3975568"/>
              <a:gd name="connsiteX35" fmla="*/ 970671 w 3024554"/>
              <a:gd name="connsiteY35" fmla="*/ 3919297 h 3975568"/>
              <a:gd name="connsiteX36" fmla="*/ 1167618 w 3024554"/>
              <a:gd name="connsiteY36" fmla="*/ 3947432 h 3975568"/>
              <a:gd name="connsiteX37" fmla="*/ 1463040 w 3024554"/>
              <a:gd name="connsiteY37" fmla="*/ 3975568 h 3975568"/>
              <a:gd name="connsiteX38" fmla="*/ 2307101 w 3024554"/>
              <a:gd name="connsiteY38" fmla="*/ 3947432 h 3975568"/>
              <a:gd name="connsiteX39" fmla="*/ 2335237 w 3024554"/>
              <a:gd name="connsiteY39" fmla="*/ 3919297 h 3975568"/>
              <a:gd name="connsiteX40" fmla="*/ 2377440 w 3024554"/>
              <a:gd name="connsiteY40" fmla="*/ 3834891 h 3975568"/>
              <a:gd name="connsiteX41" fmla="*/ 2391508 w 3024554"/>
              <a:gd name="connsiteY41" fmla="*/ 3778620 h 3975568"/>
              <a:gd name="connsiteX42" fmla="*/ 2475914 w 3024554"/>
              <a:gd name="connsiteY42" fmla="*/ 3623875 h 3975568"/>
              <a:gd name="connsiteX43" fmla="*/ 2504049 w 3024554"/>
              <a:gd name="connsiteY43" fmla="*/ 3567605 h 3975568"/>
              <a:gd name="connsiteX44" fmla="*/ 2518117 w 3024554"/>
              <a:gd name="connsiteY44" fmla="*/ 3525402 h 3975568"/>
              <a:gd name="connsiteX45" fmla="*/ 2546252 w 3024554"/>
              <a:gd name="connsiteY45" fmla="*/ 3497266 h 3975568"/>
              <a:gd name="connsiteX46" fmla="*/ 2672861 w 3024554"/>
              <a:gd name="connsiteY46" fmla="*/ 3370657 h 3975568"/>
              <a:gd name="connsiteX47" fmla="*/ 2757268 w 3024554"/>
              <a:gd name="connsiteY47" fmla="*/ 3258115 h 3975568"/>
              <a:gd name="connsiteX48" fmla="*/ 2827606 w 3024554"/>
              <a:gd name="connsiteY48" fmla="*/ 3173709 h 3975568"/>
              <a:gd name="connsiteX49" fmla="*/ 2855741 w 3024554"/>
              <a:gd name="connsiteY49" fmla="*/ 3075235 h 3975568"/>
              <a:gd name="connsiteX50" fmla="*/ 2883877 w 3024554"/>
              <a:gd name="connsiteY50" fmla="*/ 2990829 h 3975568"/>
              <a:gd name="connsiteX51" fmla="*/ 2897944 w 3024554"/>
              <a:gd name="connsiteY51" fmla="*/ 2948626 h 3975568"/>
              <a:gd name="connsiteX52" fmla="*/ 2926080 w 3024554"/>
              <a:gd name="connsiteY52" fmla="*/ 2892355 h 3975568"/>
              <a:gd name="connsiteX53" fmla="*/ 2940148 w 3024554"/>
              <a:gd name="connsiteY53" fmla="*/ 2807949 h 3975568"/>
              <a:gd name="connsiteX54" fmla="*/ 2968283 w 3024554"/>
              <a:gd name="connsiteY54" fmla="*/ 1823211 h 3975568"/>
              <a:gd name="connsiteX55" fmla="*/ 2982351 w 3024554"/>
              <a:gd name="connsiteY55" fmla="*/ 1654399 h 3975568"/>
              <a:gd name="connsiteX56" fmla="*/ 2996418 w 3024554"/>
              <a:gd name="connsiteY56" fmla="*/ 1584060 h 3975568"/>
              <a:gd name="connsiteX57" fmla="*/ 3024554 w 3024554"/>
              <a:gd name="connsiteY57" fmla="*/ 1302706 h 3975568"/>
              <a:gd name="connsiteX58" fmla="*/ 3010486 w 3024554"/>
              <a:gd name="connsiteY58" fmla="*/ 824405 h 3975568"/>
              <a:gd name="connsiteX59" fmla="*/ 2982351 w 3024554"/>
              <a:gd name="connsiteY59" fmla="*/ 754066 h 3975568"/>
              <a:gd name="connsiteX60" fmla="*/ 2954215 w 3024554"/>
              <a:gd name="connsiteY60" fmla="*/ 641525 h 3975568"/>
              <a:gd name="connsiteX61" fmla="*/ 2940148 w 3024554"/>
              <a:gd name="connsiteY61" fmla="*/ 543051 h 3975568"/>
              <a:gd name="connsiteX62" fmla="*/ 2897944 w 3024554"/>
              <a:gd name="connsiteY62" fmla="*/ 444577 h 3975568"/>
              <a:gd name="connsiteX63" fmla="*/ 2855741 w 3024554"/>
              <a:gd name="connsiteY63" fmla="*/ 360171 h 3975568"/>
              <a:gd name="connsiteX64" fmla="*/ 2841674 w 3024554"/>
              <a:gd name="connsiteY64" fmla="*/ 317968 h 3975568"/>
              <a:gd name="connsiteX65" fmla="*/ 2771335 w 3024554"/>
              <a:gd name="connsiteY65" fmla="*/ 247629 h 3975568"/>
              <a:gd name="connsiteX66" fmla="*/ 2729132 w 3024554"/>
              <a:gd name="connsiteY66" fmla="*/ 205426 h 3975568"/>
              <a:gd name="connsiteX67" fmla="*/ 2672861 w 3024554"/>
              <a:gd name="connsiteY67" fmla="*/ 177291 h 3975568"/>
              <a:gd name="connsiteX68" fmla="*/ 2616591 w 3024554"/>
              <a:gd name="connsiteY68" fmla="*/ 135088 h 3975568"/>
              <a:gd name="connsiteX69" fmla="*/ 2532184 w 3024554"/>
              <a:gd name="connsiteY69" fmla="*/ 106952 h 3975568"/>
              <a:gd name="connsiteX70" fmla="*/ 2489981 w 3024554"/>
              <a:gd name="connsiteY70" fmla="*/ 92885 h 3975568"/>
              <a:gd name="connsiteX71" fmla="*/ 2250831 w 3024554"/>
              <a:gd name="connsiteY71" fmla="*/ 64749 h 3975568"/>
              <a:gd name="connsiteX72" fmla="*/ 2124221 w 3024554"/>
              <a:gd name="connsiteY72" fmla="*/ 36614 h 3975568"/>
              <a:gd name="connsiteX73" fmla="*/ 1913206 w 3024554"/>
              <a:gd name="connsiteY73" fmla="*/ 22546 h 3975568"/>
              <a:gd name="connsiteX74" fmla="*/ 1547446 w 3024554"/>
              <a:gd name="connsiteY74" fmla="*/ 22546 h 3975568"/>
              <a:gd name="connsiteX75" fmla="*/ 1505243 w 3024554"/>
              <a:gd name="connsiteY75" fmla="*/ 50682 h 3975568"/>
              <a:gd name="connsiteX76" fmla="*/ 1420837 w 3024554"/>
              <a:gd name="connsiteY76" fmla="*/ 78817 h 3975568"/>
              <a:gd name="connsiteX77" fmla="*/ 1308295 w 3024554"/>
              <a:gd name="connsiteY77" fmla="*/ 135088 h 3975568"/>
              <a:gd name="connsiteX78" fmla="*/ 1223889 w 3024554"/>
              <a:gd name="connsiteY78" fmla="*/ 163223 h 3975568"/>
              <a:gd name="connsiteX79" fmla="*/ 1181686 w 3024554"/>
              <a:gd name="connsiteY79" fmla="*/ 177291 h 3975568"/>
              <a:gd name="connsiteX80" fmla="*/ 1153551 w 3024554"/>
              <a:gd name="connsiteY80" fmla="*/ 219494 h 3975568"/>
              <a:gd name="connsiteX81" fmla="*/ 1139483 w 3024554"/>
              <a:gd name="connsiteY81" fmla="*/ 219494 h 3975568"/>
              <a:gd name="connsiteX82" fmla="*/ 1181686 w 3024554"/>
              <a:gd name="connsiteY82" fmla="*/ 205426 h 397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024554" h="3975568">
                <a:moveTo>
                  <a:pt x="1308295" y="247629"/>
                </a:moveTo>
                <a:lnTo>
                  <a:pt x="1308295" y="247629"/>
                </a:lnTo>
                <a:cubicBezTo>
                  <a:pt x="1022231" y="190417"/>
                  <a:pt x="1125383" y="200194"/>
                  <a:pt x="647114" y="233562"/>
                </a:cubicBezTo>
                <a:cubicBezTo>
                  <a:pt x="617529" y="235626"/>
                  <a:pt x="590843" y="252319"/>
                  <a:pt x="562708" y="261697"/>
                </a:cubicBezTo>
                <a:cubicBezTo>
                  <a:pt x="544366" y="267811"/>
                  <a:pt x="525194" y="271076"/>
                  <a:pt x="506437" y="275765"/>
                </a:cubicBezTo>
                <a:lnTo>
                  <a:pt x="422031" y="332035"/>
                </a:lnTo>
                <a:cubicBezTo>
                  <a:pt x="388924" y="354106"/>
                  <a:pt x="365760" y="388306"/>
                  <a:pt x="337624" y="416442"/>
                </a:cubicBezTo>
                <a:lnTo>
                  <a:pt x="295421" y="458645"/>
                </a:lnTo>
                <a:cubicBezTo>
                  <a:pt x="278842" y="475224"/>
                  <a:pt x="255730" y="484269"/>
                  <a:pt x="239151" y="500848"/>
                </a:cubicBezTo>
                <a:cubicBezTo>
                  <a:pt x="204107" y="535892"/>
                  <a:pt x="181530" y="587278"/>
                  <a:pt x="154744" y="627457"/>
                </a:cubicBezTo>
                <a:cubicBezTo>
                  <a:pt x="81701" y="737020"/>
                  <a:pt x="139356" y="630097"/>
                  <a:pt x="84406" y="739999"/>
                </a:cubicBezTo>
                <a:cubicBezTo>
                  <a:pt x="56623" y="878909"/>
                  <a:pt x="88472" y="741868"/>
                  <a:pt x="42203" y="880675"/>
                </a:cubicBezTo>
                <a:cubicBezTo>
                  <a:pt x="36089" y="899017"/>
                  <a:pt x="33446" y="918356"/>
                  <a:pt x="28135" y="936946"/>
                </a:cubicBezTo>
                <a:cubicBezTo>
                  <a:pt x="432" y="1033909"/>
                  <a:pt x="25387" y="911239"/>
                  <a:pt x="0" y="1063555"/>
                </a:cubicBezTo>
                <a:cubicBezTo>
                  <a:pt x="39140" y="2120345"/>
                  <a:pt x="-8980" y="1537820"/>
                  <a:pt x="42203" y="1921685"/>
                </a:cubicBezTo>
                <a:cubicBezTo>
                  <a:pt x="44611" y="1939748"/>
                  <a:pt x="64758" y="2108520"/>
                  <a:pt x="70338" y="2132700"/>
                </a:cubicBezTo>
                <a:cubicBezTo>
                  <a:pt x="77007" y="2161598"/>
                  <a:pt x="89095" y="2188971"/>
                  <a:pt x="98474" y="2217106"/>
                </a:cubicBezTo>
                <a:cubicBezTo>
                  <a:pt x="103163" y="2245241"/>
                  <a:pt x="102526" y="2274805"/>
                  <a:pt x="112541" y="2301512"/>
                </a:cubicBezTo>
                <a:cubicBezTo>
                  <a:pt x="117198" y="2313931"/>
                  <a:pt x="135452" y="2317457"/>
                  <a:pt x="140677" y="2329648"/>
                </a:cubicBezTo>
                <a:cubicBezTo>
                  <a:pt x="150096" y="2351625"/>
                  <a:pt x="149557" y="2376645"/>
                  <a:pt x="154744" y="2399986"/>
                </a:cubicBezTo>
                <a:cubicBezTo>
                  <a:pt x="158938" y="2418860"/>
                  <a:pt x="163500" y="2437667"/>
                  <a:pt x="168812" y="2456257"/>
                </a:cubicBezTo>
                <a:cubicBezTo>
                  <a:pt x="196759" y="2554069"/>
                  <a:pt x="165999" y="2434689"/>
                  <a:pt x="211015" y="2554731"/>
                </a:cubicBezTo>
                <a:cubicBezTo>
                  <a:pt x="249947" y="2658549"/>
                  <a:pt x="196202" y="2567680"/>
                  <a:pt x="253218" y="2653205"/>
                </a:cubicBezTo>
                <a:cubicBezTo>
                  <a:pt x="257907" y="2671962"/>
                  <a:pt x="260497" y="2691372"/>
                  <a:pt x="267286" y="2709475"/>
                </a:cubicBezTo>
                <a:cubicBezTo>
                  <a:pt x="285826" y="2758916"/>
                  <a:pt x="322603" y="2810294"/>
                  <a:pt x="351692" y="2850152"/>
                </a:cubicBezTo>
                <a:cubicBezTo>
                  <a:pt x="380781" y="2890011"/>
                  <a:pt x="430095" y="2918146"/>
                  <a:pt x="441818" y="2948626"/>
                </a:cubicBezTo>
                <a:cubicBezTo>
                  <a:pt x="453541" y="2979106"/>
                  <a:pt x="420640" y="2955660"/>
                  <a:pt x="422031" y="3033032"/>
                </a:cubicBezTo>
                <a:cubicBezTo>
                  <a:pt x="456992" y="3312734"/>
                  <a:pt x="410917" y="2922260"/>
                  <a:pt x="450166" y="3412860"/>
                </a:cubicBezTo>
                <a:cubicBezTo>
                  <a:pt x="451302" y="3427060"/>
                  <a:pt x="463205" y="3514308"/>
                  <a:pt x="478301" y="3539469"/>
                </a:cubicBezTo>
                <a:cubicBezTo>
                  <a:pt x="485125" y="3550842"/>
                  <a:pt x="497058" y="3558226"/>
                  <a:pt x="506437" y="3567605"/>
                </a:cubicBezTo>
                <a:cubicBezTo>
                  <a:pt x="524005" y="3620310"/>
                  <a:pt x="542361" y="3700056"/>
                  <a:pt x="590843" y="3736417"/>
                </a:cubicBezTo>
                <a:lnTo>
                  <a:pt x="647114" y="3778620"/>
                </a:lnTo>
                <a:cubicBezTo>
                  <a:pt x="656492" y="3792688"/>
                  <a:pt x="660912" y="3811862"/>
                  <a:pt x="675249" y="3820823"/>
                </a:cubicBezTo>
                <a:cubicBezTo>
                  <a:pt x="700398" y="3836541"/>
                  <a:pt x="732119" y="3837945"/>
                  <a:pt x="759655" y="3848959"/>
                </a:cubicBezTo>
                <a:cubicBezTo>
                  <a:pt x="779126" y="3856747"/>
                  <a:pt x="796763" y="3868577"/>
                  <a:pt x="815926" y="3877094"/>
                </a:cubicBezTo>
                <a:cubicBezTo>
                  <a:pt x="892655" y="3911195"/>
                  <a:pt x="884052" y="3906304"/>
                  <a:pt x="970671" y="3919297"/>
                </a:cubicBezTo>
                <a:cubicBezTo>
                  <a:pt x="1036253" y="3929134"/>
                  <a:pt x="1101471" y="3942707"/>
                  <a:pt x="1167618" y="3947432"/>
                </a:cubicBezTo>
                <a:cubicBezTo>
                  <a:pt x="1397640" y="3963862"/>
                  <a:pt x="1299411" y="3952192"/>
                  <a:pt x="1463040" y="3975568"/>
                </a:cubicBezTo>
                <a:cubicBezTo>
                  <a:pt x="1744394" y="3966189"/>
                  <a:pt x="2026175" y="3965556"/>
                  <a:pt x="2307101" y="3947432"/>
                </a:cubicBezTo>
                <a:cubicBezTo>
                  <a:pt x="2320337" y="3946578"/>
                  <a:pt x="2328413" y="3930670"/>
                  <a:pt x="2335237" y="3919297"/>
                </a:cubicBezTo>
                <a:cubicBezTo>
                  <a:pt x="2509949" y="3628112"/>
                  <a:pt x="2164009" y="4155030"/>
                  <a:pt x="2377440" y="3834891"/>
                </a:cubicBezTo>
                <a:cubicBezTo>
                  <a:pt x="2382129" y="3816134"/>
                  <a:pt x="2384072" y="3796467"/>
                  <a:pt x="2391508" y="3778620"/>
                </a:cubicBezTo>
                <a:cubicBezTo>
                  <a:pt x="2465099" y="3602001"/>
                  <a:pt x="2420579" y="3720712"/>
                  <a:pt x="2475914" y="3623875"/>
                </a:cubicBezTo>
                <a:cubicBezTo>
                  <a:pt x="2486318" y="3605667"/>
                  <a:pt x="2495788" y="3586880"/>
                  <a:pt x="2504049" y="3567605"/>
                </a:cubicBezTo>
                <a:cubicBezTo>
                  <a:pt x="2509890" y="3553975"/>
                  <a:pt x="2510488" y="3538118"/>
                  <a:pt x="2518117" y="3525402"/>
                </a:cubicBezTo>
                <a:cubicBezTo>
                  <a:pt x="2524941" y="3514029"/>
                  <a:pt x="2536874" y="3506645"/>
                  <a:pt x="2546252" y="3497266"/>
                </a:cubicBezTo>
                <a:cubicBezTo>
                  <a:pt x="2575149" y="3410577"/>
                  <a:pt x="2548457" y="3463960"/>
                  <a:pt x="2672861" y="3370657"/>
                </a:cubicBezTo>
                <a:cubicBezTo>
                  <a:pt x="2707562" y="3344631"/>
                  <a:pt x="2737865" y="3287220"/>
                  <a:pt x="2757268" y="3258115"/>
                </a:cubicBezTo>
                <a:cubicBezTo>
                  <a:pt x="2796439" y="3199358"/>
                  <a:pt x="2773447" y="3227868"/>
                  <a:pt x="2827606" y="3173709"/>
                </a:cubicBezTo>
                <a:cubicBezTo>
                  <a:pt x="2874884" y="3031877"/>
                  <a:pt x="2802749" y="3251877"/>
                  <a:pt x="2855741" y="3075235"/>
                </a:cubicBezTo>
                <a:cubicBezTo>
                  <a:pt x="2864263" y="3046828"/>
                  <a:pt x="2874499" y="3018964"/>
                  <a:pt x="2883877" y="2990829"/>
                </a:cubicBezTo>
                <a:cubicBezTo>
                  <a:pt x="2888566" y="2976761"/>
                  <a:pt x="2891312" y="2961889"/>
                  <a:pt x="2897944" y="2948626"/>
                </a:cubicBezTo>
                <a:lnTo>
                  <a:pt x="2926080" y="2892355"/>
                </a:lnTo>
                <a:cubicBezTo>
                  <a:pt x="2930769" y="2864220"/>
                  <a:pt x="2939367" y="2836462"/>
                  <a:pt x="2940148" y="2807949"/>
                </a:cubicBezTo>
                <a:cubicBezTo>
                  <a:pt x="2967446" y="1811559"/>
                  <a:pt x="2854236" y="2165344"/>
                  <a:pt x="2968283" y="1823211"/>
                </a:cubicBezTo>
                <a:cubicBezTo>
                  <a:pt x="2972972" y="1766940"/>
                  <a:pt x="2975754" y="1710478"/>
                  <a:pt x="2982351" y="1654399"/>
                </a:cubicBezTo>
                <a:cubicBezTo>
                  <a:pt x="2985145" y="1630652"/>
                  <a:pt x="2994039" y="1607852"/>
                  <a:pt x="2996418" y="1584060"/>
                </a:cubicBezTo>
                <a:cubicBezTo>
                  <a:pt x="3027733" y="1270907"/>
                  <a:pt x="2991350" y="1468722"/>
                  <a:pt x="3024554" y="1302706"/>
                </a:cubicBezTo>
                <a:cubicBezTo>
                  <a:pt x="3019865" y="1143272"/>
                  <a:pt x="3022719" y="983438"/>
                  <a:pt x="3010486" y="824405"/>
                </a:cubicBezTo>
                <a:cubicBezTo>
                  <a:pt x="3008549" y="799227"/>
                  <a:pt x="2989777" y="778202"/>
                  <a:pt x="2982351" y="754066"/>
                </a:cubicBezTo>
                <a:cubicBezTo>
                  <a:pt x="2970979" y="717108"/>
                  <a:pt x="2959683" y="679805"/>
                  <a:pt x="2954215" y="641525"/>
                </a:cubicBezTo>
                <a:cubicBezTo>
                  <a:pt x="2949526" y="608700"/>
                  <a:pt x="2946651" y="575565"/>
                  <a:pt x="2940148" y="543051"/>
                </a:cubicBezTo>
                <a:cubicBezTo>
                  <a:pt x="2931900" y="501813"/>
                  <a:pt x="2915101" y="484611"/>
                  <a:pt x="2897944" y="444577"/>
                </a:cubicBezTo>
                <a:cubicBezTo>
                  <a:pt x="2862998" y="363035"/>
                  <a:pt x="2909813" y="441277"/>
                  <a:pt x="2855741" y="360171"/>
                </a:cubicBezTo>
                <a:cubicBezTo>
                  <a:pt x="2851052" y="346103"/>
                  <a:pt x="2850571" y="329831"/>
                  <a:pt x="2841674" y="317968"/>
                </a:cubicBezTo>
                <a:cubicBezTo>
                  <a:pt x="2821779" y="291441"/>
                  <a:pt x="2794781" y="271075"/>
                  <a:pt x="2771335" y="247629"/>
                </a:cubicBezTo>
                <a:lnTo>
                  <a:pt x="2729132" y="205426"/>
                </a:lnTo>
                <a:cubicBezTo>
                  <a:pt x="2714303" y="190597"/>
                  <a:pt x="2690644" y="188406"/>
                  <a:pt x="2672861" y="177291"/>
                </a:cubicBezTo>
                <a:cubicBezTo>
                  <a:pt x="2652979" y="164865"/>
                  <a:pt x="2637562" y="145573"/>
                  <a:pt x="2616591" y="135088"/>
                </a:cubicBezTo>
                <a:cubicBezTo>
                  <a:pt x="2590064" y="121825"/>
                  <a:pt x="2560320" y="116330"/>
                  <a:pt x="2532184" y="106952"/>
                </a:cubicBezTo>
                <a:cubicBezTo>
                  <a:pt x="2518116" y="102263"/>
                  <a:pt x="2504736" y="94361"/>
                  <a:pt x="2489981" y="92885"/>
                </a:cubicBezTo>
                <a:cubicBezTo>
                  <a:pt x="2414521" y="85339"/>
                  <a:pt x="2326857" y="78572"/>
                  <a:pt x="2250831" y="64749"/>
                </a:cubicBezTo>
                <a:cubicBezTo>
                  <a:pt x="2193405" y="54308"/>
                  <a:pt x="2186260" y="42818"/>
                  <a:pt x="2124221" y="36614"/>
                </a:cubicBezTo>
                <a:cubicBezTo>
                  <a:pt x="2054076" y="29599"/>
                  <a:pt x="1983544" y="27235"/>
                  <a:pt x="1913206" y="22546"/>
                </a:cubicBezTo>
                <a:cubicBezTo>
                  <a:pt x="1764636" y="-7167"/>
                  <a:pt x="1790722" y="-7863"/>
                  <a:pt x="1547446" y="22546"/>
                </a:cubicBezTo>
                <a:cubicBezTo>
                  <a:pt x="1530669" y="24643"/>
                  <a:pt x="1520693" y="43815"/>
                  <a:pt x="1505243" y="50682"/>
                </a:cubicBezTo>
                <a:cubicBezTo>
                  <a:pt x="1478142" y="62727"/>
                  <a:pt x="1445513" y="62366"/>
                  <a:pt x="1420837" y="78817"/>
                </a:cubicBezTo>
                <a:cubicBezTo>
                  <a:pt x="1364536" y="116350"/>
                  <a:pt x="1384006" y="107557"/>
                  <a:pt x="1308295" y="135088"/>
                </a:cubicBezTo>
                <a:cubicBezTo>
                  <a:pt x="1280423" y="145223"/>
                  <a:pt x="1252024" y="153845"/>
                  <a:pt x="1223889" y="163223"/>
                </a:cubicBezTo>
                <a:lnTo>
                  <a:pt x="1181686" y="177291"/>
                </a:lnTo>
                <a:cubicBezTo>
                  <a:pt x="1166135" y="223942"/>
                  <a:pt x="1182447" y="219494"/>
                  <a:pt x="1153551" y="219494"/>
                </a:cubicBezTo>
                <a:lnTo>
                  <a:pt x="1139483" y="219494"/>
                </a:lnTo>
                <a:lnTo>
                  <a:pt x="1181686" y="205426"/>
                </a:lnTo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906547"/>
            <a:ext cx="26256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военный конфликт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6523" y="2008257"/>
            <a:ext cx="24300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психологическая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незрелость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8868" y="3379857"/>
            <a:ext cx="2505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физиологическая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незрелость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7326576" flipV="1">
            <a:off x="3110565" y="942540"/>
            <a:ext cx="360000" cy="875033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5400000" flipV="1">
            <a:off x="3005493" y="1900467"/>
            <a:ext cx="360000" cy="877762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4162090" flipV="1">
            <a:off x="2971493" y="2973664"/>
            <a:ext cx="360000" cy="875033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8868" y="5029200"/>
            <a:ext cx="1967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другие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стрессовые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факторы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0" name="Плюс 9"/>
          <p:cNvSpPr/>
          <p:nvPr/>
        </p:nvSpPr>
        <p:spPr>
          <a:xfrm>
            <a:off x="904143" y="4191000"/>
            <a:ext cx="796582" cy="779585"/>
          </a:xfrm>
          <a:prstGeom prst="mathPlus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4162090" flipV="1">
            <a:off x="2291972" y="4591683"/>
            <a:ext cx="360000" cy="875033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079032" y="651690"/>
            <a:ext cx="2340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нарушения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менструального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цикла (НМЦ)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51895" y="2716911"/>
            <a:ext cx="22842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метаболический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синдром (МС)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7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4401508" flipV="1">
            <a:off x="6358865" y="927428"/>
            <a:ext cx="360000" cy="975906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6185447" flipV="1">
            <a:off x="6539935" y="2390920"/>
            <a:ext cx="360000" cy="975906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7547764" y="1482687"/>
            <a:ext cx="393002" cy="1174454"/>
          </a:xfrm>
          <a:prstGeom prst="upDownArrow">
            <a:avLst>
              <a:gd name="adj1" fmla="val 50000"/>
              <a:gd name="adj2" fmla="val 96534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58000" y="4706578"/>
            <a:ext cx="5010202" cy="169422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è"/>
            </a:pP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серьезные риски для формирования патологии репродуктивной </a:t>
            </a: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системы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è"/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высокая частота </a:t>
            </a: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бесплодия </a:t>
            </a:r>
            <a:endParaRPr lang="ru-RU" sz="20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è"/>
            </a:pPr>
            <a:r>
              <a:rPr lang="ru-RU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репродуктивного резерва </a:t>
            </a:r>
          </a:p>
        </p:txBody>
      </p:sp>
      <p:sp>
        <p:nvSpPr>
          <p:cNvPr id="22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10800000" flipV="1">
            <a:off x="8034002" y="3579095"/>
            <a:ext cx="360000" cy="975906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6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881" y="1160320"/>
            <a:ext cx="2620396" cy="404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5" r="30246" b="28361"/>
          <a:stretch/>
        </p:blipFill>
        <p:spPr bwMode="auto">
          <a:xfrm>
            <a:off x="637382" y="2810712"/>
            <a:ext cx="2590799" cy="163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олния 2"/>
          <p:cNvSpPr/>
          <p:nvPr/>
        </p:nvSpPr>
        <p:spPr>
          <a:xfrm rot="1023409">
            <a:off x="97361" y="1192289"/>
            <a:ext cx="2590800" cy="1676400"/>
          </a:xfrm>
          <a:prstGeom prst="lightningBolt">
            <a:avLst/>
          </a:prstGeom>
          <a:gradFill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FFC000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598" y="579062"/>
            <a:ext cx="15496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военные </a:t>
            </a:r>
            <a:br>
              <a:rPr lang="ru-RU" sz="20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действия</a:t>
            </a:r>
            <a:endParaRPr lang="ru-RU" sz="2000" b="1" dirty="0">
              <a:solidFill>
                <a:srgbClr val="FF0000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7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5400000" flipV="1">
            <a:off x="3292213" y="3138031"/>
            <a:ext cx="360000" cy="975906"/>
          </a:xfrm>
          <a:prstGeom prst="downArrow">
            <a:avLst>
              <a:gd name="adj1" fmla="val 50000"/>
              <a:gd name="adj2" fmla="val 12243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1661" y="1160320"/>
            <a:ext cx="3979462" cy="83407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Избыточная стимуляция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коры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надпочечников 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  <a:sym typeface="Wingdings"/>
              </a:rPr>
              <a:t>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уровня кортизола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в крови</a:t>
            </a:r>
          </a:p>
        </p:txBody>
      </p:sp>
      <p:sp>
        <p:nvSpPr>
          <p:cNvPr id="10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4401508" flipV="1">
            <a:off x="5748763" y="1194238"/>
            <a:ext cx="360000" cy="975906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1661" y="2495865"/>
            <a:ext cx="3979463" cy="535531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Отложение жира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в верхней части тела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7244861" y="1994394"/>
            <a:ext cx="0" cy="50147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5400000" flipV="1">
            <a:off x="5884733" y="3207662"/>
            <a:ext cx="360000" cy="813855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61896" y="3534398"/>
            <a:ext cx="3989228" cy="105567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Нарушения циркадного ритма кортизола 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  <a:p>
            <a:pPr marL="285750" indent="-28575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Расстройства пищевого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поведения 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255412" y="4590072"/>
            <a:ext cx="0" cy="501471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471661" y="5166040"/>
            <a:ext cx="3979463" cy="105567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Риск гипертрофии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висцеральных 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адипоцитов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endParaRPr lang="ru-RU" sz="1800" b="1" dirty="0" smtClean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Развитие метаболического синдрома (МС)</a:t>
            </a:r>
            <a:endParaRPr lang="ru-RU" sz="18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93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E2D7912-E60C-4399-B922-943F5A6069EE}"/>
              </a:ext>
            </a:extLst>
          </p:cNvPr>
          <p:cNvSpPr txBox="1">
            <a:spLocks/>
          </p:cNvSpPr>
          <p:nvPr/>
        </p:nvSpPr>
        <p:spPr>
          <a:xfrm>
            <a:off x="275492" y="381000"/>
            <a:ext cx="10087708" cy="59093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400" b="1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Количество детей с избыточной массой тела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1417717"/>
            <a:ext cx="5895536" cy="528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EE2D7912-E60C-4399-B922-943F5A6069EE}"/>
              </a:ext>
            </a:extLst>
          </p:cNvPr>
          <p:cNvSpPr txBox="1">
            <a:spLocks/>
          </p:cNvSpPr>
          <p:nvPr/>
        </p:nvSpPr>
        <p:spPr>
          <a:xfrm>
            <a:off x="6172200" y="1314069"/>
            <a:ext cx="5859462" cy="39263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РФ, на 100 тыс.) 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501" y="1167646"/>
            <a:ext cx="6477644" cy="5545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7600" y="2522618"/>
            <a:ext cx="2082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+21,9</a:t>
            </a:r>
            <a:r>
              <a:rPr lang="ru-RU" sz="4000" b="1" dirty="0">
                <a:ln>
                  <a:solidFill>
                    <a:srgbClr val="FFFFFF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%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314069"/>
            <a:ext cx="39004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(мировые данные, млн чел.) </a:t>
            </a:r>
          </a:p>
        </p:txBody>
      </p:sp>
    </p:spTree>
    <p:extLst>
      <p:ext uri="{BB962C8B-B14F-4D97-AF65-F5344CB8AC3E}">
        <p14:creationId xmlns:p14="http://schemas.microsoft.com/office/powerpoint/2010/main" val="27660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6553200" y="2819401"/>
            <a:ext cx="4648200" cy="3124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376002"/>
            <a:ext cx="5395546" cy="1175706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хронический стресс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+ </a:t>
            </a:r>
            <a:r>
              <a:rPr lang="ru-RU" sz="24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метаболический </a:t>
            </a:r>
            <a:r>
              <a:rPr lang="ru-RU" sz="2400" b="1" dirty="0">
                <a:solidFill>
                  <a:srgbClr val="FF0000"/>
                </a:solidFill>
                <a:latin typeface="Arial"/>
                <a:ea typeface="+mj-ea"/>
                <a:cs typeface="Arial"/>
              </a:rPr>
              <a:t>синдром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72" y="2560142"/>
            <a:ext cx="5394374" cy="1066800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>
                <a:latin typeface="Arial"/>
                <a:ea typeface="+mj-ea"/>
                <a:cs typeface="Arial"/>
              </a:rPr>
              <a:t>адаптационные механизмы </a:t>
            </a:r>
            <a:endParaRPr lang="ru-RU" sz="1800" b="1" dirty="0" smtClean="0">
              <a:latin typeface="Arial"/>
              <a:ea typeface="+mj-ea"/>
              <a:cs typeface="Arial"/>
            </a:endParaRPr>
          </a:p>
          <a:p>
            <a:pPr marL="266700" indent="-26670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функционирование </a:t>
            </a:r>
            <a:br>
              <a:rPr lang="ru-RU" sz="1800" b="1" dirty="0" smtClean="0">
                <a:latin typeface="Arial"/>
                <a:ea typeface="+mj-ea"/>
                <a:cs typeface="Arial"/>
              </a:rPr>
            </a:br>
            <a:r>
              <a:rPr lang="ru-RU" sz="1800" b="1" dirty="0" smtClean="0">
                <a:latin typeface="Arial"/>
                <a:ea typeface="+mj-ea"/>
                <a:cs typeface="Arial"/>
              </a:rPr>
              <a:t>гипоталамо-гипофизарно-яичниковой </a:t>
            </a:r>
            <a:r>
              <a:rPr lang="ru-RU" sz="1800" b="1" dirty="0">
                <a:latin typeface="Arial"/>
                <a:ea typeface="+mj-ea"/>
                <a:cs typeface="Arial"/>
              </a:rPr>
              <a:t>оси</a:t>
            </a:r>
          </a:p>
        </p:txBody>
      </p:sp>
      <p:sp>
        <p:nvSpPr>
          <p:cNvPr id="4" name="Умножение 3"/>
          <p:cNvSpPr/>
          <p:nvPr/>
        </p:nvSpPr>
        <p:spPr>
          <a:xfrm>
            <a:off x="983273" y="1612648"/>
            <a:ext cx="4038600" cy="2819400"/>
          </a:xfrm>
          <a:prstGeom prst="mathMultiply">
            <a:avLst>
              <a:gd name="adj1" fmla="val 8053"/>
            </a:avLst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10800000" flipV="1">
            <a:off x="2823159" y="1551708"/>
            <a:ext cx="360000" cy="995539"/>
          </a:xfrm>
          <a:prstGeom prst="downArrow">
            <a:avLst>
              <a:gd name="adj1" fmla="val 50000"/>
              <a:gd name="adj2" fmla="val 12243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72" y="4625999"/>
            <a:ext cx="5394374" cy="209595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>
                <a:latin typeface="Arial"/>
                <a:ea typeface="+mj-ea"/>
                <a:cs typeface="Arial"/>
              </a:rPr>
              <a:t>негативное влияние </a:t>
            </a:r>
            <a:r>
              <a:rPr lang="ru-RU" sz="2400" b="1" dirty="0" smtClean="0">
                <a:latin typeface="Arial"/>
                <a:ea typeface="+mj-ea"/>
                <a:cs typeface="Arial"/>
              </a:rPr>
              <a:t/>
            </a:r>
            <a:br>
              <a:rPr lang="ru-RU" sz="2400" b="1" dirty="0" smtClean="0">
                <a:latin typeface="Arial"/>
                <a:ea typeface="+mj-ea"/>
                <a:cs typeface="Arial"/>
              </a:rPr>
            </a:br>
            <a:r>
              <a:rPr lang="ru-RU" sz="2400" b="1" dirty="0" smtClean="0">
                <a:latin typeface="Arial"/>
                <a:ea typeface="+mj-ea"/>
                <a:cs typeface="Arial"/>
              </a:rPr>
              <a:t>на </a:t>
            </a:r>
            <a:r>
              <a:rPr lang="ru-RU" sz="2400" b="1" dirty="0">
                <a:latin typeface="Arial"/>
                <a:ea typeface="+mj-ea"/>
                <a:cs typeface="Arial"/>
              </a:rPr>
              <a:t>созревание </a:t>
            </a:r>
            <a:r>
              <a:rPr lang="ru-RU" sz="2400" b="1" dirty="0" smtClean="0">
                <a:latin typeface="Arial"/>
                <a:ea typeface="+mj-ea"/>
                <a:cs typeface="Arial"/>
              </a:rPr>
              <a:t>фолликула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Arial"/>
                <a:ea typeface="+mj-ea"/>
                <a:cs typeface="Arial"/>
              </a:rPr>
              <a:t>нарушение секреции ФСГ </a:t>
            </a:r>
            <a:r>
              <a:rPr lang="ru-RU" sz="2400" b="1" dirty="0">
                <a:latin typeface="Arial"/>
                <a:ea typeface="+mj-ea"/>
                <a:cs typeface="Arial"/>
              </a:rPr>
              <a:t>и </a:t>
            </a:r>
            <a:r>
              <a:rPr lang="ru-RU" sz="2400" b="1" dirty="0" smtClean="0">
                <a:latin typeface="Arial"/>
                <a:ea typeface="+mj-ea"/>
                <a:cs typeface="Arial"/>
              </a:rPr>
              <a:t>ЛГ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Arial"/>
                <a:ea typeface="+mj-ea"/>
                <a:cs typeface="Arial"/>
              </a:rPr>
              <a:t>развитие </a:t>
            </a:r>
            <a:r>
              <a:rPr lang="ru-RU" sz="2400" b="1" dirty="0" err="1">
                <a:latin typeface="Arial"/>
                <a:ea typeface="+mj-ea"/>
                <a:cs typeface="Arial"/>
              </a:rPr>
              <a:t>прогестероновой</a:t>
            </a:r>
            <a:r>
              <a:rPr lang="ru-RU" sz="2400" b="1" dirty="0">
                <a:latin typeface="Arial"/>
                <a:ea typeface="+mj-ea"/>
                <a:cs typeface="Arial"/>
              </a:rPr>
              <a:t> </a:t>
            </a:r>
            <a:r>
              <a:rPr lang="ru-RU" sz="2400" b="1" dirty="0" smtClean="0">
                <a:latin typeface="Arial"/>
                <a:ea typeface="+mj-ea"/>
                <a:cs typeface="Arial"/>
              </a:rPr>
              <a:t>недостаточности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2400" b="1" dirty="0" smtClean="0">
                <a:latin typeface="Arial"/>
                <a:ea typeface="+mj-ea"/>
                <a:cs typeface="Arial"/>
              </a:rPr>
              <a:t>различные НМЦ</a:t>
            </a:r>
            <a:endParaRPr lang="ru-RU" sz="2400" b="1" dirty="0">
              <a:latin typeface="Arial"/>
              <a:ea typeface="+mj-ea"/>
              <a:cs typeface="Arial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10800000" flipV="1">
            <a:off x="2823159" y="3659767"/>
            <a:ext cx="360000" cy="995539"/>
          </a:xfrm>
          <a:prstGeom prst="downArrow">
            <a:avLst>
              <a:gd name="adj1" fmla="val 50000"/>
              <a:gd name="adj2" fmla="val 122430"/>
            </a:avLst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3200" y="3416223"/>
            <a:ext cx="4571999" cy="2031649"/>
          </a:xfrm>
          <a:prstGeom prst="rect">
            <a:avLst/>
          </a:prstGeom>
          <a:noFill/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chemeClr val="bg1"/>
              </a:buClr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Поиск эффективных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безопасных методов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лечения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реабилитации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учетом физиологического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психологического </a:t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состояния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подростка</a:t>
            </a: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5811930" y="961332"/>
            <a:ext cx="533401" cy="5363268"/>
          </a:xfrm>
          <a:prstGeom prst="rightBrace">
            <a:avLst>
              <a:gd name="adj1" fmla="val 67410"/>
              <a:gd name="adj2" fmla="val 62343"/>
            </a:avLst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woPt" dir="t"/>
          </a:scene3d>
          <a:sp3d extrusionH="76200" contourW="12700" prstMaterial="matte">
            <a:bevelT/>
            <a:bevelB/>
            <a:extrusionClr>
              <a:schemeClr val="bg1">
                <a:lumMod val="50000"/>
              </a:schemeClr>
            </a:extrusionClr>
            <a:contourClr>
              <a:schemeClr val="bg1">
                <a:lumMod val="65000"/>
              </a:schemeClr>
            </a:contourClr>
          </a:sp3d>
        </p:spPr>
        <p:txBody>
          <a:bodyPr wrap="square" lIns="0" tIns="0" rIns="0" bIns="0" rtlCol="0" anchor="ctr">
            <a:noAutofit/>
          </a:bodyPr>
          <a:lstStyle/>
          <a:p>
            <a:pPr marL="12063">
              <a:lnSpc>
                <a:spcPct val="80000"/>
              </a:lnSpc>
              <a:tabLst>
                <a:tab pos="296487" algn="l"/>
              </a:tabLst>
            </a:pPr>
            <a:endParaRPr lang="ru-RU" sz="2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0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4666406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+mj-ea"/>
                <a:cs typeface="Arial"/>
              </a:rPr>
              <a:t>Лечение НМЦ и МС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9969" y="1295400"/>
            <a:ext cx="3622431" cy="69487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Медикаментозная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терапия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9969" y="2133600"/>
            <a:ext cx="3622431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Побочные эффекты </a:t>
            </a:r>
            <a:endParaRPr lang="ru-RU" sz="1800" b="1" dirty="0">
              <a:latin typeface="Arial"/>
              <a:ea typeface="+mj-ea"/>
              <a:cs typeface="Arial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Не всегда </a:t>
            </a:r>
            <a:r>
              <a:rPr lang="ru-RU" sz="1800" b="1" dirty="0">
                <a:latin typeface="Arial"/>
                <a:ea typeface="+mj-ea"/>
                <a:cs typeface="Arial"/>
              </a:rPr>
              <a:t>решает проблему комплексно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1295400"/>
            <a:ext cx="5181600" cy="694874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Немедикаментозные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методы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лечения</a:t>
            </a:r>
          </a:p>
        </p:txBody>
      </p:sp>
      <p:sp>
        <p:nvSpPr>
          <p:cNvPr id="6" name="Плюс 5"/>
          <p:cNvSpPr/>
          <p:nvPr/>
        </p:nvSpPr>
        <p:spPr>
          <a:xfrm>
            <a:off x="4161600" y="1249961"/>
            <a:ext cx="796582" cy="779585"/>
          </a:xfrm>
          <a:prstGeom prst="mathPlus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2133600"/>
            <a:ext cx="594360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Физиотерапия:</a:t>
            </a:r>
          </a:p>
          <a:p>
            <a:pPr marL="742860" lvl="1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улучшение </a:t>
            </a:r>
            <a:r>
              <a:rPr lang="ru-RU" sz="1800" b="1" dirty="0">
                <a:latin typeface="Arial"/>
                <a:ea typeface="+mj-ea"/>
                <a:cs typeface="Arial"/>
              </a:rPr>
              <a:t>микроциркуляции 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/>
            </a:r>
            <a:br>
              <a:rPr lang="ru-RU" sz="1800" b="1" dirty="0" smtClean="0">
                <a:latin typeface="Arial"/>
                <a:ea typeface="+mj-ea"/>
                <a:cs typeface="Arial"/>
              </a:rPr>
            </a:br>
            <a:r>
              <a:rPr lang="ru-RU" sz="1800" b="1" dirty="0" smtClean="0">
                <a:latin typeface="Arial"/>
                <a:ea typeface="+mj-ea"/>
                <a:cs typeface="Arial"/>
              </a:rPr>
              <a:t>и </a:t>
            </a:r>
            <a:r>
              <a:rPr lang="ru-RU" sz="1800" b="1" dirty="0">
                <a:latin typeface="Arial"/>
                <a:ea typeface="+mj-ea"/>
                <a:cs typeface="Arial"/>
              </a:rPr>
              <a:t>трофики тканей органов малого таза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Психотерапия:</a:t>
            </a:r>
          </a:p>
          <a:p>
            <a:pPr marL="742860" lvl="1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>
                <a:latin typeface="Arial"/>
                <a:ea typeface="+mj-ea"/>
                <a:cs typeface="Arial"/>
              </a:rPr>
              <a:t>помогает справиться 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/>
            </a:r>
            <a:br>
              <a:rPr lang="ru-RU" sz="1800" b="1" dirty="0" smtClean="0">
                <a:latin typeface="Arial"/>
                <a:ea typeface="+mj-ea"/>
                <a:cs typeface="Arial"/>
              </a:rPr>
            </a:br>
            <a:r>
              <a:rPr lang="ru-RU" sz="1800" b="1" dirty="0" smtClean="0">
                <a:latin typeface="Arial"/>
                <a:ea typeface="+mj-ea"/>
                <a:cs typeface="Arial"/>
              </a:rPr>
              <a:t>с </a:t>
            </a:r>
            <a:r>
              <a:rPr lang="ru-RU" sz="1800" b="1" dirty="0">
                <a:latin typeface="Arial"/>
                <a:ea typeface="+mj-ea"/>
                <a:cs typeface="Arial"/>
              </a:rPr>
              <a:t>психоэмоциональным напряжением, тревожностью 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>и </a:t>
            </a:r>
            <a:r>
              <a:rPr lang="ru-RU" sz="1800" b="1" dirty="0">
                <a:latin typeface="Arial"/>
                <a:ea typeface="+mj-ea"/>
                <a:cs typeface="Arial"/>
              </a:rPr>
              <a:t>депрессией</a:t>
            </a:r>
          </a:p>
          <a:p>
            <a:pPr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Гипокситерапия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:</a:t>
            </a:r>
          </a:p>
          <a:p>
            <a:pPr marL="742860" lvl="1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активация </a:t>
            </a:r>
            <a:r>
              <a:rPr lang="ru-RU" sz="1800" b="1" dirty="0">
                <a:latin typeface="Arial"/>
                <a:ea typeface="+mj-ea"/>
                <a:cs typeface="Arial"/>
              </a:rPr>
              <a:t>транспорта кислорода к 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>тканям</a:t>
            </a:r>
          </a:p>
          <a:p>
            <a:pPr marL="742860" lvl="1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повышение </a:t>
            </a:r>
            <a:r>
              <a:rPr lang="ru-RU" sz="1800" b="1" dirty="0">
                <a:latin typeface="Arial"/>
                <a:ea typeface="+mj-ea"/>
                <a:cs typeface="Arial"/>
              </a:rPr>
              <a:t>кислородной емкости 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>крови</a:t>
            </a:r>
          </a:p>
          <a:p>
            <a:pPr marL="742860" lvl="1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расширение </a:t>
            </a:r>
            <a:r>
              <a:rPr lang="ru-RU" sz="1800" b="1" dirty="0">
                <a:latin typeface="Arial"/>
                <a:ea typeface="+mj-ea"/>
                <a:cs typeface="Arial"/>
              </a:rPr>
              <a:t>капиллярной сети и образование новых 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>капилляров</a:t>
            </a:r>
          </a:p>
          <a:p>
            <a:pPr marL="742860" lvl="1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улучшение </a:t>
            </a:r>
            <a:r>
              <a:rPr lang="ru-RU" sz="1800" b="1" dirty="0">
                <a:latin typeface="Arial"/>
                <a:ea typeface="+mj-ea"/>
                <a:cs typeface="Arial"/>
              </a:rPr>
              <a:t>периферического кровообращения в органах-мишенях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>,</a:t>
            </a:r>
          </a:p>
          <a:p>
            <a:pPr marL="742860" lvl="1" indent="-28575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  <a:buFont typeface="Wingdings" pitchFamily="2" charset="2"/>
              <a:buChar char="ü"/>
            </a:pPr>
            <a:r>
              <a:rPr lang="ru-RU" sz="1800" b="1" dirty="0" smtClean="0">
                <a:latin typeface="Arial"/>
                <a:ea typeface="+mj-ea"/>
                <a:cs typeface="Arial"/>
              </a:rPr>
              <a:t>интенсификация </a:t>
            </a:r>
            <a:r>
              <a:rPr lang="ru-RU" sz="1800" b="1" dirty="0">
                <a:latin typeface="Arial"/>
                <a:ea typeface="+mj-ea"/>
                <a:cs typeface="Arial"/>
              </a:rPr>
              <a:t>тканевого </a:t>
            </a:r>
            <a:r>
              <a:rPr lang="ru-RU" sz="1800" b="1" dirty="0" smtClean="0">
                <a:latin typeface="Arial"/>
                <a:ea typeface="+mj-ea"/>
                <a:cs typeface="Arial"/>
              </a:rPr>
              <a:t>дыхания</a:t>
            </a:r>
            <a:endParaRPr lang="ru-RU" sz="1800" b="1" dirty="0"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503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9617627" cy="443198"/>
          </a:xfrm>
        </p:spPr>
        <p:txBody>
          <a:bodyPr/>
          <a:lstStyle/>
          <a:p>
            <a:pPr algn="l" defTabSz="914220" rtl="0">
              <a:lnSpc>
                <a:spcPct val="80000"/>
              </a:lnSpc>
            </a:pPr>
            <a:r>
              <a:rPr lang="ru-RU" kern="12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Цель исследования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52600" y="1577345"/>
            <a:ext cx="7924800" cy="258532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Оценить роль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немедикаментозной терапии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психотерапии,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гипокситерапии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, физиотерапии)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комплексном лечении девочек-подростков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нарушениями менструального цикла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метаболическим синдромом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условиях стресса военного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времени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 сравнении со стандартной терапией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 стрелкой 17"/>
          <p:cNvCxnSpPr/>
          <p:nvPr/>
        </p:nvCxnSpPr>
        <p:spPr>
          <a:xfrm flipV="1">
            <a:off x="8229600" y="2800234"/>
            <a:ext cx="0" cy="2762365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228600"/>
            <a:ext cx="11582400" cy="64633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+mj-ea"/>
                <a:cs typeface="Arial"/>
              </a:rPr>
              <a:t>90 девочек-подростков с НМЦ и МС </a:t>
            </a:r>
            <a:br>
              <a:rPr lang="ru-RU" sz="3600" b="1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на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rPr>
              <a:t>фоне стресса военного времени</a:t>
            </a:r>
            <a:endParaRPr lang="ru-RU" sz="3200" b="1" dirty="0">
              <a:solidFill>
                <a:srgbClr val="C000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10800000" flipV="1">
            <a:off x="3054498" y="685800"/>
            <a:ext cx="360000" cy="975906"/>
          </a:xfrm>
          <a:prstGeom prst="downArrow">
            <a:avLst>
              <a:gd name="adj1" fmla="val 50000"/>
              <a:gd name="adj2" fmla="val 122430"/>
            </a:avLst>
          </a:prstGeom>
          <a:solidFill>
            <a:srgbClr val="A50021"/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xmlns="" id="{B9429507-CC68-4B49-A1EE-74BBE3A8CFB1}"/>
              </a:ext>
            </a:extLst>
          </p:cNvPr>
          <p:cNvSpPr/>
          <p:nvPr/>
        </p:nvSpPr>
        <p:spPr>
          <a:xfrm rot="10800000" flipV="1">
            <a:off x="8763000" y="685800"/>
            <a:ext cx="360000" cy="975906"/>
          </a:xfrm>
          <a:prstGeom prst="downArrow">
            <a:avLst>
              <a:gd name="adj1" fmla="val 50000"/>
              <a:gd name="adj2" fmla="val 122430"/>
            </a:avLst>
          </a:prstGeom>
          <a:solidFill>
            <a:schemeClr val="accent2">
              <a:lumMod val="75000"/>
            </a:schemeClr>
          </a:solidFill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1690912"/>
            <a:ext cx="5791200" cy="976088"/>
          </a:xfrm>
          <a:prstGeom prst="rect">
            <a:avLst/>
          </a:prstGeom>
          <a:ln w="57150">
            <a:solidFill>
              <a:srgbClr val="A5002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I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группа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(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n = 45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), 13,50 ±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0,07 лет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/>
            </a:r>
            <a:b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стандартная медикаментозная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немедикаментозная терапия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81800" y="1690912"/>
            <a:ext cx="5105400" cy="976088"/>
          </a:xfrm>
          <a:prstGeom prst="rec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II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группа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(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n = 45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), 13,30 ±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  <a:t>0,09 лет 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+mj-ea"/>
                <a:cs typeface="Arial"/>
              </a:rPr>
            </a:b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стандартная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медикаментозная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терапия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ea typeface="+mj-ea"/>
                <a:cs typeface="Arial"/>
              </a:rPr>
              <a:t>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33999" y="3242194"/>
            <a:ext cx="6553201" cy="1710806"/>
          </a:xfrm>
          <a:prstGeom prst="rect">
            <a:avLst/>
          </a:prstGeom>
          <a:solidFill>
            <a:srgbClr val="FFFFFF">
              <a:alpha val="41961"/>
            </a:srgbClr>
          </a:solidFill>
        </p:spPr>
        <p:txBody>
          <a:bodyPr wrap="square" lIns="72000" rIns="72000">
            <a:no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Стандартная медикаментозная терапия: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гормонотерапия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витаминотерапия,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седативные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препараты,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кровоостанавливающие препараты 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04801" y="2868052"/>
            <a:ext cx="487680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A50021"/>
                </a:solidFill>
                <a:latin typeface="Arial"/>
                <a:cs typeface="Arial"/>
              </a:rPr>
              <a:t>Физиотерапия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> </a:t>
            </a:r>
            <a:b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ru-RU" sz="2000" dirty="0" smtClean="0">
                <a:latin typeface="Arial"/>
                <a:cs typeface="Arial"/>
              </a:rPr>
              <a:t>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электросон – 15 процедур через день)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rgbClr val="A50021"/>
                </a:solidFill>
                <a:latin typeface="Arial"/>
                <a:cs typeface="Arial"/>
              </a:rPr>
              <a:t>Психотерапия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(релаксация 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когнитивно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-поведенческая терапия – 3 месяца)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 err="1" smtClean="0">
                <a:solidFill>
                  <a:srgbClr val="A50021"/>
                </a:solidFill>
                <a:latin typeface="Arial"/>
                <a:cs typeface="Arial"/>
              </a:rPr>
              <a:t>Гипокситерапия</a:t>
            </a:r>
            <a:r>
              <a:rPr lang="ru-RU" sz="2400" b="1" dirty="0" smtClean="0">
                <a:solidFill>
                  <a:srgbClr val="A50021"/>
                </a:solidFill>
                <a:latin typeface="Arial"/>
                <a:cs typeface="Arial"/>
              </a:rPr>
              <a:t> </a:t>
            </a:r>
            <a: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  <a:t/>
            </a:r>
            <a:br>
              <a:rPr lang="ru-RU" sz="2400" b="1" dirty="0" smtClean="0">
                <a:solidFill>
                  <a:srgbClr val="C0504D">
                    <a:lumMod val="75000"/>
                  </a:srgbClr>
                </a:solidFill>
                <a:latin typeface="Arial"/>
                <a:cs typeface="Arial"/>
              </a:rPr>
            </a:br>
            <a:r>
              <a:rPr lang="ru-RU" sz="2000" dirty="0" smtClean="0">
                <a:latin typeface="Arial"/>
                <a:cs typeface="Arial"/>
              </a:rPr>
              <a:t>(интервальная гипоксическая тренировка </a:t>
            </a:r>
            <a:r>
              <a:rPr lang="ru-RU" sz="2000" dirty="0">
                <a:latin typeface="Arial"/>
                <a:cs typeface="Arial"/>
              </a:rPr>
              <a:t>– 15 процедур </a:t>
            </a:r>
            <a:r>
              <a:rPr lang="ru-RU" sz="2000" dirty="0" smtClean="0">
                <a:latin typeface="Arial"/>
                <a:cs typeface="Arial"/>
              </a:rPr>
              <a:t>через </a:t>
            </a:r>
            <a:r>
              <a:rPr lang="ru-RU" sz="2000" dirty="0">
                <a:latin typeface="Arial"/>
                <a:cs typeface="Arial"/>
              </a:rPr>
              <a:t>день)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25736" y="5562599"/>
            <a:ext cx="7140528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Рекомендации по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изменению образа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жизни: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Диетотерапия</a:t>
            </a:r>
          </a:p>
          <a:p>
            <a:pPr marL="342900" indent="-342900"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Расширение физической активности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5181601" y="2800234"/>
            <a:ext cx="0" cy="2719139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791200" y="2800234"/>
            <a:ext cx="0" cy="57519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010400" y="2800234"/>
            <a:ext cx="0" cy="575194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stealth" w="lg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9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557" y="322384"/>
            <a:ext cx="2971800" cy="762000"/>
          </a:xfr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36000" rIns="72000" bIns="36000" anchor="ctr">
            <a:noAutofit/>
          </a:bodyPr>
          <a:lstStyle/>
          <a:p>
            <a:pPr algn="l" defTabSz="914220" rtl="0">
              <a:buClr>
                <a:srgbClr val="FF0000"/>
              </a:buClr>
            </a:pPr>
            <a:r>
              <a:rPr lang="ru-RU" sz="2400" b="1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Критерии включения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9113520" y="6407006"/>
            <a:ext cx="2804160" cy="292388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3747" y="320039"/>
            <a:ext cx="6282253" cy="1750256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возраст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13–17 лет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диагностированного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НМЦ, 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метаболического синдрома, </a:t>
            </a:r>
            <a:endParaRPr lang="ru-RU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задокументированное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переживание стрессовых событий, связанных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военными действиями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half" idx="2"/>
          </p:nvPr>
        </p:nvSpPr>
        <p:spPr>
          <a:xfrm>
            <a:off x="323557" y="2301240"/>
            <a:ext cx="2971800" cy="762000"/>
          </a:xfrm>
          <a:solidFill>
            <a:schemeClr val="accent2">
              <a:lumMod val="75000"/>
            </a:schemeClr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36000" rIns="72000" bIns="36000" anchor="ctr">
            <a:noAutofit/>
          </a:bodyPr>
          <a:lstStyle/>
          <a:p>
            <a:pPr algn="l" defTabSz="914220" rtl="0">
              <a:buClr>
                <a:srgbClr val="FF0000"/>
              </a:buClr>
            </a:pPr>
            <a:r>
              <a:rPr lang="ru-RU" sz="2400" b="1" kern="1200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Критерии </a:t>
            </a:r>
            <a:r>
              <a:rPr lang="ru-RU" sz="2400" b="1" kern="1200" dirty="0" smtClean="0">
                <a:solidFill>
                  <a:schemeClr val="bg1"/>
                </a:solidFill>
                <a:latin typeface="Arial"/>
                <a:ea typeface="+mj-ea"/>
                <a:cs typeface="Arial"/>
              </a:rPr>
              <a:t>исключения</a:t>
            </a:r>
            <a:endParaRPr lang="ru-RU" sz="2400" b="1" kern="1200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09871" y="2298895"/>
            <a:ext cx="6296129" cy="1905000"/>
          </a:xfrm>
          <a:prstGeom prst="rect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острые инфекционные заболевания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декомпенсированные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хронические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заболевания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эндокринные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заболевания, требующие специфического лечения (кроме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МС)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психические расстройства, требующие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специализированной психиатрической помощи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04801" y="4648200"/>
            <a:ext cx="2971799" cy="762000"/>
          </a:xfrm>
          <a:solidFill>
            <a:schemeClr val="accent5">
              <a:lumMod val="75000"/>
            </a:schemeClr>
          </a:solidFill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72000" tIns="36000" rIns="72000" bIns="36000" anchor="ctr">
            <a:noAutofit/>
          </a:bodyPr>
          <a:lstStyle/>
          <a:p>
            <a:pPr algn="l" defTabSz="914220" rtl="0">
              <a:lnSpc>
                <a:spcPct val="80000"/>
              </a:lnSpc>
              <a:spcAft>
                <a:spcPts val="600"/>
              </a:spcAft>
              <a:buClr>
                <a:srgbClr val="FF0000"/>
              </a:buClr>
            </a:pPr>
            <a:r>
              <a:rPr lang="ru-RU" sz="2400" kern="1200" dirty="0">
                <a:solidFill>
                  <a:schemeClr val="bg1"/>
                </a:solidFill>
              </a:rPr>
              <a:t>Критерии эффективности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4648200"/>
            <a:ext cx="8077200" cy="1905000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Восстановление регулярного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МЦ </a:t>
            </a:r>
            <a:b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течение 6 месяцев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наблюдения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массы: динамика изменения ИМТ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Нормализация метаболических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показателей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Снижение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тревожности 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течение 6 месяцев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наблюдения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2739</TotalTime>
  <Words>370</Words>
  <Application>Microsoft Office PowerPoint</Application>
  <PresentationFormat>Произвольный</PresentationFormat>
  <Paragraphs>132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исследования</vt:lpstr>
      <vt:lpstr>Презентация PowerPoint</vt:lpstr>
      <vt:lpstr>Критерии эффективности</vt:lpstr>
      <vt:lpstr>Жалобы девочек-подростков  с НМЦ и МС до лечения</vt:lpstr>
      <vt:lpstr>Гормональный профиль девочек-подростков  с НМЦ и МС в динамике лечения</vt:lpstr>
      <vt:lpstr>Эффективность лечения  девочек-подростков с НМЦ и МС</vt:lpstr>
      <vt:lpstr>Показатели углеводного обмена у девочек-подростков с НМЦ и МС в динамике лечения</vt:lpstr>
      <vt:lpstr>Выводы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</dc:creator>
  <cp:lastModifiedBy>НИИ-МПС</cp:lastModifiedBy>
  <cp:revision>171</cp:revision>
  <cp:lastPrinted>2025-09-17T11:47:57Z</cp:lastPrinted>
  <dcterms:created xsi:type="dcterms:W3CDTF">2025-07-24T13:18:30Z</dcterms:created>
  <dcterms:modified xsi:type="dcterms:W3CDTF">2026-02-19T04:50:39Z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2025-07-22T00:00:00Z</vt:filetime>
  </property>
  <property fmtid="{D5CDD505-2E9C-101B-9397-08002B2CF9AE}" pid="3" name="LastSaved">
    <vt:filetime>2025-07-24T00:00:00Z</vt:filetime>
  </property>
</Properties>
</file>