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305" r:id="rId3"/>
    <p:sldId id="304" r:id="rId4"/>
    <p:sldId id="303" r:id="rId5"/>
    <p:sldId id="302" r:id="rId6"/>
    <p:sldId id="301" r:id="rId7"/>
    <p:sldId id="300" r:id="rId8"/>
    <p:sldId id="299" r:id="rId9"/>
    <p:sldId id="298" r:id="rId10"/>
    <p:sldId id="297" r:id="rId11"/>
    <p:sldId id="327" r:id="rId12"/>
    <p:sldId id="329" r:id="rId13"/>
    <p:sldId id="328" r:id="rId14"/>
    <p:sldId id="330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9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 showGuides="1">
      <p:cViewPr>
        <p:scale>
          <a:sx n="62" d="100"/>
          <a:sy n="62" d="100"/>
        </p:scale>
        <p:origin x="-1236" y="216"/>
      </p:cViewPr>
      <p:guideLst>
        <p:guide orient="horz" pos="2139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91400" cy="9144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dirty="0"/>
              <a:t>Н</a:t>
            </a:r>
            <a:r>
              <a:rPr lang="en-US" altLang="en-US" dirty="0"/>
              <a:t>арушени</a:t>
            </a:r>
            <a:r>
              <a:rPr lang="ru-RU" altLang="en-US" dirty="0"/>
              <a:t>я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менструального</a:t>
            </a:r>
            <a:r>
              <a:rPr lang="en-US" altLang="ru-RU" dirty="0"/>
              <a:t> </a:t>
            </a:r>
            <a:r>
              <a:rPr lang="en-US" altLang="en-US" dirty="0"/>
              <a:t>цикла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подростко</a:t>
            </a:r>
            <a:r>
              <a:rPr lang="ru-RU" dirty="0"/>
              <a:t>в. Пути решения проблемы.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1262062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</a:pPr>
            <a:endParaRPr lang="ru-RU" b="1" kern="100" spc="-2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kern="100" spc="-20" dirty="0" smtClean="0">
                <a:latin typeface="Times New Roman"/>
                <a:ea typeface="Times New Roman"/>
              </a:rPr>
              <a:t>Игнатенко</a:t>
            </a:r>
            <a:r>
              <a:rPr lang="ru-RU" sz="1400" b="1" kern="100" spc="-20" dirty="0">
                <a:latin typeface="Times New Roman"/>
                <a:ea typeface="Times New Roman"/>
              </a:rPr>
              <a:t> Г.А.</a:t>
            </a:r>
            <a:r>
              <a:rPr lang="ru-RU" sz="1400" kern="100" spc="-20" dirty="0">
                <a:latin typeface="Times New Roman"/>
                <a:ea typeface="Times New Roman"/>
              </a:rPr>
              <a:t>, д.м.н.,  профессор, член-корр. НАМНУ,  ректор ФГБОУ ВО    </a:t>
            </a:r>
            <a:r>
              <a:rPr lang="ru-RU" sz="1400" kern="100" spc="-20" dirty="0" err="1">
                <a:latin typeface="Times New Roman"/>
                <a:ea typeface="Times New Roman"/>
              </a:rPr>
              <a:t>ДонГМУ</a:t>
            </a:r>
            <a:r>
              <a:rPr lang="ru-RU" sz="1400" kern="100" spc="-20" dirty="0">
                <a:latin typeface="Times New Roman"/>
                <a:ea typeface="Times New Roman"/>
              </a:rPr>
              <a:t> Минздрава России, </a:t>
            </a:r>
            <a:r>
              <a:rPr lang="ru-RU" sz="1400" dirty="0">
                <a:latin typeface="Times New Roman"/>
                <a:ea typeface="Times New Roman"/>
              </a:rPr>
              <a:t>заведующий кафедрой пропедевтики внутренних болезней, г. Донецк, </a:t>
            </a:r>
            <a:r>
              <a:rPr lang="ru-RU" sz="1400" kern="100" spc="-20" dirty="0">
                <a:latin typeface="Times New Roman"/>
                <a:ea typeface="Times New Roman"/>
              </a:rPr>
              <a:t>Герой Труда Донецкой Народной</a:t>
            </a:r>
            <a:r>
              <a:rPr lang="ru-RU" sz="1400" kern="100" spc="-20" dirty="0" smtClean="0">
                <a:latin typeface="Times New Roman"/>
                <a:ea typeface="Times New Roman"/>
              </a:rPr>
              <a:t>.</a:t>
            </a:r>
            <a:r>
              <a:rPr lang="ru-RU" sz="1400" dirty="0" smtClean="0">
                <a:latin typeface="Times New Roman"/>
                <a:ea typeface="Times New Roman"/>
              </a:rPr>
              <a:t> Республики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директор НИИ РЗДПМ ФГБОУ 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Росси., д. м. н., доцент, проф.  каф. акушерства, гинекологии,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и подростковой гинекологии ФНМФО  ФГБОУ 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 ,внештатный республиканский детский специалист по акушерству и гинекологии МЗ ДНР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Пушкарева Н.Е.,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сотрудник НИИ РЗДПМ ФГБОУ 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Севрюкова З.В., врач УЗД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НИИ РЗДПМ ФГБОУ 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ДонГМУ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Минздрава России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Зоркова Е.В.,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к.б.н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лабораторной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ФГБОУ 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ДонГМУ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Минздрава России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https://ww1.prweb.com/prfiles/2011/03/10/1306814/CAPR.jpg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762000" y="1066799"/>
            <a:ext cx="8001000" cy="3584575"/>
          </a:xfrm>
          <a:prstGeom prst="rect">
            <a:avLst/>
          </a:prstGeom>
          <a:noFill/>
        </p:spPr>
      </p:sp>
      <p:pic>
        <p:nvPicPr>
          <p:cNvPr id="1027" name="Picture 3" descr="C:\Users\НИИ-МПС\Downloads\полные дев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906780"/>
            <a:ext cx="7404100" cy="442722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026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25392" rIns="9144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7" descr="Две веселые девочки-подростки держат ярко-красную леденцовую конфету |  Премиум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" y="890905"/>
            <a:ext cx="7592695" cy="4443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6200" y="1295400"/>
            <a:ext cx="9030970" cy="455295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гинекологии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повышающие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гипоксии</a:t>
            </a:r>
            <a:r>
              <a:rPr lang="en-US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показаниями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ИГТ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неспецифической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резистентности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неспецифический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</a:t>
            </a:r>
            <a:b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рецидивы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проводимого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</a:t>
            </a:r>
            <a:b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42" y="44598"/>
            <a:ext cx="8964488" cy="8954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AF596B"/>
                </a:solidFill>
              </a:rPr>
              <a:t>Показания для ИГТ </a:t>
            </a:r>
            <a:r>
              <a:rPr lang="ru-RU" dirty="0">
                <a:solidFill>
                  <a:srgbClr val="AF596B"/>
                </a:solidFill>
              </a:rPr>
              <a:t>у девочек-подростков с НМЦ на фоне хронического стресса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F7E-76EB-4EBB-ACFA-67F9EB22069B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1336" y="1268760"/>
            <a:ext cx="5010744" cy="72008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неспецифической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резистентности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9354" y="2405870"/>
            <a:ext cx="5016544" cy="720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неспецифический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101" y="3659962"/>
            <a:ext cx="5010744" cy="720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НМЦ более 2 лет,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частые рецидивы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41647" y="4797152"/>
            <a:ext cx="5054251" cy="720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недостаточная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проводимого комплексного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 rot="5400000">
            <a:off x="4050090" y="4726266"/>
            <a:ext cx="1008113" cy="530349"/>
          </a:xfrm>
          <a:prstGeom prst="rightArrow">
            <a:avLst>
              <a:gd name="adj1" fmla="val 50000"/>
              <a:gd name="adj2" fmla="val 100265"/>
            </a:avLst>
          </a:prstGeom>
          <a:solidFill>
            <a:srgbClr val="8741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endParaRPr lang="ru-RU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050090" y="2854058"/>
            <a:ext cx="1008113" cy="530349"/>
          </a:xfrm>
          <a:prstGeom prst="rightArrow">
            <a:avLst>
              <a:gd name="adj1" fmla="val 50000"/>
              <a:gd name="adj2" fmla="val 100265"/>
            </a:avLst>
          </a:prstGeom>
          <a:solidFill>
            <a:srgbClr val="AF596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endParaRPr lang="ru-RU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029472" y="1075594"/>
            <a:ext cx="1008113" cy="530349"/>
          </a:xfrm>
          <a:prstGeom prst="rightArrow">
            <a:avLst>
              <a:gd name="adj1" fmla="val 50000"/>
              <a:gd name="adj2" fmla="val 10026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endParaRPr 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F7E-76EB-4EBB-ACFA-67F9EB22069B}" type="slidenum">
              <a:rPr lang="ru-RU" smtClean="0"/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375" y="274515"/>
            <a:ext cx="8671831" cy="80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Пребывание в условиях военного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381" y="1823091"/>
            <a:ext cx="8671831" cy="936101"/>
          </a:xfrm>
          <a:prstGeom prst="rect">
            <a:avLst/>
          </a:prstGeom>
          <a:solidFill>
            <a:srgbClr val="AF596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Пониженный самоконтроль </a:t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менструального цикла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0381" y="3598127"/>
            <a:ext cx="8671831" cy="1008112"/>
          </a:xfrm>
          <a:prstGeom prst="rect">
            <a:avLst/>
          </a:prstGeom>
          <a:solidFill>
            <a:srgbClr val="8741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Дисгормональные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метаболические расстройства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5495497"/>
            <a:ext cx="2880320" cy="1130264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НМЦ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5238"/>
            <a:ext cx="8964488" cy="8954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AF596B"/>
                </a:solidFill>
              </a:rPr>
              <a:t>Методы обследования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F7E-76EB-4EBB-ACFA-67F9EB22069B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100" y="908720"/>
            <a:ext cx="3588820" cy="72008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анамнеза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318984"/>
            <a:ext cx="4338736" cy="720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психоэмоционального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3100" y="2276872"/>
            <a:ext cx="3588820" cy="720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Антропометрия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664296"/>
            <a:ext cx="4338736" cy="720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Лабораторно-инструментальные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100" y="3717032"/>
            <a:ext cx="3588819" cy="720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Социально-демографический опрос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77032"/>
            <a:ext cx="4338736" cy="223228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менструального цикла:</a:t>
            </a:r>
          </a:p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регулярность </a:t>
            </a:r>
          </a:p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</a:t>
            </a:r>
          </a:p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дисменорея </a:t>
            </a:r>
          </a:p>
          <a:p>
            <a:pPr marL="285750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дисменореи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качество жизни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31840" y="2852936"/>
            <a:ext cx="5760640" cy="345892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742950" lvl="1" indent="-285750">
              <a:lnSpc>
                <a:spcPct val="80000"/>
              </a:lnSpc>
              <a:spcBef>
                <a:spcPts val="58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 гипокситерапии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«Био-Нова-204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(содержание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кислорода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10–16 %)</a:t>
            </a:r>
          </a:p>
          <a:p>
            <a:pPr marL="742950" lvl="1" indent="-285750">
              <a:lnSpc>
                <a:spcPct val="80000"/>
              </a:lnSpc>
              <a:spcBef>
                <a:spcPts val="58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(проба Штанге,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10-минутный гипоксический тест)</a:t>
            </a:r>
          </a:p>
          <a:p>
            <a:pPr marL="742950" lvl="1" indent="-285750">
              <a:lnSpc>
                <a:spcPct val="80000"/>
              </a:lnSpc>
              <a:spcBef>
                <a:spcPts val="58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Цикличный фракционный режим (масочный вид дыхания):</a:t>
            </a:r>
          </a:p>
          <a:p>
            <a:pPr marL="892175" lvl="2" indent="-263525">
              <a:lnSpc>
                <a:spcPct val="80000"/>
              </a:lnSpc>
              <a:spcBef>
                <a:spcPts val="58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дыхание гипоксической газовой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смесью</a:t>
            </a:r>
          </a:p>
          <a:p>
            <a:pPr marL="892175" lvl="2" indent="-263525">
              <a:lnSpc>
                <a:spcPct val="80000"/>
              </a:lnSpc>
              <a:spcBef>
                <a:spcPts val="58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2–5-минутные циклы гипоксических воздействий с 5-минутными периодами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нормоксической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респирации</a:t>
            </a:r>
          </a:p>
          <a:p>
            <a:pPr marL="892175" lvl="2" indent="-263525">
              <a:lnSpc>
                <a:spcPct val="80000"/>
              </a:lnSpc>
              <a:spcBef>
                <a:spcPts val="58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продолжительность сеанса – 1 час</a:t>
            </a:r>
          </a:p>
          <a:p>
            <a:pPr marL="892175" lvl="2" indent="-263525">
              <a:lnSpc>
                <a:spcPct val="80000"/>
              </a:lnSpc>
              <a:spcBef>
                <a:spcPts val="58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сеансов на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113852"/>
            <a:ext cx="5760640" cy="130703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 marL="742950" lvl="1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Модификация образа жизни</a:t>
            </a:r>
          </a:p>
          <a:p>
            <a:pPr marL="742950" lvl="1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консультирование</a:t>
            </a:r>
          </a:p>
          <a:p>
            <a:pPr marL="742950" lvl="1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Диета</a:t>
            </a:r>
          </a:p>
          <a:p>
            <a:pPr marL="742950" lvl="1" indent="-285750"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ЛФК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5238"/>
            <a:ext cx="8964488" cy="8954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AF596B"/>
                </a:solidFill>
              </a:rPr>
              <a:t>Методы </a:t>
            </a:r>
            <a:r>
              <a:rPr lang="ru-RU" dirty="0" smtClean="0">
                <a:solidFill>
                  <a:srgbClr val="AF596B"/>
                </a:solidFill>
              </a:rPr>
              <a:t>лечения</a:t>
            </a:r>
            <a:endParaRPr lang="ru-RU" dirty="0">
              <a:solidFill>
                <a:srgbClr val="AF596B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7F7E-76EB-4EBB-ACFA-67F9EB22069B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100" y="908720"/>
            <a:ext cx="3372796" cy="1130264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Немедикаментозная коррекция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100" y="3068960"/>
            <a:ext cx="3372796" cy="113026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Autofit/>
          </a:bodyPr>
          <a:lstStyle/>
          <a:p>
            <a:pPr>
              <a:lnSpc>
                <a:spcPct val="80000"/>
              </a:lnSpc>
              <a:spcBef>
                <a:spcPts val="580"/>
              </a:spcBef>
              <a:buClr>
                <a:schemeClr val="accent2">
                  <a:lumMod val="75000"/>
                </a:schemeClr>
              </a:buClr>
              <a:buSzPct val="100000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Интервальная гипоксическая тренировка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9143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7" name="Picture 3" descr="C:\Users\НИИ-МПС\Downloads\istockphoto-1050851922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6200" y="-2209165"/>
            <a:ext cx="8534400" cy="7094220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en-US" alt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</a:t>
            </a:r>
            <a:r>
              <a:rPr lang="en-US" alt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</a:t>
            </a:r>
            <a:r>
              <a:rPr lang="en-US" alt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аменорея</a:t>
            </a:r>
            <a:r>
              <a:rPr lang="en-US" alt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этиологии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Патологическая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Патогенетическая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Нормогонадотропная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Гипергонадотропная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овариальные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Гипогонадотропная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генеза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Гиперпролактинемические</a:t>
            </a:r>
            <a:b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Дисфункциональные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клиникой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гиперандрогении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1228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-228600"/>
            <a:ext cx="8736330" cy="61855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en-US" sz="3200" b="1" dirty="0"/>
              <a:t>Выделяют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три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группы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стрессовых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факторов</a:t>
            </a:r>
            <a:r>
              <a:rPr lang="en-US" altLang="ru-RU" sz="3200" b="1" dirty="0"/>
              <a:t>, </a:t>
            </a:r>
          </a:p>
          <a:p>
            <a:r>
              <a:rPr lang="en-US" altLang="en-US" sz="3200" b="1" dirty="0"/>
              <a:t>служащих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причиной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НМЦ</a:t>
            </a:r>
          </a:p>
          <a:p>
            <a:endParaRPr lang="en-US" altLang="en-US" sz="2800" dirty="0"/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Физические</a:t>
            </a:r>
            <a:r>
              <a:rPr lang="en-US" altLang="ru-RU" sz="2800" dirty="0"/>
              <a:t>: </a:t>
            </a:r>
            <a:r>
              <a:rPr lang="en-US" altLang="en-US" sz="2800" dirty="0"/>
              <a:t>занятия</a:t>
            </a:r>
            <a:r>
              <a:rPr lang="en-US" altLang="ru-RU" sz="2800" dirty="0"/>
              <a:t> </a:t>
            </a:r>
            <a:r>
              <a:rPr lang="en-US" altLang="en-US" sz="2800" dirty="0"/>
              <a:t>спортом</a:t>
            </a:r>
            <a:r>
              <a:rPr lang="en-US" altLang="ru-RU" sz="2800" dirty="0"/>
              <a:t>, </a:t>
            </a:r>
            <a:r>
              <a:rPr lang="en-US" altLang="en-US" sz="2800" dirty="0"/>
              <a:t>чрезмерные</a:t>
            </a:r>
            <a:r>
              <a:rPr lang="en-US" altLang="ru-RU" sz="2800" dirty="0"/>
              <a:t> </a:t>
            </a:r>
          </a:p>
          <a:p>
            <a:r>
              <a:rPr lang="en-US" altLang="en-US" sz="2800" dirty="0"/>
              <a:t>мышечные</a:t>
            </a:r>
            <a:r>
              <a:rPr lang="en-US" altLang="ru-RU" sz="2800" dirty="0"/>
              <a:t> </a:t>
            </a:r>
            <a:r>
              <a:rPr lang="en-US" altLang="en-US" sz="2800" dirty="0"/>
              <a:t>нагрузки</a:t>
            </a:r>
            <a:r>
              <a:rPr lang="en-US" altLang="ru-RU" sz="2800" dirty="0"/>
              <a:t>, </a:t>
            </a:r>
            <a:r>
              <a:rPr lang="en-US" altLang="en-US" sz="2800" dirty="0"/>
              <a:t>операции</a:t>
            </a:r>
            <a:r>
              <a:rPr lang="en-US" altLang="ru-RU" sz="2800" dirty="0"/>
              <a:t>, </a:t>
            </a:r>
            <a:r>
              <a:rPr lang="en-US" altLang="en-US" sz="2800" dirty="0"/>
              <a:t>травмы</a:t>
            </a:r>
            <a:r>
              <a:rPr lang="en-US" altLang="ru-RU" sz="2800" dirty="0"/>
              <a:t>, </a:t>
            </a:r>
            <a:r>
              <a:rPr lang="en-US" altLang="en-US" sz="2800" dirty="0"/>
              <a:t>смена</a:t>
            </a:r>
            <a:r>
              <a:rPr lang="en-US" altLang="ru-RU" sz="2800" dirty="0"/>
              <a:t> </a:t>
            </a:r>
          </a:p>
          <a:p>
            <a:r>
              <a:rPr lang="en-US" altLang="en-US" sz="2800" dirty="0"/>
              <a:t>часовых</a:t>
            </a:r>
            <a:r>
              <a:rPr lang="en-US" altLang="ru-RU" sz="2800" dirty="0"/>
              <a:t> </a:t>
            </a:r>
            <a:r>
              <a:rPr lang="en-US" altLang="en-US" sz="2800" dirty="0"/>
              <a:t>и</a:t>
            </a:r>
            <a:r>
              <a:rPr lang="en-US" altLang="ru-RU" sz="2800" dirty="0"/>
              <a:t> </a:t>
            </a:r>
            <a:r>
              <a:rPr lang="en-US" altLang="en-US" sz="2800" dirty="0"/>
              <a:t>климатических</a:t>
            </a:r>
            <a:r>
              <a:rPr lang="en-US" altLang="ru-RU" sz="2800" dirty="0"/>
              <a:t> </a:t>
            </a:r>
            <a:r>
              <a:rPr lang="en-US" altLang="en-US" sz="2800" dirty="0"/>
              <a:t>поясов</a:t>
            </a:r>
            <a:r>
              <a:rPr lang="en-US" altLang="ru-RU" sz="2800" dirty="0"/>
              <a:t> </a:t>
            </a:r>
            <a:r>
              <a:rPr lang="en-US" altLang="en-US" sz="2800" dirty="0"/>
              <a:t>и</a:t>
            </a:r>
            <a:r>
              <a:rPr lang="en-US" altLang="ru-RU" sz="2800" dirty="0"/>
              <a:t> </a:t>
            </a:r>
            <a:r>
              <a:rPr lang="en-US" altLang="en-US" sz="2800" dirty="0"/>
              <a:t>др</a:t>
            </a:r>
            <a:r>
              <a:rPr lang="en-US" altLang="ru-RU" sz="2800" dirty="0"/>
              <a:t>.</a:t>
            </a:r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Метаболические</a:t>
            </a:r>
            <a:r>
              <a:rPr lang="en-US" altLang="ru-RU" sz="2800" dirty="0"/>
              <a:t>: </a:t>
            </a:r>
            <a:r>
              <a:rPr lang="en-US" altLang="en-US" sz="2800" dirty="0"/>
              <a:t>переедание</a:t>
            </a:r>
            <a:r>
              <a:rPr lang="en-US" altLang="ru-RU" sz="2800" dirty="0"/>
              <a:t> </a:t>
            </a:r>
            <a:r>
              <a:rPr lang="en-US" altLang="en-US" sz="2800" dirty="0"/>
              <a:t>и</a:t>
            </a:r>
            <a:r>
              <a:rPr lang="en-US" altLang="ru-RU" sz="2800" dirty="0"/>
              <a:t> </a:t>
            </a:r>
            <a:r>
              <a:rPr lang="en-US" altLang="en-US" sz="2800" dirty="0"/>
              <a:t>недоедание</a:t>
            </a:r>
            <a:r>
              <a:rPr lang="en-US" altLang="ru-RU" sz="2800" dirty="0"/>
              <a:t>, </a:t>
            </a:r>
          </a:p>
          <a:p>
            <a:r>
              <a:rPr lang="en-US" altLang="en-US" sz="2800" dirty="0"/>
              <a:t>несбалансированное</a:t>
            </a:r>
            <a:r>
              <a:rPr lang="en-US" altLang="ru-RU" sz="2800" dirty="0"/>
              <a:t> </a:t>
            </a:r>
            <a:r>
              <a:rPr lang="en-US" altLang="en-US" sz="2800" dirty="0"/>
              <a:t>питание</a:t>
            </a:r>
            <a:r>
              <a:rPr lang="en-US" altLang="ru-RU" sz="2800" dirty="0"/>
              <a:t>, </a:t>
            </a:r>
            <a:r>
              <a:rPr lang="en-US" altLang="en-US" sz="2800" dirty="0"/>
              <a:t>употребление</a:t>
            </a:r>
            <a:r>
              <a:rPr lang="en-US" altLang="ru-RU" sz="2800" dirty="0"/>
              <a:t> </a:t>
            </a:r>
          </a:p>
          <a:p>
            <a:r>
              <a:rPr lang="en-US" altLang="en-US" sz="2800" dirty="0"/>
              <a:t>алкоголя</a:t>
            </a:r>
            <a:r>
              <a:rPr lang="en-US" altLang="ru-RU" sz="2800" dirty="0"/>
              <a:t> </a:t>
            </a:r>
            <a:r>
              <a:rPr lang="en-US" altLang="en-US" sz="2800" dirty="0"/>
              <a:t>или</a:t>
            </a:r>
            <a:r>
              <a:rPr lang="en-US" altLang="ru-RU" sz="2800" dirty="0"/>
              <a:t> </a:t>
            </a:r>
            <a:r>
              <a:rPr lang="en-US" altLang="en-US" sz="2800" dirty="0"/>
              <a:t>наркотиков</a:t>
            </a:r>
            <a:r>
              <a:rPr lang="en-US" altLang="ru-RU" sz="2800" dirty="0"/>
              <a:t>, </a:t>
            </a:r>
            <a:r>
              <a:rPr lang="en-US" altLang="en-US" sz="2800" dirty="0"/>
              <a:t>применение</a:t>
            </a:r>
            <a:r>
              <a:rPr lang="en-US" altLang="ru-RU" sz="2800" dirty="0"/>
              <a:t> </a:t>
            </a:r>
            <a:r>
              <a:rPr lang="en-US" altLang="en-US" sz="2800" dirty="0"/>
              <a:t>некоторых</a:t>
            </a:r>
            <a:r>
              <a:rPr lang="en-US" altLang="ru-RU" sz="2800" dirty="0"/>
              <a:t> </a:t>
            </a:r>
          </a:p>
          <a:p>
            <a:r>
              <a:rPr lang="en-US" altLang="en-US" sz="2800" dirty="0"/>
              <a:t>лекарственных</a:t>
            </a:r>
            <a:r>
              <a:rPr lang="en-US" altLang="ru-RU" sz="2800" dirty="0"/>
              <a:t> </a:t>
            </a:r>
            <a:r>
              <a:rPr lang="en-US" altLang="en-US" sz="2800" dirty="0"/>
              <a:t>препаратов</a:t>
            </a:r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Психологические</a:t>
            </a:r>
            <a:r>
              <a:rPr lang="en-US" altLang="ru-RU" sz="2800" dirty="0"/>
              <a:t>: </a:t>
            </a:r>
            <a:r>
              <a:rPr lang="en-US" altLang="en-US" sz="2800" dirty="0"/>
              <a:t>эмоциональный</a:t>
            </a:r>
            <a:r>
              <a:rPr lang="en-US" altLang="ru-RU" sz="2800" dirty="0"/>
              <a:t> </a:t>
            </a:r>
            <a:r>
              <a:rPr lang="en-US" altLang="en-US" sz="2800" dirty="0"/>
              <a:t>стресс</a:t>
            </a:r>
            <a:r>
              <a:rPr lang="en-US" altLang="ru-RU" sz="2800" dirty="0"/>
              <a:t>, </a:t>
            </a:r>
          </a:p>
          <a:p>
            <a:r>
              <a:rPr lang="en-US" altLang="en-US" sz="2800" dirty="0"/>
              <a:t>чрезмерные</a:t>
            </a:r>
            <a:r>
              <a:rPr lang="en-US" altLang="ru-RU" sz="2800" dirty="0"/>
              <a:t> </a:t>
            </a:r>
            <a:r>
              <a:rPr lang="en-US" altLang="en-US" sz="2800" dirty="0"/>
              <a:t>умственные</a:t>
            </a:r>
            <a:r>
              <a:rPr lang="en-US" altLang="ru-RU" sz="2800" dirty="0"/>
              <a:t> </a:t>
            </a:r>
            <a:r>
              <a:rPr lang="en-US" altLang="en-US" sz="2800" dirty="0"/>
              <a:t>нагрузки</a:t>
            </a:r>
            <a:r>
              <a:rPr lang="en-US" altLang="ru-RU" sz="2800" dirty="0"/>
              <a:t>, </a:t>
            </a:r>
            <a:r>
              <a:rPr lang="en-US" altLang="en-US" sz="2800" dirty="0"/>
              <a:t>изменение</a:t>
            </a:r>
            <a:r>
              <a:rPr lang="en-US" altLang="ru-RU" sz="2800" dirty="0"/>
              <a:t> </a:t>
            </a:r>
          </a:p>
          <a:p>
            <a:r>
              <a:rPr lang="en-US" altLang="en-US" sz="2800" dirty="0"/>
              <a:t>семейного</a:t>
            </a:r>
            <a:r>
              <a:rPr lang="en-US" altLang="ru-RU" sz="2800" dirty="0"/>
              <a:t> </a:t>
            </a:r>
            <a:r>
              <a:rPr lang="en-US" altLang="en-US" sz="2800" dirty="0"/>
              <a:t>или</a:t>
            </a:r>
            <a:r>
              <a:rPr lang="en-US" altLang="ru-RU" sz="2800" dirty="0"/>
              <a:t> </a:t>
            </a:r>
            <a:r>
              <a:rPr lang="en-US" altLang="en-US" sz="2800" dirty="0"/>
              <a:t>социального</a:t>
            </a:r>
            <a:r>
              <a:rPr lang="en-US" altLang="ru-RU" sz="2800" dirty="0"/>
              <a:t> </a:t>
            </a:r>
            <a:r>
              <a:rPr lang="en-US" altLang="en-US" sz="2800" dirty="0"/>
              <a:t>статуса</a:t>
            </a:r>
            <a:r>
              <a:rPr lang="en-US" altLang="ru-RU" sz="2800" dirty="0"/>
              <a:t> </a:t>
            </a:r>
            <a:r>
              <a:rPr lang="en-US" altLang="en-US" sz="2800" dirty="0"/>
              <a:t>и</a:t>
            </a:r>
            <a:r>
              <a:rPr lang="en-US" altLang="ru-RU" sz="2800" dirty="0"/>
              <a:t> </a:t>
            </a:r>
            <a:r>
              <a:rPr lang="en-US" altLang="en-US" sz="2800" dirty="0"/>
              <a:t>другие</a:t>
            </a:r>
            <a:r>
              <a:rPr lang="en-US" altLang="ru-RU" sz="2800" dirty="0"/>
              <a:t> </a:t>
            </a:r>
          </a:p>
          <a:p>
            <a:r>
              <a:rPr lang="en-US" altLang="en-US" sz="2800" dirty="0"/>
              <a:t>психологически</a:t>
            </a:r>
            <a:r>
              <a:rPr lang="en-US" altLang="ru-RU" sz="2800" dirty="0"/>
              <a:t> </a:t>
            </a:r>
            <a:r>
              <a:rPr lang="en-US" altLang="en-US" sz="2800" dirty="0"/>
              <a:t>значимые</a:t>
            </a:r>
            <a:r>
              <a:rPr lang="en-US" altLang="ru-RU" sz="2800" dirty="0"/>
              <a:t> </a:t>
            </a:r>
            <a:r>
              <a:rPr lang="en-US" altLang="en-US" sz="2800" dirty="0"/>
              <a:t>события</a:t>
            </a:r>
            <a:r>
              <a:rPr lang="en-US" altLang="ru-RU" sz="2800" dirty="0"/>
              <a:t> </a:t>
            </a:r>
            <a:r>
              <a:rPr lang="en-US" altLang="en-US" sz="2800" dirty="0"/>
              <a:t>в</a:t>
            </a:r>
            <a:r>
              <a:rPr lang="en-US" altLang="ru-RU" sz="2800" dirty="0"/>
              <a:t> </a:t>
            </a:r>
            <a:r>
              <a:rPr lang="en-US" altLang="en-US" sz="2800" dirty="0"/>
              <a:t>жизни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" y="381000"/>
            <a:ext cx="8839200" cy="6324600"/>
          </a:xfrm>
        </p:spPr>
        <p:txBody>
          <a:bodyPr>
            <a:noAutofit/>
          </a:bodyPr>
          <a:lstStyle/>
          <a:p>
            <a:pPr algn="l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5799" y="-76200"/>
            <a:ext cx="409240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045" y="228600"/>
            <a:ext cx="8910955" cy="6812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ru-RU" dirty="0"/>
          </a:p>
          <a:p>
            <a:pPr algn="ctr"/>
            <a:r>
              <a:rPr lang="ru-RU" altLang="en-US" sz="2800" b="1" dirty="0"/>
              <a:t>ДИАГНОСТИКА НМЦ</a:t>
            </a:r>
            <a:endParaRPr lang="en-US" altLang="ru-RU" sz="2800" b="1" dirty="0"/>
          </a:p>
          <a:p>
            <a:endParaRPr lang="en-US" altLang="ru-RU" dirty="0"/>
          </a:p>
          <a:p>
            <a:r>
              <a:rPr lang="en-US" altLang="en-US" sz="2400" dirty="0"/>
              <a:t>УЗИ</a:t>
            </a:r>
            <a:r>
              <a:rPr lang="en-US" altLang="ru-RU" sz="2400" dirty="0"/>
              <a:t> (</a:t>
            </a:r>
            <a:r>
              <a:rPr lang="en-US" altLang="en-US" sz="2400" dirty="0"/>
              <a:t>обязательно</a:t>
            </a:r>
            <a:r>
              <a:rPr lang="en-US" altLang="ru-RU" sz="2400" dirty="0"/>
              <a:t> </a:t>
            </a:r>
            <a:r>
              <a:rPr lang="en-US" altLang="en-US" sz="2400" dirty="0"/>
              <a:t>соотносить</a:t>
            </a:r>
            <a:r>
              <a:rPr lang="en-US" altLang="ru-RU" sz="2400" dirty="0"/>
              <a:t> </a:t>
            </a:r>
            <a:r>
              <a:rPr lang="en-US" altLang="en-US" sz="2400" dirty="0"/>
              <a:t>с</a:t>
            </a:r>
            <a:r>
              <a:rPr lang="en-US" altLang="ru-RU" sz="2400" dirty="0"/>
              <a:t> </a:t>
            </a:r>
            <a:r>
              <a:rPr lang="en-US" altLang="en-US" sz="2400" dirty="0"/>
              <a:t>днем</a:t>
            </a:r>
            <a:r>
              <a:rPr lang="en-US" altLang="ru-RU" sz="2400" dirty="0"/>
              <a:t> </a:t>
            </a:r>
            <a:r>
              <a:rPr lang="en-US" altLang="en-US" sz="2400" dirty="0"/>
              <a:t>цикла</a:t>
            </a:r>
            <a:r>
              <a:rPr lang="en-US" altLang="ru-RU" sz="2400" dirty="0"/>
              <a:t>)</a:t>
            </a:r>
          </a:p>
          <a:p>
            <a:r>
              <a:rPr lang="en-US" altLang="ru-RU" sz="2400" dirty="0"/>
              <a:t> - </a:t>
            </a:r>
            <a:r>
              <a:rPr lang="en-US" altLang="en-US" sz="2400" dirty="0"/>
              <a:t>Размеры</a:t>
            </a:r>
            <a:r>
              <a:rPr lang="en-US" altLang="ru-RU" sz="2400" dirty="0"/>
              <a:t> </a:t>
            </a:r>
            <a:r>
              <a:rPr lang="en-US" altLang="en-US" sz="2400" dirty="0"/>
              <a:t>матки</a:t>
            </a:r>
          </a:p>
          <a:p>
            <a:r>
              <a:rPr lang="en-US" altLang="ru-RU" sz="2400" dirty="0"/>
              <a:t> - </a:t>
            </a:r>
            <a:r>
              <a:rPr lang="en-US" altLang="en-US" sz="2400" dirty="0"/>
              <a:t>Структура</a:t>
            </a:r>
            <a:r>
              <a:rPr lang="en-US" altLang="ru-RU" sz="2400" dirty="0"/>
              <a:t> </a:t>
            </a:r>
            <a:r>
              <a:rPr lang="en-US" altLang="en-US" sz="2400" dirty="0"/>
              <a:t>миометрия</a:t>
            </a:r>
          </a:p>
          <a:p>
            <a:r>
              <a:rPr lang="en-US" altLang="ru-RU" sz="2400" dirty="0"/>
              <a:t> - </a:t>
            </a:r>
            <a:r>
              <a:rPr lang="en-US" altLang="en-US" sz="2400" dirty="0"/>
              <a:t>Толщина</a:t>
            </a:r>
            <a:r>
              <a:rPr lang="en-US" altLang="ru-RU" sz="2400" dirty="0"/>
              <a:t> </a:t>
            </a:r>
            <a:r>
              <a:rPr lang="en-US" altLang="en-US" sz="2400" dirty="0"/>
              <a:t>и</a:t>
            </a:r>
            <a:r>
              <a:rPr lang="en-US" altLang="ru-RU" sz="2400" dirty="0"/>
              <a:t> </a:t>
            </a:r>
            <a:r>
              <a:rPr lang="en-US" altLang="en-US" sz="2400" dirty="0"/>
              <a:t>структура</a:t>
            </a:r>
            <a:r>
              <a:rPr lang="en-US" altLang="ru-RU" sz="2400" dirty="0"/>
              <a:t> </a:t>
            </a:r>
            <a:r>
              <a:rPr lang="en-US" altLang="en-US" sz="2400" dirty="0"/>
              <a:t>эндометрия</a:t>
            </a:r>
          </a:p>
          <a:p>
            <a:r>
              <a:rPr lang="en-US" altLang="ru-RU" sz="2400" dirty="0"/>
              <a:t> - </a:t>
            </a:r>
            <a:r>
              <a:rPr lang="en-US" altLang="en-US" sz="2400" dirty="0"/>
              <a:t>Размеры</a:t>
            </a:r>
            <a:r>
              <a:rPr lang="en-US" altLang="ru-RU" sz="2400" dirty="0"/>
              <a:t> </a:t>
            </a:r>
            <a:r>
              <a:rPr lang="en-US" altLang="en-US" sz="2400" dirty="0"/>
              <a:t>яичников</a:t>
            </a:r>
          </a:p>
          <a:p>
            <a:r>
              <a:rPr lang="en-US" altLang="ru-RU" sz="2400" dirty="0"/>
              <a:t> - </a:t>
            </a:r>
            <a:r>
              <a:rPr lang="en-US" altLang="en-US" sz="2400" dirty="0"/>
              <a:t>Диаметр</a:t>
            </a:r>
            <a:r>
              <a:rPr lang="en-US" altLang="ru-RU" sz="2400" dirty="0"/>
              <a:t> </a:t>
            </a:r>
            <a:r>
              <a:rPr lang="en-US" altLang="en-US" sz="2400" dirty="0"/>
              <a:t>и</a:t>
            </a:r>
            <a:r>
              <a:rPr lang="en-US" altLang="ru-RU" sz="2400" dirty="0"/>
              <a:t> </a:t>
            </a:r>
            <a:r>
              <a:rPr lang="en-US" altLang="en-US" sz="2400" dirty="0"/>
              <a:t>количество</a:t>
            </a:r>
            <a:r>
              <a:rPr lang="en-US" altLang="ru-RU" sz="2400" dirty="0"/>
              <a:t> </a:t>
            </a:r>
            <a:r>
              <a:rPr lang="en-US" altLang="en-US" sz="2400" dirty="0"/>
              <a:t>фолликулов</a:t>
            </a:r>
          </a:p>
          <a:p>
            <a:r>
              <a:rPr lang="en-US" altLang="ru-RU" sz="2400" dirty="0"/>
              <a:t> - </a:t>
            </a:r>
            <a:r>
              <a:rPr lang="en-US" altLang="en-US" sz="2400" dirty="0"/>
              <a:t>Структура</a:t>
            </a:r>
            <a:r>
              <a:rPr lang="en-US" altLang="ru-RU" sz="2400" dirty="0"/>
              <a:t> </a:t>
            </a:r>
            <a:r>
              <a:rPr lang="en-US" altLang="en-US" sz="2400" dirty="0"/>
              <a:t>яичников</a:t>
            </a:r>
            <a:r>
              <a:rPr lang="en-US" altLang="ru-RU" sz="2400" dirty="0"/>
              <a:t> (</a:t>
            </a:r>
            <a:r>
              <a:rPr lang="en-US" altLang="en-US" sz="2400" dirty="0"/>
              <a:t>кисты</a:t>
            </a:r>
            <a:r>
              <a:rPr lang="en-US" altLang="ru-RU" sz="2400" dirty="0"/>
              <a:t>, </a:t>
            </a:r>
            <a:r>
              <a:rPr lang="en-US" altLang="en-US" sz="2400" dirty="0"/>
              <a:t>желтое</a:t>
            </a:r>
            <a:r>
              <a:rPr lang="en-US" altLang="ru-RU" sz="2400" dirty="0"/>
              <a:t> </a:t>
            </a:r>
            <a:r>
              <a:rPr lang="en-US" altLang="en-US" sz="2400" dirty="0"/>
              <a:t>тело</a:t>
            </a:r>
            <a:r>
              <a:rPr lang="en-US" altLang="ru-RU" sz="2400" dirty="0"/>
              <a:t>, </a:t>
            </a:r>
            <a:r>
              <a:rPr lang="en-US" altLang="en-US" sz="2400" dirty="0"/>
              <a:t>эндометриоз</a:t>
            </a:r>
            <a:r>
              <a:rPr lang="en-US" altLang="ru-RU" sz="2400" dirty="0"/>
              <a:t>)</a:t>
            </a:r>
          </a:p>
          <a:p>
            <a:r>
              <a:rPr lang="en-US" altLang="ru-RU" sz="2400" dirty="0"/>
              <a:t> - </a:t>
            </a:r>
            <a:r>
              <a:rPr lang="en-US" altLang="en-US" sz="2400" dirty="0"/>
              <a:t>Наличие</a:t>
            </a:r>
            <a:r>
              <a:rPr lang="en-US" altLang="ru-RU" sz="2400" dirty="0"/>
              <a:t> </a:t>
            </a:r>
            <a:r>
              <a:rPr lang="en-US" altLang="en-US" sz="2400" dirty="0"/>
              <a:t>объемных</a:t>
            </a:r>
            <a:r>
              <a:rPr lang="en-US" altLang="ru-RU" sz="2400" dirty="0"/>
              <a:t> </a:t>
            </a:r>
            <a:r>
              <a:rPr lang="en-US" altLang="en-US" sz="2400" dirty="0"/>
              <a:t>образований</a:t>
            </a:r>
            <a:r>
              <a:rPr lang="en-US" altLang="ru-RU" sz="2400" dirty="0"/>
              <a:t> </a:t>
            </a:r>
            <a:r>
              <a:rPr lang="en-US" altLang="en-US" sz="2400" dirty="0"/>
              <a:t>в</a:t>
            </a:r>
            <a:r>
              <a:rPr lang="en-US" altLang="ru-RU" sz="2400" dirty="0"/>
              <a:t> </a:t>
            </a:r>
            <a:r>
              <a:rPr lang="en-US" altLang="en-US" sz="2400" dirty="0"/>
              <a:t>малом</a:t>
            </a:r>
            <a:r>
              <a:rPr lang="en-US" altLang="ru-RU" sz="2400" dirty="0"/>
              <a:t> </a:t>
            </a:r>
            <a:r>
              <a:rPr lang="en-US" altLang="en-US" sz="2400" dirty="0"/>
              <a:t>тазу</a:t>
            </a:r>
          </a:p>
          <a:p>
            <a:r>
              <a:rPr lang="en-US" altLang="ru-RU" sz="2400" dirty="0"/>
              <a:t>• </a:t>
            </a:r>
            <a:r>
              <a:rPr lang="en-US" altLang="en-US" sz="2400" dirty="0"/>
              <a:t>Гормональные</a:t>
            </a:r>
            <a:r>
              <a:rPr lang="en-US" altLang="ru-RU" sz="2400" dirty="0"/>
              <a:t> </a:t>
            </a:r>
            <a:r>
              <a:rPr lang="en-US" altLang="en-US" sz="2400" dirty="0"/>
              <a:t>исследования</a:t>
            </a:r>
            <a:r>
              <a:rPr lang="en-US" altLang="ru-RU" sz="2400" dirty="0"/>
              <a:t> (</a:t>
            </a:r>
            <a:r>
              <a:rPr lang="en-US" altLang="en-US" sz="2400" dirty="0"/>
              <a:t>ФСГ</a:t>
            </a:r>
            <a:r>
              <a:rPr lang="en-US" altLang="ru-RU" sz="2400" dirty="0"/>
              <a:t>, </a:t>
            </a:r>
            <a:r>
              <a:rPr lang="en-US" altLang="en-US" sz="2400" dirty="0"/>
              <a:t>ЛГ</a:t>
            </a:r>
            <a:r>
              <a:rPr lang="en-US" altLang="ru-RU" sz="2400" dirty="0"/>
              <a:t>, </a:t>
            </a:r>
            <a:r>
              <a:rPr lang="en-US" altLang="en-US" sz="2400" dirty="0"/>
              <a:t>ПРЛ</a:t>
            </a:r>
            <a:r>
              <a:rPr lang="en-US" altLang="ru-RU" sz="2400" dirty="0"/>
              <a:t>, </a:t>
            </a:r>
            <a:r>
              <a:rPr lang="en-US" altLang="en-US" sz="2400" dirty="0"/>
              <a:t>ТТГ</a:t>
            </a:r>
            <a:r>
              <a:rPr lang="en-US" altLang="ru-RU" sz="2400" dirty="0"/>
              <a:t>, </a:t>
            </a:r>
            <a:r>
              <a:rPr lang="en-US" altLang="en-US" sz="2400" dirty="0"/>
              <a:t>Т</a:t>
            </a:r>
            <a:r>
              <a:rPr lang="en-US" altLang="ru-RU" sz="2400" dirty="0"/>
              <a:t>3, </a:t>
            </a:r>
          </a:p>
          <a:p>
            <a:r>
              <a:rPr lang="en-US" altLang="en-US" sz="2400" dirty="0"/>
              <a:t>Т</a:t>
            </a:r>
            <a:r>
              <a:rPr lang="en-US" altLang="ru-RU" sz="2400" dirty="0"/>
              <a:t>4, </a:t>
            </a:r>
            <a:r>
              <a:rPr lang="en-US" altLang="en-US" sz="2400" dirty="0"/>
              <a:t>АМГ</a:t>
            </a:r>
            <a:r>
              <a:rPr lang="en-US" altLang="ru-RU" sz="2400" dirty="0"/>
              <a:t>, </a:t>
            </a:r>
            <a:r>
              <a:rPr lang="en-US" altLang="en-US" sz="2400" dirty="0"/>
              <a:t>АТ</a:t>
            </a:r>
            <a:r>
              <a:rPr lang="en-US" altLang="ru-RU" sz="2400" dirty="0"/>
              <a:t> </a:t>
            </a:r>
            <a:r>
              <a:rPr lang="en-US" altLang="en-US" sz="2400" dirty="0"/>
              <a:t>к</a:t>
            </a:r>
            <a:r>
              <a:rPr lang="en-US" altLang="ru-RU" sz="2400" dirty="0"/>
              <a:t> </a:t>
            </a:r>
            <a:r>
              <a:rPr lang="en-US" altLang="en-US" sz="2400" dirty="0"/>
              <a:t>ТПО</a:t>
            </a:r>
            <a:r>
              <a:rPr lang="en-US" altLang="ru-RU" sz="2400" dirty="0"/>
              <a:t>, </a:t>
            </a:r>
            <a:r>
              <a:rPr lang="en-US" altLang="en-US" sz="2400" dirty="0"/>
              <a:t>Тсв</a:t>
            </a:r>
            <a:r>
              <a:rPr lang="en-US" altLang="ru-RU" sz="2400" dirty="0"/>
              <a:t>, </a:t>
            </a:r>
            <a:r>
              <a:rPr lang="en-US" altLang="en-US" sz="2400" dirty="0"/>
              <a:t>ТНТ</a:t>
            </a:r>
            <a:r>
              <a:rPr lang="en-US" altLang="ru-RU" sz="2400" dirty="0"/>
              <a:t>, </a:t>
            </a:r>
            <a:r>
              <a:rPr lang="en-US" altLang="en-US" sz="2400" dirty="0"/>
              <a:t>ДАЭС</a:t>
            </a:r>
            <a:r>
              <a:rPr lang="en-US" altLang="ru-RU" sz="2400" dirty="0"/>
              <a:t>, 17-</a:t>
            </a:r>
            <a:r>
              <a:rPr lang="en-US" altLang="en-US" sz="2400" dirty="0"/>
              <a:t>гидроксиПРГ</a:t>
            </a:r>
            <a:r>
              <a:rPr lang="en-US" altLang="ru-RU" sz="2400" dirty="0"/>
              <a:t>, </a:t>
            </a:r>
          </a:p>
          <a:p>
            <a:r>
              <a:rPr lang="en-US" altLang="en-US" sz="2400" dirty="0"/>
              <a:t>А</a:t>
            </a:r>
            <a:r>
              <a:rPr lang="en-US" altLang="ru-RU" sz="2400" dirty="0"/>
              <a:t>4, </a:t>
            </a:r>
            <a:r>
              <a:rPr lang="en-US" altLang="en-US" sz="2400" dirty="0"/>
              <a:t>Кортизол</a:t>
            </a:r>
            <a:r>
              <a:rPr lang="en-US" altLang="ru-RU" sz="2400" dirty="0"/>
              <a:t>, </a:t>
            </a:r>
            <a:r>
              <a:rPr lang="en-US" altLang="en-US" sz="2400" dirty="0"/>
              <a:t>ПРГ</a:t>
            </a:r>
            <a:r>
              <a:rPr lang="en-US" altLang="ru-RU" sz="2400" dirty="0"/>
              <a:t>)</a:t>
            </a:r>
          </a:p>
          <a:p>
            <a:r>
              <a:rPr lang="en-US" altLang="ru-RU" sz="2400" dirty="0"/>
              <a:t>• </a:t>
            </a:r>
            <a:r>
              <a:rPr lang="en-US" altLang="en-US" sz="2400" dirty="0"/>
              <a:t>Методы</a:t>
            </a:r>
            <a:r>
              <a:rPr lang="en-US" altLang="ru-RU" sz="2400" dirty="0"/>
              <a:t> </a:t>
            </a:r>
            <a:r>
              <a:rPr lang="en-US" altLang="en-US" sz="2400" dirty="0"/>
              <a:t>функциональной</a:t>
            </a:r>
            <a:r>
              <a:rPr lang="en-US" altLang="ru-RU" sz="2400" dirty="0"/>
              <a:t> </a:t>
            </a:r>
            <a:r>
              <a:rPr lang="en-US" altLang="en-US" sz="2400" dirty="0"/>
              <a:t>диагностики</a:t>
            </a:r>
            <a:r>
              <a:rPr lang="en-US" altLang="ru-RU" sz="2400" dirty="0"/>
              <a:t> (</a:t>
            </a:r>
            <a:r>
              <a:rPr lang="en-US" altLang="en-US" sz="2400" dirty="0"/>
              <a:t>чаще</a:t>
            </a:r>
            <a:r>
              <a:rPr lang="en-US" altLang="ru-RU" sz="2400" dirty="0"/>
              <a:t> </a:t>
            </a:r>
            <a:r>
              <a:rPr lang="en-US" altLang="en-US" sz="2400" dirty="0"/>
              <a:t>графики</a:t>
            </a:r>
            <a:r>
              <a:rPr lang="en-US" altLang="ru-RU" sz="2400" dirty="0"/>
              <a:t> </a:t>
            </a:r>
          </a:p>
          <a:p>
            <a:r>
              <a:rPr lang="en-US" altLang="en-US" sz="2400" dirty="0"/>
              <a:t>базальной</a:t>
            </a:r>
            <a:r>
              <a:rPr lang="en-US" altLang="ru-RU" sz="2400" dirty="0"/>
              <a:t> </a:t>
            </a:r>
            <a:r>
              <a:rPr lang="en-US" altLang="en-US" sz="2400" dirty="0"/>
              <a:t>температуры</a:t>
            </a:r>
            <a:r>
              <a:rPr lang="en-US" altLang="ru-RU" sz="2400" dirty="0"/>
              <a:t> </a:t>
            </a:r>
            <a:r>
              <a:rPr lang="en-US" altLang="en-US" sz="2400" dirty="0"/>
              <a:t>для</a:t>
            </a:r>
            <a:r>
              <a:rPr lang="en-US" altLang="ru-RU" sz="2400" dirty="0"/>
              <a:t> </a:t>
            </a:r>
            <a:r>
              <a:rPr lang="en-US" altLang="en-US" sz="2400" dirty="0"/>
              <a:t>определения</a:t>
            </a:r>
            <a:r>
              <a:rPr lang="en-US" altLang="ru-RU" sz="2400" dirty="0"/>
              <a:t> </a:t>
            </a:r>
            <a:r>
              <a:rPr lang="en-US" altLang="en-US" sz="2400" dirty="0"/>
              <a:t>длительности</a:t>
            </a:r>
            <a:r>
              <a:rPr lang="en-US" altLang="ru-RU" sz="2400" dirty="0"/>
              <a:t> </a:t>
            </a:r>
          </a:p>
          <a:p>
            <a:r>
              <a:rPr lang="en-US" altLang="ru-RU" sz="2400" dirty="0"/>
              <a:t>2 </a:t>
            </a:r>
            <a:r>
              <a:rPr lang="en-US" altLang="en-US" sz="2400" dirty="0"/>
              <a:t>фазы</a:t>
            </a:r>
            <a:r>
              <a:rPr lang="en-US" altLang="ru-RU" sz="2400" dirty="0"/>
              <a:t>)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291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гормональной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информативно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Аменореи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II) –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ФСГ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ТТГ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АМГ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олигоменорея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ФСГ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ТТГ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ТПО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симптомами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ФСГ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ТТГ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АМГ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ТПО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ДГЭС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прогестерон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6629400"/>
          </a:xfrm>
        </p:spPr>
        <p:txBody>
          <a:bodyPr>
            <a:normAutofit/>
          </a:bodyPr>
          <a:lstStyle/>
          <a:p>
            <a:pPr algn="l"/>
            <a: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-304800"/>
            <a:ext cx="89916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9144000" cy="53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/>
              <a:t>Лечение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олиго</a:t>
            </a:r>
            <a:r>
              <a:rPr lang="en-US" altLang="ru-RU" sz="3200" b="1" dirty="0"/>
              <a:t>- </a:t>
            </a:r>
            <a:r>
              <a:rPr lang="en-US" altLang="en-US" sz="3200" b="1" dirty="0"/>
              <a:t>и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аменореи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центрального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генеза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необходимо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начать</a:t>
            </a:r>
            <a:r>
              <a:rPr lang="en-US" altLang="ru-RU" sz="3200" b="1" dirty="0"/>
              <a:t> </a:t>
            </a:r>
            <a:r>
              <a:rPr lang="en-US" altLang="en-US" sz="3200" b="1" dirty="0"/>
              <a:t>с</a:t>
            </a:r>
            <a:r>
              <a:rPr lang="en-US" altLang="ru-RU" sz="3200" b="1" dirty="0"/>
              <a:t>:</a:t>
            </a:r>
          </a:p>
          <a:p>
            <a:r>
              <a:rPr lang="en-US" altLang="ru-RU" sz="2800" dirty="0"/>
              <a:t>1 </a:t>
            </a:r>
            <a:r>
              <a:rPr lang="en-US" altLang="en-US" sz="2800" dirty="0"/>
              <a:t>этап</a:t>
            </a:r>
            <a:r>
              <a:rPr lang="en-US" altLang="ru-RU" sz="2800" dirty="0"/>
              <a:t> (3 </a:t>
            </a:r>
            <a:r>
              <a:rPr lang="en-US" altLang="en-US" sz="2800" dirty="0"/>
              <a:t>месяца</a:t>
            </a:r>
            <a:r>
              <a:rPr lang="en-US" altLang="ru-RU" sz="2800" dirty="0"/>
              <a:t>):</a:t>
            </a:r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Коррекции</a:t>
            </a:r>
            <a:r>
              <a:rPr lang="en-US" altLang="ru-RU" sz="2800" dirty="0"/>
              <a:t> </a:t>
            </a:r>
            <a:r>
              <a:rPr lang="en-US" altLang="en-US" sz="2800" dirty="0"/>
              <a:t>расстройств</a:t>
            </a:r>
            <a:r>
              <a:rPr lang="en-US" altLang="ru-RU" sz="2800" dirty="0"/>
              <a:t> </a:t>
            </a:r>
            <a:r>
              <a:rPr lang="en-US" altLang="en-US" sz="2800" dirty="0"/>
              <a:t>пищевого</a:t>
            </a:r>
            <a:r>
              <a:rPr lang="en-US" altLang="ru-RU" sz="2800" dirty="0"/>
              <a:t> </a:t>
            </a:r>
            <a:r>
              <a:rPr lang="en-US" altLang="en-US" sz="2800" dirty="0"/>
              <a:t>поведения</a:t>
            </a:r>
            <a:r>
              <a:rPr lang="en-US" altLang="ru-RU" sz="2800" dirty="0"/>
              <a:t> </a:t>
            </a:r>
            <a:r>
              <a:rPr lang="en-US" altLang="en-US" sz="2800" dirty="0"/>
              <a:t>и</a:t>
            </a:r>
            <a:r>
              <a:rPr lang="en-US" altLang="ru-RU" sz="2800" dirty="0"/>
              <a:t> </a:t>
            </a:r>
          </a:p>
          <a:p>
            <a:r>
              <a:rPr lang="en-US" altLang="ru-RU" sz="2800" dirty="0"/>
              <a:t> </a:t>
            </a:r>
            <a:r>
              <a:rPr lang="en-US" altLang="en-US" sz="2800" dirty="0"/>
              <a:t>назначения</a:t>
            </a:r>
            <a:r>
              <a:rPr lang="en-US" altLang="ru-RU" sz="2800" dirty="0"/>
              <a:t> </a:t>
            </a:r>
            <a:r>
              <a:rPr lang="en-US" altLang="en-US" sz="2800" dirty="0"/>
              <a:t>психотропных</a:t>
            </a:r>
            <a:r>
              <a:rPr lang="en-US" altLang="ru-RU" sz="2800" dirty="0"/>
              <a:t> </a:t>
            </a:r>
            <a:r>
              <a:rPr lang="en-US" altLang="en-US" sz="2800" dirty="0"/>
              <a:t>средств</a:t>
            </a:r>
            <a:r>
              <a:rPr lang="en-US" altLang="ru-RU" sz="2800" dirty="0"/>
              <a:t> (</a:t>
            </a:r>
            <a:r>
              <a:rPr lang="en-US" altLang="en-US" sz="2800" dirty="0"/>
              <a:t>психиатр</a:t>
            </a:r>
            <a:r>
              <a:rPr lang="en-US" altLang="ru-RU" sz="2800" dirty="0"/>
              <a:t>,</a:t>
            </a:r>
          </a:p>
          <a:p>
            <a:r>
              <a:rPr lang="en-US" altLang="ru-RU" sz="2800" dirty="0"/>
              <a:t> </a:t>
            </a:r>
            <a:r>
              <a:rPr lang="en-US" altLang="en-US" sz="2800" dirty="0"/>
              <a:t>диетолог</a:t>
            </a:r>
            <a:r>
              <a:rPr lang="en-US" altLang="ru-RU" sz="2800" dirty="0"/>
              <a:t>)</a:t>
            </a:r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Коррекции</a:t>
            </a:r>
            <a:r>
              <a:rPr lang="en-US" altLang="ru-RU" sz="2800" dirty="0"/>
              <a:t> </a:t>
            </a:r>
            <a:r>
              <a:rPr lang="en-US" altLang="en-US" sz="2800" dirty="0"/>
              <a:t>физических</a:t>
            </a:r>
            <a:r>
              <a:rPr lang="en-US" altLang="ru-RU" sz="2800" dirty="0"/>
              <a:t> </a:t>
            </a:r>
            <a:r>
              <a:rPr lang="en-US" altLang="en-US" sz="2800" dirty="0"/>
              <a:t>нагрузок</a:t>
            </a:r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Изменение</a:t>
            </a:r>
            <a:r>
              <a:rPr lang="en-US" altLang="ru-RU" sz="2800" dirty="0"/>
              <a:t> </a:t>
            </a:r>
            <a:r>
              <a:rPr lang="en-US" altLang="en-US" sz="2800" dirty="0"/>
              <a:t>образа</a:t>
            </a:r>
            <a:r>
              <a:rPr lang="en-US" altLang="ru-RU" sz="2800" dirty="0"/>
              <a:t> </a:t>
            </a:r>
            <a:r>
              <a:rPr lang="en-US" altLang="en-US" sz="2800" dirty="0"/>
              <a:t>жизни</a:t>
            </a:r>
            <a:r>
              <a:rPr lang="en-US" altLang="ru-RU" sz="2800" dirty="0"/>
              <a:t>, </a:t>
            </a:r>
            <a:r>
              <a:rPr lang="en-US" altLang="en-US" sz="2800" dirty="0"/>
              <a:t>седативная</a:t>
            </a:r>
            <a:r>
              <a:rPr lang="en-US" altLang="ru-RU" sz="2800" dirty="0"/>
              <a:t> </a:t>
            </a:r>
            <a:r>
              <a:rPr lang="en-US" altLang="en-US" sz="2800" dirty="0"/>
              <a:t>терапия</a:t>
            </a:r>
          </a:p>
          <a:p>
            <a:r>
              <a:rPr lang="en-US" altLang="ru-RU" sz="2800" dirty="0"/>
              <a:t>2 </a:t>
            </a:r>
            <a:r>
              <a:rPr lang="en-US" altLang="en-US" sz="2800" dirty="0"/>
              <a:t>этап</a:t>
            </a:r>
            <a:r>
              <a:rPr lang="en-US" altLang="ru-RU" sz="2800" dirty="0"/>
              <a:t> (</a:t>
            </a:r>
            <a:r>
              <a:rPr lang="en-US" altLang="en-US" sz="2800" dirty="0"/>
              <a:t>минимально</a:t>
            </a:r>
            <a:r>
              <a:rPr lang="en-US" altLang="ru-RU" sz="2800" dirty="0"/>
              <a:t> 6 </a:t>
            </a:r>
            <a:r>
              <a:rPr lang="en-US" altLang="en-US" sz="2800" dirty="0"/>
              <a:t>месяцев</a:t>
            </a:r>
            <a:r>
              <a:rPr lang="en-US" altLang="ru-RU" sz="2800" dirty="0"/>
              <a:t>):</a:t>
            </a:r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Коррекция</a:t>
            </a:r>
            <a:r>
              <a:rPr lang="en-US" altLang="ru-RU" sz="2800" dirty="0"/>
              <a:t> </a:t>
            </a:r>
            <a:r>
              <a:rPr lang="en-US" altLang="en-US" sz="2800" dirty="0"/>
              <a:t>гипопластических</a:t>
            </a:r>
            <a:r>
              <a:rPr lang="en-US" altLang="ru-RU" sz="2800" dirty="0"/>
              <a:t> </a:t>
            </a:r>
            <a:r>
              <a:rPr lang="en-US" altLang="en-US" sz="2800" dirty="0"/>
              <a:t>изменений</a:t>
            </a:r>
            <a:r>
              <a:rPr lang="en-US" altLang="ru-RU" sz="2800" dirty="0"/>
              <a:t> </a:t>
            </a:r>
            <a:r>
              <a:rPr lang="en-US" altLang="en-US" sz="2800" dirty="0"/>
              <a:t>матки</a:t>
            </a:r>
            <a:r>
              <a:rPr lang="en-US" altLang="ru-RU" sz="2800" dirty="0"/>
              <a:t> </a:t>
            </a:r>
          </a:p>
          <a:p>
            <a:r>
              <a:rPr lang="en-US" altLang="ru-RU" sz="2800" dirty="0"/>
              <a:t> </a:t>
            </a:r>
            <a:r>
              <a:rPr lang="en-US" altLang="en-US" sz="2800" dirty="0"/>
              <a:t>и</a:t>
            </a:r>
            <a:r>
              <a:rPr lang="en-US" altLang="ru-RU" sz="2800" dirty="0"/>
              <a:t> </a:t>
            </a:r>
            <a:r>
              <a:rPr lang="en-US" altLang="en-US" sz="2800" dirty="0"/>
              <a:t>яичников</a:t>
            </a:r>
          </a:p>
          <a:p>
            <a:r>
              <a:rPr lang="en-US" altLang="ru-RU" sz="2800" dirty="0"/>
              <a:t>• </a:t>
            </a:r>
            <a:r>
              <a:rPr lang="en-US" altLang="en-US" sz="2800" dirty="0"/>
              <a:t>Восстановление</a:t>
            </a:r>
            <a:r>
              <a:rPr lang="en-US" altLang="ru-RU" sz="2800" dirty="0"/>
              <a:t> </a:t>
            </a:r>
            <a:r>
              <a:rPr lang="en-US" altLang="en-US" sz="2800" dirty="0"/>
              <a:t>менструальной</a:t>
            </a:r>
            <a:r>
              <a:rPr lang="en-US" altLang="ru-RU" sz="2800" dirty="0"/>
              <a:t> </a:t>
            </a:r>
            <a:r>
              <a:rPr lang="en-US" altLang="en-US" sz="2800" dirty="0"/>
              <a:t>функции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-1"/>
            <a:ext cx="8686800" cy="914401"/>
          </a:xfrm>
        </p:spPr>
        <p:txBody>
          <a:bodyPr>
            <a:normAutofit fontScale="90000"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ассоциация при СПКЯ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en-US" alt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9540" y="211455"/>
            <a:ext cx="8782685" cy="12719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ru-RU" sz="3200" dirty="0">
                <a:sym typeface="+mn-ea"/>
              </a:rPr>
              <a:t>2 </a:t>
            </a:r>
            <a:r>
              <a:rPr lang="en-US" altLang="en-US" sz="3200" dirty="0">
                <a:sym typeface="+mn-ea"/>
              </a:rPr>
              <a:t>этап</a:t>
            </a:r>
            <a:r>
              <a:rPr lang="en-US" altLang="ru-RU" sz="3200" dirty="0">
                <a:sym typeface="+mn-ea"/>
              </a:rPr>
              <a:t>: </a:t>
            </a:r>
            <a:r>
              <a:rPr lang="en-US" altLang="en-US" sz="2665" dirty="0">
                <a:sym typeface="+mn-ea"/>
              </a:rPr>
              <a:t>Пациентки</a:t>
            </a:r>
            <a:r>
              <a:rPr lang="en-US" altLang="ru-RU" sz="2665" dirty="0">
                <a:sym typeface="+mn-ea"/>
              </a:rPr>
              <a:t> </a:t>
            </a:r>
            <a:r>
              <a:rPr lang="en-US" altLang="en-US" sz="2665" dirty="0">
                <a:sym typeface="+mn-ea"/>
              </a:rPr>
              <a:t>с</a:t>
            </a:r>
            <a:r>
              <a:rPr lang="en-US" altLang="ru-RU" sz="2665" dirty="0">
                <a:sym typeface="+mn-ea"/>
              </a:rPr>
              <a:t> </a:t>
            </a:r>
            <a:r>
              <a:rPr lang="en-US" altLang="en-US" sz="2665" dirty="0">
                <a:sym typeface="+mn-ea"/>
              </a:rPr>
              <a:t>НМЦ</a:t>
            </a:r>
            <a:r>
              <a:rPr lang="en-US" altLang="ru-RU" sz="2665" dirty="0">
                <a:sym typeface="+mn-ea"/>
              </a:rPr>
              <a:t> </a:t>
            </a:r>
            <a:r>
              <a:rPr lang="en-US" altLang="en-US" sz="2665" dirty="0">
                <a:sym typeface="+mn-ea"/>
              </a:rPr>
              <a:t>нуждаются</a:t>
            </a:r>
            <a:r>
              <a:rPr lang="en-US" altLang="ru-RU" sz="2665" dirty="0">
                <a:sym typeface="+mn-ea"/>
              </a:rPr>
              <a:t> </a:t>
            </a:r>
            <a:r>
              <a:rPr lang="en-US" altLang="en-US" sz="2665" dirty="0">
                <a:sym typeface="+mn-ea"/>
              </a:rPr>
              <a:t>в</a:t>
            </a:r>
            <a:r>
              <a:rPr lang="en-US" altLang="ru-RU" sz="2665" dirty="0">
                <a:sym typeface="+mn-ea"/>
              </a:rPr>
              <a:t> </a:t>
            </a:r>
            <a:br>
              <a:rPr lang="en-US" altLang="ru-RU" sz="2665" dirty="0">
                <a:sym typeface="+mn-ea"/>
              </a:rPr>
            </a:br>
            <a:r>
              <a:rPr lang="en-US" altLang="en-US" sz="2665" dirty="0">
                <a:sym typeface="+mn-ea"/>
              </a:rPr>
              <a:t>патогенетической</a:t>
            </a:r>
            <a:r>
              <a:rPr lang="en-US" altLang="ru-RU" sz="2665" dirty="0">
                <a:sym typeface="+mn-ea"/>
              </a:rPr>
              <a:t> обоснованной </a:t>
            </a:r>
            <a:r>
              <a:rPr lang="en-US" altLang="en-US" sz="2665" dirty="0">
                <a:sym typeface="+mn-ea"/>
              </a:rPr>
              <a:t>терапи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" y="1156335"/>
            <a:ext cx="8642985" cy="4544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9600" y="685800"/>
            <a:ext cx="8839200" cy="6324599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aseline="30000" dirty="0"/>
              <a:t>  </a:t>
            </a:r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772795"/>
            <a:ext cx="9665335" cy="5901690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9860" y="398780"/>
            <a:ext cx="8682990" cy="6045835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u="sng"/>
              <a:t>Длительность</a:t>
            </a:r>
            <a:r>
              <a:rPr lang="en-US" altLang="ru-RU" sz="4000" u="sng"/>
              <a:t> </a:t>
            </a:r>
            <a:r>
              <a:rPr lang="en-US" altLang="en-US" sz="4000" u="sng"/>
              <a:t>терапии</a:t>
            </a:r>
            <a:r>
              <a:rPr lang="en-US" altLang="en-US" sz="3110" u="sng"/>
              <a:t/>
            </a:r>
            <a:br>
              <a:rPr lang="en-US" altLang="en-US" sz="3110" u="sng"/>
            </a:br>
            <a:r>
              <a:rPr lang="en-US" altLang="ru-RU" sz="3200"/>
              <a:t>• </a:t>
            </a:r>
            <a:r>
              <a:rPr lang="en-US" altLang="en-US" sz="3200"/>
              <a:t>Нет</a:t>
            </a:r>
            <a:r>
              <a:rPr lang="en-US" altLang="ru-RU" sz="3200"/>
              <a:t> </a:t>
            </a:r>
            <a:r>
              <a:rPr lang="en-US" altLang="en-US" sz="3200"/>
              <a:t>достоверных</a:t>
            </a:r>
            <a:r>
              <a:rPr lang="en-US" altLang="ru-RU" sz="3200"/>
              <a:t> </a:t>
            </a:r>
            <a:r>
              <a:rPr lang="en-US" altLang="en-US" sz="3200"/>
              <a:t>данных</a:t>
            </a:r>
            <a:r>
              <a:rPr lang="en-US" altLang="ru-RU" sz="3200"/>
              <a:t> </a:t>
            </a:r>
            <a:r>
              <a:rPr lang="en-US" altLang="en-US" sz="3200"/>
              <a:t>о</a:t>
            </a:r>
            <a:r>
              <a:rPr lang="en-US" altLang="ru-RU" sz="3200"/>
              <a:t> </a:t>
            </a:r>
            <a:r>
              <a:rPr lang="en-US" altLang="en-US" sz="3200"/>
              <a:t>длительности</a:t>
            </a:r>
            <a:r>
              <a:rPr lang="en-US" altLang="ru-RU" sz="3200"/>
              <a:t> </a:t>
            </a:r>
            <a:r>
              <a:rPr lang="en-US" altLang="en-US" sz="3200"/>
              <a:t>проведения</a:t>
            </a:r>
            <a:r>
              <a:rPr lang="en-US" altLang="ru-RU" sz="3200"/>
              <a:t> </a:t>
            </a:r>
            <a:r>
              <a:rPr lang="en-US" altLang="en-US" sz="3200"/>
              <a:t>ЗГТ</a:t>
            </a:r>
            <a:r>
              <a:rPr lang="en-US" altLang="ru-RU" sz="3200"/>
              <a:t> </a:t>
            </a:r>
            <a:r>
              <a:rPr lang="en-US" altLang="en-US" sz="3200"/>
              <a:t>у</a:t>
            </a:r>
            <a:r>
              <a:rPr lang="en-US" altLang="ru-RU" sz="3200"/>
              <a:t> </a:t>
            </a:r>
            <a:r>
              <a:rPr lang="en-US" altLang="en-US" sz="3200"/>
              <a:t>подростков</a:t>
            </a:r>
            <a:r>
              <a:rPr lang="en-US" altLang="ru-RU" sz="3200"/>
              <a:t> </a:t>
            </a:r>
            <a:r>
              <a:rPr lang="en-US" altLang="en-US" sz="3200"/>
              <a:t>и</a:t>
            </a:r>
            <a:r>
              <a:rPr lang="en-US" altLang="ru-RU" sz="3200"/>
              <a:t> </a:t>
            </a:r>
            <a:r>
              <a:rPr lang="en-US" altLang="en-US" sz="3200"/>
              <a:t>молодых</a:t>
            </a:r>
            <a:r>
              <a:rPr lang="en-US" altLang="ru-RU" sz="3200"/>
              <a:t> </a:t>
            </a:r>
            <a:r>
              <a:rPr lang="en-US" altLang="en-US" sz="3200"/>
              <a:t>женщин</a:t>
            </a:r>
            <a:r>
              <a:rPr lang="en-US" altLang="ru-RU" sz="3200"/>
              <a:t>. </a:t>
            </a:r>
            <a:br>
              <a:rPr lang="en-US" altLang="ru-RU" sz="3200"/>
            </a:br>
            <a:r>
              <a:rPr lang="en-US" altLang="ru-RU" sz="3200"/>
              <a:t>• </a:t>
            </a:r>
            <a:r>
              <a:rPr lang="en-US" altLang="en-US" sz="3200"/>
              <a:t>Терапия</a:t>
            </a:r>
            <a:r>
              <a:rPr lang="en-US" altLang="ru-RU" sz="3200"/>
              <a:t> </a:t>
            </a:r>
            <a:r>
              <a:rPr lang="en-US" altLang="en-US" sz="3200"/>
              <a:t>должна</a:t>
            </a:r>
            <a:r>
              <a:rPr lang="en-US" altLang="ru-RU" sz="3200"/>
              <a:t> </a:t>
            </a:r>
            <a:r>
              <a:rPr lang="en-US" altLang="en-US" sz="3200"/>
              <a:t>проводиться</a:t>
            </a:r>
            <a:r>
              <a:rPr lang="en-US" altLang="ru-RU" sz="3200"/>
              <a:t> </a:t>
            </a:r>
            <a:r>
              <a:rPr lang="en-US" altLang="en-US" sz="3200"/>
              <a:t>до</a:t>
            </a:r>
            <a:r>
              <a:rPr lang="en-US" altLang="ru-RU" sz="3200"/>
              <a:t> </a:t>
            </a:r>
            <a:r>
              <a:rPr lang="en-US" altLang="en-US" sz="3200"/>
              <a:t>достижения</a:t>
            </a:r>
            <a:r>
              <a:rPr lang="en-US" altLang="ru-RU" sz="3200"/>
              <a:t> </a:t>
            </a:r>
            <a:br>
              <a:rPr lang="en-US" altLang="ru-RU" sz="3200"/>
            </a:br>
            <a:r>
              <a:rPr lang="en-US" altLang="en-US" sz="3200"/>
              <a:t>нормальных</a:t>
            </a:r>
            <a:r>
              <a:rPr lang="en-US" altLang="ru-RU" sz="3200"/>
              <a:t> </a:t>
            </a:r>
            <a:r>
              <a:rPr lang="en-US" altLang="en-US" sz="3200"/>
              <a:t>размеров</a:t>
            </a:r>
            <a:r>
              <a:rPr lang="en-US" altLang="ru-RU" sz="3200"/>
              <a:t> </a:t>
            </a:r>
            <a:r>
              <a:rPr lang="en-US" altLang="en-US" sz="3200"/>
              <a:t>матки</a:t>
            </a:r>
            <a:r>
              <a:rPr lang="en-US" altLang="ru-RU" sz="3200"/>
              <a:t> </a:t>
            </a:r>
            <a:r>
              <a:rPr lang="en-US" altLang="en-US" sz="3200"/>
              <a:t>для</a:t>
            </a:r>
            <a:r>
              <a:rPr lang="en-US" altLang="ru-RU" sz="3200"/>
              <a:t> </a:t>
            </a:r>
            <a:r>
              <a:rPr lang="en-US" altLang="en-US" sz="3200"/>
              <a:t>соответствующего</a:t>
            </a:r>
            <a:r>
              <a:rPr lang="en-US" altLang="ru-RU" sz="3200"/>
              <a:t> </a:t>
            </a:r>
            <a:r>
              <a:rPr lang="en-US" altLang="en-US" sz="3200"/>
              <a:t>возраста</a:t>
            </a:r>
            <a:r>
              <a:rPr lang="en-US" altLang="ru-RU" sz="3200"/>
              <a:t>, </a:t>
            </a:r>
            <a:r>
              <a:rPr lang="en-US" altLang="en-US" sz="3200"/>
              <a:t>под</a:t>
            </a:r>
            <a:r>
              <a:rPr lang="en-US" altLang="ru-RU" sz="3200"/>
              <a:t> </a:t>
            </a:r>
            <a:r>
              <a:rPr lang="en-US" altLang="en-US" sz="3200"/>
              <a:t>контролем</a:t>
            </a:r>
            <a:r>
              <a:rPr lang="en-US" altLang="ru-RU" sz="3200"/>
              <a:t> </a:t>
            </a:r>
            <a:r>
              <a:rPr lang="en-US" altLang="en-US" sz="3200"/>
              <a:t>УЗИ</a:t>
            </a:r>
            <a:r>
              <a:rPr lang="en-US" altLang="ru-RU" sz="3200"/>
              <a:t> </a:t>
            </a:r>
            <a:r>
              <a:rPr lang="en-US" altLang="en-US" sz="3200"/>
              <a:t>малого</a:t>
            </a:r>
            <a:r>
              <a:rPr lang="en-US" altLang="ru-RU" sz="3200"/>
              <a:t> </a:t>
            </a:r>
            <a:r>
              <a:rPr lang="en-US" altLang="en-US" sz="3200"/>
              <a:t>таза</a:t>
            </a:r>
            <a:r>
              <a:rPr lang="en-US" altLang="ru-RU" sz="3200"/>
              <a:t> (1 </a:t>
            </a:r>
            <a:r>
              <a:rPr lang="en-US" altLang="en-US" sz="3200"/>
              <a:t>раз</a:t>
            </a:r>
            <a:r>
              <a:rPr lang="en-US" altLang="ru-RU" sz="3200"/>
              <a:t> </a:t>
            </a:r>
            <a:r>
              <a:rPr lang="en-US" altLang="en-US" sz="3200"/>
              <a:t>в</a:t>
            </a:r>
            <a:r>
              <a:rPr lang="en-US" altLang="ru-RU" sz="3200"/>
              <a:t> 6 </a:t>
            </a:r>
            <a:r>
              <a:rPr lang="ru-RU" altLang="en-US" sz="3200"/>
              <a:t>м</a:t>
            </a:r>
            <a:r>
              <a:rPr lang="en-US" altLang="en-US" sz="3200"/>
              <a:t>есяцев</a:t>
            </a:r>
            <a:r>
              <a:rPr lang="en-US" altLang="ru-RU" sz="3200"/>
              <a:t>), </a:t>
            </a:r>
            <a:r>
              <a:rPr lang="en-US" altLang="en-US" sz="3200"/>
              <a:t>уровня</a:t>
            </a:r>
            <a:r>
              <a:rPr lang="en-US" altLang="ru-RU" sz="3200"/>
              <a:t> </a:t>
            </a:r>
            <a:r>
              <a:rPr lang="en-US" altLang="en-US" sz="3200"/>
              <a:t>эстрадиола</a:t>
            </a:r>
            <a:r>
              <a:rPr lang="en-US" altLang="ru-RU" sz="3200"/>
              <a:t>, </a:t>
            </a:r>
            <a:r>
              <a:rPr lang="en-US" altLang="en-US" sz="3200"/>
              <a:t>гонадотропинов</a:t>
            </a:r>
            <a:r>
              <a:rPr lang="en-US" altLang="ru-RU" sz="3200"/>
              <a:t>, </a:t>
            </a:r>
            <a:br>
              <a:rPr lang="en-US" altLang="ru-RU" sz="3200"/>
            </a:br>
            <a:r>
              <a:rPr lang="en-US" altLang="en-US" sz="3200"/>
              <a:t>пролактина</a:t>
            </a:r>
            <a:r>
              <a:rPr lang="en-US" altLang="ru-RU" sz="3200"/>
              <a:t>, </a:t>
            </a:r>
            <a:r>
              <a:rPr lang="en-US" altLang="en-US" sz="3200"/>
              <a:t>ТТГ</a:t>
            </a:r>
            <a:r>
              <a:rPr lang="en-US" altLang="ru-RU" sz="3200"/>
              <a:t> </a:t>
            </a:r>
            <a:r>
              <a:rPr lang="en-US" altLang="en-US" sz="3200"/>
              <a:t>и</a:t>
            </a:r>
            <a:r>
              <a:rPr lang="en-US" altLang="ru-RU" sz="3200"/>
              <a:t> </a:t>
            </a:r>
            <a:r>
              <a:rPr lang="en-US" altLang="en-US" sz="3200"/>
              <a:t>тиреоидных</a:t>
            </a:r>
            <a:r>
              <a:rPr lang="en-US" altLang="ru-RU" sz="3200"/>
              <a:t> </a:t>
            </a:r>
            <a:r>
              <a:rPr lang="en-US" altLang="en-US" sz="3200"/>
              <a:t>гормонов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460</Words>
  <Application>Microsoft Office PowerPoint</Application>
  <PresentationFormat>Экран (4:3)</PresentationFormat>
  <Paragraphs>105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Нарушения  менструального цикла у подростков. Пути решения проблемы.  </vt:lpstr>
      <vt:lpstr>Классификации НМЦ (Олиго- и аменорея) 1. По этиологии • Физиологическая • Патологическая 2. По времени возникновения • Первичная • Вторичная 3. Патогенетическая • Нормогонадотропная • Гипергонадотропная (овариальные) • Гипогонадотропная (центрального генеза) • Гиперпролактинемические • Дисфункциональные с клиникой гиперандрогении</vt:lpstr>
      <vt:lpstr>Презентация PowerPoint</vt:lpstr>
      <vt:lpstr>        </vt:lpstr>
      <vt:lpstr>Презентация PowerPoint</vt:lpstr>
      <vt:lpstr>       </vt:lpstr>
      <vt:lpstr>   Гормональная ассоциация при СПКЯ        </vt:lpstr>
      <vt:lpstr>.           </vt:lpstr>
      <vt:lpstr>Длительность терапии • Нет достоверных данных о длительности проведения ЗГТ у подростков и молодых женщин.  • Терапия должна проводиться до достижения  нормальных размеров матки для соответствующего возраста, под контролем УЗИ малого таза (1 раз в 6 месяцев), уровня эстрадиола, гонадотропинов,  пролактина, ТТГ и тиреоидных гормонов</vt:lpstr>
      <vt:lpstr>В гинекологии сегодня успешно используются методы, повышающие адаптацию к гипоксии. Основными показаниями для применения метода ИГТ у девочек-подростков с НМЦ на фоне хронического стресса   служат снижение неспецифической резистентности, неспецифический характер заболевания, длительное течение НМЦ  (более 2-х лет), частые рецидивы, недостаточная эффективность проводимого комплексного лечения, как в амбулаторных  условиях, так и в условиях стационара.</vt:lpstr>
      <vt:lpstr>Показания для ИГТ у девочек-подростков с НМЦ на фоне хронического стресса </vt:lpstr>
      <vt:lpstr>Презентация PowerPoint</vt:lpstr>
      <vt:lpstr>Методы обследования </vt:lpstr>
      <vt:lpstr>Методы лечения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НИИ-МПС</dc:creator>
  <cp:lastModifiedBy>НИИ-МПС</cp:lastModifiedBy>
  <cp:revision>69</cp:revision>
  <dcterms:created xsi:type="dcterms:W3CDTF">2024-03-15T07:30:00Z</dcterms:created>
  <dcterms:modified xsi:type="dcterms:W3CDTF">2025-02-18T07:01:33Z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63058EBCFAE54C6A8EDC68BC1FF065BF_13</vt:lpwstr>
  </property>
  <property fmtid="{D5CDD505-2E9C-101B-9397-08002B2CF9AE}" pid="3" name="KSOProductBuildVer">
    <vt:lpwstr>1049-12.2.0.19805</vt:lpwstr>
  </property>
</Properties>
</file>