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5" r:id="rId9"/>
    <p:sldId id="266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174-57B3-4AAD-98F7-D28DD7FA9820}" type="datetimeFigureOut">
              <a:rPr lang="ru-RU" smtClean="0"/>
              <a:pPr/>
              <a:t>14.05.2026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E69C1B-B06B-4F7B-9994-B0BE1D1CA7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174-57B3-4AAD-98F7-D28DD7FA9820}" type="datetimeFigureOut">
              <a:rPr lang="ru-RU" smtClean="0"/>
              <a:pPr/>
              <a:t>14.05.2026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9C1B-B06B-4F7B-9994-B0BE1D1CA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174-57B3-4AAD-98F7-D28DD7FA9820}" type="datetimeFigureOut">
              <a:rPr lang="ru-RU" smtClean="0"/>
              <a:pPr/>
              <a:t>14.05.2026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9C1B-B06B-4F7B-9994-B0BE1D1CA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174-57B3-4AAD-98F7-D28DD7FA9820}" type="datetimeFigureOut">
              <a:rPr lang="ru-RU" smtClean="0"/>
              <a:pPr/>
              <a:t>14.05.2026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9C1B-B06B-4F7B-9994-B0BE1D1CA7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174-57B3-4AAD-98F7-D28DD7FA9820}" type="datetimeFigureOut">
              <a:rPr lang="ru-RU" smtClean="0"/>
              <a:pPr/>
              <a:t>14.05.2026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E69C1B-B06B-4F7B-9994-B0BE1D1CA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174-57B3-4AAD-98F7-D28DD7FA9820}" type="datetimeFigureOut">
              <a:rPr lang="ru-RU" smtClean="0"/>
              <a:pPr/>
              <a:t>14.05.2026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9C1B-B06B-4F7B-9994-B0BE1D1CA7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174-57B3-4AAD-98F7-D28DD7FA9820}" type="datetimeFigureOut">
              <a:rPr lang="ru-RU" smtClean="0"/>
              <a:pPr/>
              <a:t>14.05.2026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9C1B-B06B-4F7B-9994-B0BE1D1CA7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174-57B3-4AAD-98F7-D28DD7FA9820}" type="datetimeFigureOut">
              <a:rPr lang="ru-RU" smtClean="0"/>
              <a:pPr/>
              <a:t>14.05.2026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9C1B-B06B-4F7B-9994-B0BE1D1CA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174-57B3-4AAD-98F7-D28DD7FA9820}" type="datetimeFigureOut">
              <a:rPr lang="ru-RU" smtClean="0"/>
              <a:pPr/>
              <a:t>14.05.2026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9C1B-B06B-4F7B-9994-B0BE1D1CA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174-57B3-4AAD-98F7-D28DD7FA9820}" type="datetimeFigureOut">
              <a:rPr lang="ru-RU" smtClean="0"/>
              <a:pPr/>
              <a:t>14.05.2026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9C1B-B06B-4F7B-9994-B0BE1D1CA7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174-57B3-4AAD-98F7-D28DD7FA9820}" type="datetimeFigureOut">
              <a:rPr lang="ru-RU" smtClean="0"/>
              <a:pPr/>
              <a:t>14.05.2026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E69C1B-B06B-4F7B-9994-B0BE1D1CA7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6A5174-57B3-4AAD-98F7-D28DD7FA9820}" type="datetimeFigureOut">
              <a:rPr lang="ru-RU" smtClean="0"/>
              <a:pPr/>
              <a:t>14.05.2026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E69C1B-B06B-4F7B-9994-B0BE1D1CA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789040"/>
            <a:ext cx="5857916" cy="2926109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kern="100" spc="-20" dirty="0">
                <a:latin typeface="Times New Roman"/>
                <a:ea typeface="Times New Roman"/>
              </a:rPr>
              <a:t>Игнатенко Г.А.</a:t>
            </a:r>
            <a:r>
              <a:rPr lang="ru-RU" sz="1400" kern="100" spc="-20" dirty="0">
                <a:latin typeface="Times New Roman"/>
                <a:ea typeface="Times New Roman"/>
              </a:rPr>
              <a:t>, академик РАН, д.м.н., профессор, ректор ФГБОУ ВО    </a:t>
            </a:r>
            <a:r>
              <a:rPr lang="ru-RU" sz="1400" kern="100" spc="-20" dirty="0" err="1">
                <a:latin typeface="Times New Roman"/>
                <a:ea typeface="Times New Roman"/>
              </a:rPr>
              <a:t>ДонГМУ</a:t>
            </a:r>
            <a:r>
              <a:rPr lang="ru-RU" sz="1400" kern="100" spc="-20" dirty="0">
                <a:latin typeface="Times New Roman"/>
                <a:ea typeface="Times New Roman"/>
              </a:rPr>
              <a:t>  Минздрава России, </a:t>
            </a:r>
            <a:r>
              <a:rPr lang="ru-RU" sz="1400" dirty="0">
                <a:latin typeface="Times New Roman"/>
                <a:ea typeface="Times New Roman"/>
              </a:rPr>
              <a:t>заведующий кафедрой пропедевтики внутренних болезней с лабораторией адаптационной медицины, </a:t>
            </a:r>
            <a:r>
              <a:rPr lang="ru-RU" sz="1400" kern="100" spc="-20" dirty="0">
                <a:latin typeface="Times New Roman"/>
                <a:ea typeface="Times New Roman"/>
              </a:rPr>
              <a:t>Герой Труда Донецкой Народной Республики.</a:t>
            </a:r>
            <a:endParaRPr lang="ru-RU" sz="1400" dirty="0">
              <a:latin typeface="Times New Roman"/>
              <a:ea typeface="Times New Roman"/>
            </a:endParaRPr>
          </a:p>
          <a:p>
            <a:pPr algn="just"/>
            <a:r>
              <a:rPr lang="ru-RU" sz="1400" b="1" kern="100" spc="-20" dirty="0">
                <a:latin typeface="Times New Roman"/>
                <a:ea typeface="Times New Roman"/>
              </a:rPr>
              <a:t>Золото Е.В.</a:t>
            </a:r>
            <a:r>
              <a:rPr lang="ru-RU" sz="1400" kern="100" spc="-20" dirty="0">
                <a:latin typeface="Times New Roman"/>
                <a:ea typeface="Times New Roman"/>
              </a:rPr>
              <a:t>,</a:t>
            </a:r>
            <a:r>
              <a:rPr lang="ru-RU" sz="1400" b="1" kern="100" spc="-20" dirty="0">
                <a:latin typeface="Times New Roman"/>
                <a:ea typeface="Times New Roman"/>
              </a:rPr>
              <a:t> </a:t>
            </a:r>
            <a:r>
              <a:rPr lang="ru-RU" sz="1400" kern="100" spc="-20" dirty="0">
                <a:latin typeface="Times New Roman"/>
                <a:ea typeface="Times New Roman"/>
              </a:rPr>
              <a:t>д.м.н., доцент, </a:t>
            </a:r>
            <a:r>
              <a:rPr lang="ru-RU" sz="1400" kern="100" spc="-20" smtClean="0">
                <a:latin typeface="Times New Roman"/>
                <a:ea typeface="Times New Roman"/>
              </a:rPr>
              <a:t>помощник ректора </a:t>
            </a:r>
            <a:r>
              <a:rPr lang="ru-RU" sz="1400" kern="100" spc="-20" smtClean="0">
                <a:latin typeface="Times New Roman"/>
                <a:ea typeface="Times New Roman"/>
              </a:rPr>
              <a:t>ФГБОУ </a:t>
            </a:r>
            <a:r>
              <a:rPr lang="ru-RU" sz="1400" kern="100" spc="-20" dirty="0">
                <a:latin typeface="Times New Roman"/>
                <a:ea typeface="Times New Roman"/>
              </a:rPr>
              <a:t>ВО </a:t>
            </a:r>
            <a:r>
              <a:rPr lang="ru-RU" sz="1400" kern="100" spc="-20" dirty="0" err="1">
                <a:latin typeface="Times New Roman"/>
                <a:ea typeface="Times New Roman"/>
              </a:rPr>
              <a:t>ДонГМУ</a:t>
            </a:r>
            <a:r>
              <a:rPr lang="ru-RU" sz="1400" kern="100" spc="-20" dirty="0">
                <a:latin typeface="Times New Roman"/>
                <a:ea typeface="Times New Roman"/>
              </a:rPr>
              <a:t> Минздрава России, внештатный республиканский детский специалист по акушерству и гинекологии МЗ ДНР, профессор кафедры акушерства, гинекологии, </a:t>
            </a:r>
            <a:r>
              <a:rPr lang="ru-RU" sz="1400" kern="100" spc="-20" dirty="0" err="1">
                <a:latin typeface="Times New Roman"/>
                <a:ea typeface="Times New Roman"/>
              </a:rPr>
              <a:t>перинатологии</a:t>
            </a:r>
            <a:r>
              <a:rPr lang="ru-RU" sz="1400" kern="100" spc="-20" dirty="0">
                <a:latin typeface="Times New Roman"/>
                <a:ea typeface="Times New Roman"/>
              </a:rPr>
              <a:t>, детской и подростковой гинекологии  ФГБОУ ВО </a:t>
            </a:r>
            <a:r>
              <a:rPr lang="ru-RU" sz="1400" kern="100" spc="-20" dirty="0" err="1">
                <a:latin typeface="Times New Roman"/>
                <a:ea typeface="Times New Roman"/>
              </a:rPr>
              <a:t>ДонГМУ</a:t>
            </a:r>
            <a:r>
              <a:rPr lang="ru-RU" sz="1400" kern="100" spc="-20" dirty="0">
                <a:latin typeface="Times New Roman"/>
                <a:ea typeface="Times New Roman"/>
              </a:rPr>
              <a:t> Минздрава России</a:t>
            </a:r>
            <a:r>
              <a:rPr lang="ru-RU" sz="1400" kern="100" spc="-20" dirty="0" smtClean="0">
                <a:latin typeface="Times New Roman"/>
                <a:ea typeface="Times New Roman"/>
              </a:rPr>
              <a:t>.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pPr algn="just"/>
            <a:r>
              <a:rPr lang="ru-RU" sz="1400" b="1" dirty="0" err="1" smtClean="0"/>
              <a:t>Бухарова</a:t>
            </a:r>
            <a:r>
              <a:rPr lang="ru-RU" sz="1400" b="1" dirty="0" smtClean="0"/>
              <a:t> </a:t>
            </a:r>
            <a:r>
              <a:rPr lang="ru-RU" sz="1400" b="1" dirty="0"/>
              <a:t>Н.И.</a:t>
            </a:r>
            <a:r>
              <a:rPr lang="ru-RU" sz="1400" dirty="0"/>
              <a:t>,</a:t>
            </a:r>
            <a:r>
              <a:rPr lang="ru-RU" sz="1400" b="1" dirty="0"/>
              <a:t> </a:t>
            </a:r>
            <a:r>
              <a:rPr lang="ru-RU" sz="1400" dirty="0"/>
              <a:t>д.м.н., ведущий советник  отдела организации медицинской помощи женщинам и детям Департамента организации медицинской помощи Министерства</a:t>
            </a:r>
            <a:r>
              <a:rPr lang="ru-RU" sz="1400" b="1" dirty="0"/>
              <a:t> </a:t>
            </a:r>
            <a:r>
              <a:rPr lang="ru-RU" sz="1400" dirty="0"/>
              <a:t>здравоохранения ДНР.</a:t>
            </a:r>
          </a:p>
          <a:p>
            <a:pPr algn="just">
              <a:spcAft>
                <a:spcPts val="0"/>
              </a:spcAft>
            </a:pPr>
            <a:endParaRPr lang="ru-RU" sz="1600" kern="100" spc="-2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600" kern="100" spc="-20" dirty="0"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лечения </a:t>
            </a:r>
            <a:r>
              <a:rPr lang="ru-RU" dirty="0" err="1" smtClean="0"/>
              <a:t>вульвовагинитов</a:t>
            </a:r>
            <a:r>
              <a:rPr lang="ru-RU" dirty="0" smtClean="0"/>
              <a:t> у детей раннего возраста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14290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высшего образования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«Донецкий государственный медицинский университет имени М. Горького»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НИИ-МПС\Downloads\img_anti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86059"/>
            <a:ext cx="479809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643998" cy="71438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Вульвовагинит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девочек (клинические случаи)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НИИ-МПС\Downloads\вульвовагинит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66315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42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Вульвовагинит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девочек (клинические случаи)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НИИ-МПС\Downloads\вульвовагинит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674551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неспецифического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вульвовагинита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9144000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Лечение неспецифического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вульвовагинита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у детей должно быть комплексным и включать несколько этапов, имеющих разные задачи.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i="1" u="sng" dirty="0" smtClean="0"/>
              <a:t>Цель первого этапа </a:t>
            </a:r>
            <a:r>
              <a:rPr lang="ru-RU" dirty="0" smtClean="0"/>
              <a:t>– обязательная санация очагов </a:t>
            </a:r>
            <a:r>
              <a:rPr lang="ru-RU" dirty="0" err="1" smtClean="0"/>
              <a:t>экстрагенитальной</a:t>
            </a:r>
            <a:r>
              <a:rPr lang="ru-RU" dirty="0" smtClean="0"/>
              <a:t> инфекции, с включением при необходимости препаратов для </a:t>
            </a:r>
            <a:r>
              <a:rPr lang="ru-RU" dirty="0" err="1" smtClean="0"/>
              <a:t>иммунокоррекции</a:t>
            </a:r>
            <a:r>
              <a:rPr lang="ru-RU" dirty="0" smtClean="0"/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виферон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кипферон</a:t>
            </a:r>
            <a:r>
              <a:rPr lang="ru-RU" dirty="0" smtClean="0"/>
              <a:t>) и десенсибилизации (</a:t>
            </a:r>
            <a:r>
              <a:rPr lang="ru-RU" dirty="0" err="1" smtClean="0">
                <a:solidFill>
                  <a:srgbClr val="C00000"/>
                </a:solidFill>
              </a:rPr>
              <a:t>супрастин</a:t>
            </a:r>
            <a:r>
              <a:rPr lang="ru-RU" dirty="0" smtClean="0"/>
              <a:t> – до 12 месяцев – 1/4 таблетки, до 6 лет – 1/3 таблетки 3 раза в сутки, до 12 лет – 1/2 таблетки 3 раза в сутки, </a:t>
            </a:r>
            <a:r>
              <a:rPr lang="ru-RU" dirty="0" err="1" smtClean="0">
                <a:solidFill>
                  <a:srgbClr val="C00000"/>
                </a:solidFill>
              </a:rPr>
              <a:t>тавегил</a:t>
            </a:r>
            <a:r>
              <a:rPr lang="ru-RU" dirty="0" smtClean="0"/>
              <a:t> – с 6 лет по 1/2 таблетки 2 раза в сутки).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i="1" u="sng" dirty="0" smtClean="0"/>
              <a:t>Цель второго этапа</a:t>
            </a:r>
            <a:r>
              <a:rPr lang="ru-RU" dirty="0" smtClean="0"/>
              <a:t> – проведение </a:t>
            </a:r>
            <a:r>
              <a:rPr lang="ru-RU" dirty="0" err="1" smtClean="0"/>
              <a:t>этиотропной</a:t>
            </a:r>
            <a:r>
              <a:rPr lang="ru-RU" dirty="0" smtClean="0"/>
              <a:t> антибактериальной терапии (с учетом чувствительности микрофлоры) с использованием местных или системных препаратов в зависимости от клинической ситуации. Возможно назначение местной антибактериальной терапии в зависимости данных </a:t>
            </a:r>
            <a:r>
              <a:rPr lang="ru-RU" dirty="0" err="1" smtClean="0"/>
              <a:t>бакпосева</a:t>
            </a:r>
            <a:r>
              <a:rPr lang="ru-RU" dirty="0" smtClean="0"/>
              <a:t> из влагалища.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специфического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вульвовагинита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50196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/>
              <a:t>В случае выявления специфической инфекции, а также в случае тяжелого течения воспалительного процесса необходимо назначение </a:t>
            </a:r>
            <a:r>
              <a:rPr lang="ru-RU" i="1" u="sng" dirty="0" smtClean="0">
                <a:solidFill>
                  <a:srgbClr val="C00000"/>
                </a:solidFill>
              </a:rPr>
              <a:t>системной антибактериальной терапии</a:t>
            </a:r>
            <a:r>
              <a:rPr lang="ru-RU" u="sng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амоксициллин</a:t>
            </a:r>
            <a:r>
              <a:rPr lang="ru-RU" dirty="0" smtClean="0"/>
              <a:t> – 20-40 мг/кг/сутки; </a:t>
            </a:r>
            <a:r>
              <a:rPr lang="ru-RU" dirty="0" err="1" smtClean="0"/>
              <a:t>оксациллин</a:t>
            </a:r>
            <a:r>
              <a:rPr lang="ru-RU" dirty="0" smtClean="0"/>
              <a:t> до 6 лет 2 г/</a:t>
            </a:r>
            <a:r>
              <a:rPr lang="ru-RU" dirty="0" err="1" smtClean="0"/>
              <a:t>сут</a:t>
            </a:r>
            <a:r>
              <a:rPr lang="ru-RU" dirty="0" smtClean="0"/>
              <a:t>, после 6 лет – 4 г/</a:t>
            </a:r>
            <a:r>
              <a:rPr lang="ru-RU" dirty="0" err="1" smtClean="0"/>
              <a:t>сут</a:t>
            </a:r>
            <a:r>
              <a:rPr lang="ru-RU" dirty="0" smtClean="0"/>
              <a:t>; </a:t>
            </a:r>
            <a:r>
              <a:rPr lang="ru-RU" dirty="0" err="1" smtClean="0"/>
              <a:t>юнидокс</a:t>
            </a:r>
            <a:r>
              <a:rPr lang="ru-RU" dirty="0" smtClean="0"/>
              <a:t> с 8 лет, с массой не менее 50 кг в 1- </a:t>
            </a:r>
            <a:r>
              <a:rPr lang="ru-RU" dirty="0" err="1" smtClean="0"/>
              <a:t>й</a:t>
            </a:r>
            <a:r>
              <a:rPr lang="ru-RU" dirty="0" smtClean="0"/>
              <a:t> день – 4 мг/кг/</a:t>
            </a:r>
            <a:r>
              <a:rPr lang="ru-RU" dirty="0" err="1" smtClean="0"/>
              <a:t>сут</a:t>
            </a:r>
            <a:r>
              <a:rPr lang="ru-RU" dirty="0" smtClean="0"/>
              <a:t>, в последующие 7 дней по 2 мг/кг/</a:t>
            </a:r>
            <a:r>
              <a:rPr lang="ru-RU" dirty="0" err="1" smtClean="0"/>
              <a:t>сут</a:t>
            </a:r>
            <a:r>
              <a:rPr lang="ru-RU" dirty="0" smtClean="0"/>
              <a:t>).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dirty="0" smtClean="0"/>
              <a:t> </a:t>
            </a:r>
            <a:r>
              <a:rPr lang="ru-RU" sz="2100" b="1" i="1" dirty="0" smtClean="0">
                <a:solidFill>
                  <a:schemeClr val="tx2">
                    <a:lumMod val="50000"/>
                  </a:schemeClr>
                </a:solidFill>
              </a:rPr>
              <a:t>Следует помнить, что ряд антибактериальных препаратов имеет ограничения при использовании в детской практике, кроме того, должен учитываться вес ребенка, наличие </a:t>
            </a:r>
            <a:r>
              <a:rPr lang="ru-RU" sz="2100" b="1" i="1" dirty="0" err="1" smtClean="0">
                <a:solidFill>
                  <a:schemeClr val="tx2">
                    <a:lumMod val="50000"/>
                  </a:schemeClr>
                </a:solidFill>
              </a:rPr>
              <a:t>экстрагенитальной</a:t>
            </a:r>
            <a:r>
              <a:rPr lang="ru-RU" sz="2100" b="1" i="1" dirty="0" smtClean="0">
                <a:solidFill>
                  <a:schemeClr val="tx2">
                    <a:lumMod val="50000"/>
                  </a:schemeClr>
                </a:solidFill>
              </a:rPr>
              <a:t> патологии и выраженность клинической картины. </a:t>
            </a:r>
          </a:p>
          <a:p>
            <a:pPr>
              <a:buNone/>
            </a:pPr>
            <a:r>
              <a:rPr lang="ru-RU" dirty="0" smtClean="0"/>
              <a:t>	Так </a:t>
            </a:r>
            <a:r>
              <a:rPr lang="ru-RU" u="sng" dirty="0" smtClean="0">
                <a:solidFill>
                  <a:srgbClr val="C00000"/>
                </a:solidFill>
              </a:rPr>
              <a:t>тетрациклины</a:t>
            </a:r>
            <a:r>
              <a:rPr lang="ru-RU" u="sng" dirty="0" smtClean="0"/>
              <a:t> </a:t>
            </a:r>
            <a:r>
              <a:rPr lang="ru-RU" u="sng" dirty="0" smtClean="0">
                <a:solidFill>
                  <a:srgbClr val="C00000"/>
                </a:solidFill>
              </a:rPr>
              <a:t>не используют </a:t>
            </a:r>
            <a:r>
              <a:rPr lang="ru-RU" dirty="0" smtClean="0"/>
              <a:t>у детей до 8 лет, а </a:t>
            </a:r>
            <a:r>
              <a:rPr lang="ru-RU" u="sng" dirty="0" err="1" smtClean="0">
                <a:solidFill>
                  <a:srgbClr val="C00000"/>
                </a:solidFill>
              </a:rPr>
              <a:t>фторхинолоны</a:t>
            </a:r>
            <a:r>
              <a:rPr lang="ru-RU" dirty="0" smtClean="0"/>
              <a:t> до 15. 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6318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Местная терапия: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4214842" cy="542928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Используется для облегчения симптомов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вульвита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которые могут вызывать выраженное беспокойство ребенка - орошения антисептиками широкого спектра действия –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фурациллин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мирамистин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гексикон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аппликации, сидячие ванночки из отвара ромашки, шалфея, чистотела по 10-15 минут 2 раза в день.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Антимикотические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препараты местно (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Залаин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Пимафуцин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pPr algn="just"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2400" dirty="0" smtClean="0"/>
              <a:t>	 </a:t>
            </a:r>
          </a:p>
          <a:p>
            <a:pPr algn="just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раннем возрасте следует отдавать предпочтение отварам трав, так как самостоятельное использование антибактериальных растворов в домашних условиях в некоторых ситуациях может сопровождаться химическим ожогом, токсическим действием и местным раздражением, приводящим в последующем к формированию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синехий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малых половых губ.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НИИ-МПС\Downloads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71678"/>
            <a:ext cx="390004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71612"/>
            <a:ext cx="8858312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случае </a:t>
            </a:r>
            <a:r>
              <a:rPr lang="ru-RU" sz="3200" u="sng" dirty="0" err="1" smtClean="0"/>
              <a:t>вульвовагинита</a:t>
            </a:r>
            <a:r>
              <a:rPr lang="ru-RU" sz="3200" u="sng" dirty="0" smtClean="0"/>
              <a:t>, развившегося на фоне глистной инвазии</a:t>
            </a:r>
            <a:r>
              <a:rPr lang="ru-RU" sz="3200" dirty="0" smtClean="0"/>
              <a:t>, необходимо включение в комплекс лечения противоглистных препаратов (</a:t>
            </a:r>
            <a:r>
              <a:rPr lang="ru-RU" sz="3200" dirty="0" err="1" smtClean="0"/>
              <a:t>вермокс</a:t>
            </a:r>
            <a:r>
              <a:rPr lang="ru-RU" sz="3200" dirty="0" smtClean="0"/>
              <a:t> 100 мг - 3 таблетки на курс, или </a:t>
            </a:r>
            <a:r>
              <a:rPr lang="ru-RU" sz="3200" dirty="0" err="1" smtClean="0"/>
              <a:t>декарис</a:t>
            </a:r>
            <a:r>
              <a:rPr lang="ru-RU" sz="3200" dirty="0" smtClean="0"/>
              <a:t> 50 мг однократно).</a:t>
            </a:r>
            <a:endParaRPr lang="ru-RU" sz="3200" dirty="0"/>
          </a:p>
        </p:txBody>
      </p:sp>
      <p:pic>
        <p:nvPicPr>
          <p:cNvPr id="7170" name="Picture 2" descr="C:\Users\НИИ-МПС\Downloads\44ee6e8a259761fc99d8774c5ceff1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285992"/>
            <a:ext cx="47625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рецидива заболевания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715436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обучение правилам личной гигиены;</a:t>
            </a:r>
          </a:p>
          <a:p>
            <a:r>
              <a:rPr lang="ru-RU" dirty="0" smtClean="0"/>
              <a:t>соблюдение </a:t>
            </a:r>
            <a:r>
              <a:rPr lang="ru-RU" dirty="0" err="1" smtClean="0"/>
              <a:t>гипоаллергенной</a:t>
            </a:r>
            <a:r>
              <a:rPr lang="ru-RU" dirty="0" smtClean="0"/>
              <a:t> диеты;  </a:t>
            </a:r>
          </a:p>
          <a:p>
            <a:r>
              <a:rPr lang="ru-RU" dirty="0" smtClean="0"/>
              <a:t>длительное назначение </a:t>
            </a:r>
            <a:r>
              <a:rPr lang="ru-RU" dirty="0" err="1" smtClean="0"/>
              <a:t>эубиотиков</a:t>
            </a:r>
            <a:r>
              <a:rPr lang="ru-RU" dirty="0" smtClean="0"/>
              <a:t> или </a:t>
            </a:r>
            <a:r>
              <a:rPr lang="ru-RU" dirty="0" err="1" smtClean="0"/>
              <a:t>пробиотиков</a:t>
            </a:r>
            <a:r>
              <a:rPr lang="ru-RU" dirty="0" smtClean="0"/>
              <a:t> (</a:t>
            </a:r>
            <a:r>
              <a:rPr lang="ru-RU" dirty="0" err="1" smtClean="0"/>
              <a:t>бифидум-бактерин</a:t>
            </a:r>
            <a:r>
              <a:rPr lang="ru-RU" dirty="0" smtClean="0"/>
              <a:t> по 5-10/доз сутки);</a:t>
            </a:r>
          </a:p>
          <a:p>
            <a:r>
              <a:rPr lang="ru-RU" dirty="0" smtClean="0"/>
              <a:t>осмотр врачом-гинекологом детского и подросткового возраста на 3-7 день и через месяц после окончания лечения;</a:t>
            </a:r>
          </a:p>
          <a:p>
            <a:r>
              <a:rPr lang="ru-RU" dirty="0" smtClean="0"/>
              <a:t>профилактический осмотр рекомендуется один раз в год и далее в декретируемые сроки;</a:t>
            </a:r>
          </a:p>
          <a:p>
            <a:r>
              <a:rPr lang="ru-RU" dirty="0" smtClean="0"/>
              <a:t>диспансерное наблюдение не менее года после последнего эпизода обострения воспалительного процесса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429684" cy="45720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соблюдение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этапности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обследования и лечения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вульвовагинитов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детском возрасте, позволит снизить частоту рецидивов и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хронизации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указанной патологии, что приведет к сохранению репродуктивного здоровья подрастающего поколения.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НИИ-МПС\Downloads\vylvovaginit_det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800" y="2810390"/>
            <a:ext cx="5616596" cy="3744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И-МПС\Downloads\unname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2857496"/>
            <a:ext cx="8858312" cy="64294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Вульвовагиниты</a:t>
            </a:r>
            <a:r>
              <a:rPr lang="ru-RU" sz="1800" dirty="0" smtClean="0"/>
              <a:t> – воспалительные процессы влагалища и наружных половых органов – представляют собою наиболее распространенную форму гинекологической патологии среди девочек. По отношению к различным гинекологическим заболеваниям детского возраста они составляют более 60%. Чаще </a:t>
            </a:r>
            <a:r>
              <a:rPr lang="ru-RU" sz="1800" dirty="0" err="1" smtClean="0"/>
              <a:t>вульвовагинитом</a:t>
            </a:r>
            <a:r>
              <a:rPr lang="ru-RU" sz="1800" dirty="0" smtClean="0"/>
              <a:t> болеют дети от 2 до 9 лет, что объясняется несовершенством их процессов иммунитета и анатомо-физиологическими особенностями половых органов: особенностями слизистой оболочки детского влагалища и вульвы, связанными с низким уровнем эстрогенов в крови. </a:t>
            </a:r>
            <a:r>
              <a:rPr lang="ru-RU" sz="1800" u="sng" dirty="0" smtClean="0"/>
              <a:t>Основной причиной </a:t>
            </a:r>
            <a:r>
              <a:rPr lang="ru-RU" sz="1800" dirty="0" smtClean="0"/>
              <a:t>образования недуга являются инфекционные болезни. Они могут быть неспецифичными или специфичными, которые возбуждают гонококки, </a:t>
            </a:r>
            <a:r>
              <a:rPr lang="ru-RU" sz="1800" dirty="0" err="1" smtClean="0"/>
              <a:t>хламидии</a:t>
            </a:r>
            <a:r>
              <a:rPr lang="ru-RU" sz="1800" dirty="0" smtClean="0"/>
              <a:t>, микобактерии туберкулеза, дифтерийная палочка и прочие. В раннем возрасте преобладает бытовой путь передачи инфекции (через предметы обихода, места общего пользования, при нарушении правил гигиены).</a:t>
            </a:r>
            <a:endParaRPr lang="ru-RU" sz="1800" dirty="0"/>
          </a:p>
        </p:txBody>
      </p:sp>
      <p:pic>
        <p:nvPicPr>
          <p:cNvPr id="1026" name="Picture 2" descr="C:\Users\НИИ-МПС\Downloads\9e9a738ffb48ba7209af4ec47e1c19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3500438"/>
            <a:ext cx="4672093" cy="3185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вульвовагинитов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МКБ-10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501122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N76.0 – острый вагинит (</a:t>
            </a:r>
            <a:r>
              <a:rPr lang="ru-RU" dirty="0" err="1" smtClean="0"/>
              <a:t>вульвовагинит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N76.1 – </a:t>
            </a:r>
            <a:r>
              <a:rPr lang="ru-RU" dirty="0" err="1" smtClean="0"/>
              <a:t>подострый</a:t>
            </a:r>
            <a:r>
              <a:rPr lang="ru-RU" dirty="0" smtClean="0"/>
              <a:t> и хронический вагинит (</a:t>
            </a:r>
            <a:r>
              <a:rPr lang="ru-RU" dirty="0" err="1" smtClean="0"/>
              <a:t>вульвовагинит</a:t>
            </a:r>
            <a:r>
              <a:rPr lang="ru-RU" dirty="0" smtClean="0"/>
              <a:t>);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Как острое состояние определяется при длительности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течения до 1 месяца, </a:t>
            </a:r>
            <a:r>
              <a:rPr lang="ru-RU" i="1" dirty="0" err="1" smtClean="0">
                <a:solidFill>
                  <a:srgbClr val="002060"/>
                </a:solidFill>
              </a:rPr>
              <a:t>подострое</a:t>
            </a:r>
            <a:r>
              <a:rPr lang="ru-RU" i="1" dirty="0" smtClean="0">
                <a:solidFill>
                  <a:srgbClr val="002060"/>
                </a:solidFill>
              </a:rPr>
              <a:t> – от 1 месяца до 3-х,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хроническое – более 3- х. В зарубежной литературе чаще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обсуждается рецидивирующий характер патологии, а не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хроническое течение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112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практической гинекологии, с нашей точки зрения, наиболее удобной является классификация, предложенная В.Ф.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Коколиной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которая выделяет: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401080" cy="51244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I. Инфекционные.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Неспецифический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вульвовагинит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Специфический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вульвовагинит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гонорейный;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туберкулезный;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дифтерийный.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II. Первично-неинфекционные.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Вульвовагинит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вызванный инородным телом во влагалище.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Вульвовагинит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вызванный глистной инвазией.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Вульвовагинит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вызванный онанизмом.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Вульвовагинит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вызванный изменением реактивности организма: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нарушением обмена веществ;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дисметаболической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нефропатией;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аллергическими заболеваниями;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дисбактериозом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кишечника;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заболеваниями мочевыводящих путей;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острыми вирусными заболеваниями;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детскими инфекциями.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возникновения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71538" y="1285859"/>
          <a:ext cx="7072362" cy="485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079"/>
                <a:gridCol w="5304283"/>
              </a:tblGrid>
              <a:tr h="38076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Группа факторов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Отдельные факторы или условия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80984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Анатомо-физиологические особенности гениталий у девочек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Избыточная складчатость слизистых оболочек. Низкая эстрогенная насыщенность. Недостаточная выработка гликогена.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Истончённость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замедленное обновление эпителия полового тракта. Нейтральная или щелочная среда влагалища. Недостаточное смыкание половых губ в задних отделах. Преобладание во влагалище кокковой флоры. </a:t>
                      </a:r>
                      <a:endParaRPr lang="ru-RU" sz="1200" dirty="0"/>
                    </a:p>
                  </a:txBody>
                  <a:tcPr/>
                </a:tc>
              </a:tr>
              <a:tr h="956731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Эндогенные патологические факторы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Анемия. Сахарный диабет. Экссудативный диатез.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Гломерулонефрит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пиелит, цистит. Инфантилизм. Временное снижение общей иммунологической реактивности или иммунодепрессивные состояния. Наличие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экстрагенитальных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очагов острой или хронической инфекции. Наличие полипов,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кистом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нарушением питания. Длительное маточное кровотечение. Скопление крови в рудиментарных образованиях. Энтеробиоз. </a:t>
                      </a:r>
                      <a:endParaRPr lang="ru-RU" sz="1200" dirty="0"/>
                    </a:p>
                  </a:txBody>
                  <a:tcPr/>
                </a:tc>
              </a:tr>
              <a:tr h="410028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Экзогенные патологические факторы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Травма половых органов. Попадание во влагалище инородного тела. Применение для подмывания концентрированных дезинфицирующих растворов.</a:t>
                      </a:r>
                      <a:endParaRPr lang="ru-RU" sz="1200" dirty="0"/>
                    </a:p>
                  </a:txBody>
                  <a:tcPr/>
                </a:tc>
              </a:tr>
              <a:tr h="1200185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Вредные привычки и алиментарные нарушения; неблагоприятные социально – бытовые условия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Переполнение мочевого пузыря. Запоры или нерегулярное опорожнение кишечника. Переедание. Злоупотребление пищей, богатой экстрактивными веществами, аллергенами. Мастурбация. Нарушение ритма сна и бодрствования. Несоблюдение правил личной гигиены.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Клинические проявления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вульвовагинита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9001156" cy="5643602"/>
          </a:xfrm>
        </p:spPr>
        <p:txBody>
          <a:bodyPr>
            <a:normAutofit fontScale="92500" lnSpcReduction="20000"/>
          </a:bodyPr>
          <a:lstStyle/>
          <a:p>
            <a:pPr algn="ctr" fontAlgn="base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правило, ребенка тревожат:</a:t>
            </a:r>
          </a:p>
          <a:p>
            <a:pPr fontAlgn="base">
              <a:buFont typeface="Wingdings" pitchFamily="2" charset="2"/>
              <a:buChar char="q"/>
            </a:pPr>
            <a:r>
              <a:rPr lang="ru-RU" sz="2400" dirty="0" smtClean="0"/>
              <a:t>зудящие и жгучие ощущения в зоне гениталий;</a:t>
            </a:r>
          </a:p>
          <a:p>
            <a:pPr fontAlgn="base">
              <a:buFont typeface="Wingdings" pitchFamily="2" charset="2"/>
              <a:buChar char="q"/>
            </a:pPr>
            <a:r>
              <a:rPr lang="ru-RU" sz="2400" dirty="0" smtClean="0"/>
              <a:t>отечность и переполнение кровью сосудов половых губ и окружающих кожных покровов;</a:t>
            </a:r>
          </a:p>
          <a:p>
            <a:pPr fontAlgn="base">
              <a:buFont typeface="Wingdings" pitchFamily="2" charset="2"/>
              <a:buChar char="q"/>
            </a:pPr>
            <a:r>
              <a:rPr lang="ru-RU" sz="2400" dirty="0" smtClean="0"/>
              <a:t>гиперемия кожи промежности, слизистой вульвы; </a:t>
            </a:r>
          </a:p>
          <a:p>
            <a:pPr fontAlgn="base">
              <a:buFont typeface="Wingdings" pitchFamily="2" charset="2"/>
              <a:buChar char="q"/>
            </a:pPr>
            <a:r>
              <a:rPr lang="ru-RU" sz="2400" dirty="0" smtClean="0"/>
              <a:t>могут быть высыпания на слизистой и коже половых губ, </a:t>
            </a:r>
          </a:p>
          <a:p>
            <a:pPr fontAlgn="base">
              <a:buFont typeface="Wingdings" pitchFamily="2" charset="2"/>
              <a:buChar char="q"/>
            </a:pPr>
            <a:r>
              <a:rPr lang="ru-RU" sz="2400" dirty="0" smtClean="0"/>
              <a:t>следы расчесов, </a:t>
            </a:r>
          </a:p>
          <a:p>
            <a:pPr fontAlgn="base">
              <a:buFont typeface="Wingdings" pitchFamily="2" charset="2"/>
              <a:buChar char="q"/>
            </a:pPr>
            <a:r>
              <a:rPr lang="ru-RU" sz="2400" dirty="0" smtClean="0"/>
              <a:t>утолщение анальных складок. </a:t>
            </a:r>
          </a:p>
          <a:p>
            <a:pPr fontAlgn="base">
              <a:buNone/>
            </a:pPr>
            <a:r>
              <a:rPr lang="ru-RU" sz="2400" dirty="0" smtClean="0"/>
              <a:t>Наблюдаются разнообразные выделения из влагалища. Во </a:t>
            </a:r>
          </a:p>
          <a:p>
            <a:pPr fontAlgn="base">
              <a:buNone/>
            </a:pPr>
            <a:r>
              <a:rPr lang="ru-RU" sz="2400" dirty="0" smtClean="0"/>
              <a:t>влагалищных мазках количество лейкоцитов превышает 30 в</a:t>
            </a:r>
          </a:p>
          <a:p>
            <a:pPr fontAlgn="base">
              <a:buNone/>
            </a:pPr>
            <a:r>
              <a:rPr lang="ru-RU" sz="2400" dirty="0" smtClean="0"/>
              <a:t>поле зрения, отмечается обилие флоры. </a:t>
            </a:r>
          </a:p>
          <a:p>
            <a:pPr fontAlgn="base">
              <a:buNone/>
            </a:pPr>
            <a:endParaRPr lang="ru-RU" sz="2400" dirty="0" smtClean="0"/>
          </a:p>
          <a:p>
            <a:pPr fontAlgn="base">
              <a:buNone/>
            </a:pPr>
            <a:r>
              <a:rPr lang="ru-RU" sz="3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1900" i="1" dirty="0" smtClean="0"/>
              <a:t>Врачам, осуществляющим детский прием, необходимо помнить, что в детском </a:t>
            </a:r>
          </a:p>
          <a:p>
            <a:pPr fontAlgn="base">
              <a:buNone/>
            </a:pPr>
            <a:r>
              <a:rPr lang="ru-RU" sz="1900" i="1" dirty="0" smtClean="0"/>
              <a:t>возрасте может отмечаться усиление выделений из половых путей при </a:t>
            </a:r>
          </a:p>
          <a:p>
            <a:pPr fontAlgn="base">
              <a:buNone/>
            </a:pPr>
            <a:r>
              <a:rPr lang="ru-RU" sz="1900" i="1" dirty="0" smtClean="0"/>
              <a:t>прекращении 5 естественного вскармливания, приближении </a:t>
            </a:r>
            <a:r>
              <a:rPr lang="ru-RU" sz="1900" i="1" dirty="0" err="1" smtClean="0"/>
              <a:t>менархе</a:t>
            </a:r>
            <a:r>
              <a:rPr lang="ru-RU" sz="1900" i="1" dirty="0" smtClean="0"/>
              <a:t>, повышенной </a:t>
            </a:r>
          </a:p>
          <a:p>
            <a:pPr fontAlgn="base">
              <a:buNone/>
            </a:pPr>
            <a:r>
              <a:rPr lang="ru-RU" sz="1900" i="1" dirty="0" smtClean="0"/>
              <a:t>массе тела, а также в случае преждевременного полового созревания.</a:t>
            </a:r>
            <a:endParaRPr lang="ru-RU" sz="19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8683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нормальной микрофлоры влагалища и основные возбудители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вульвовагинита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девочек в периоде детства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071546"/>
          <a:ext cx="8572560" cy="55159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86280"/>
                <a:gridCol w="4286280"/>
              </a:tblGrid>
              <a:tr h="6248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Нормальная микрофлора влагалища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Микрофлора, определяемая у девочек с </a:t>
                      </a:r>
                      <a:r>
                        <a:rPr lang="ru-RU" dirty="0" err="1" smtClean="0"/>
                        <a:t>вульвовагинитом</a:t>
                      </a:r>
                      <a:endParaRPr lang="ru-RU" dirty="0"/>
                    </a:p>
                  </a:txBody>
                  <a:tcPr/>
                </a:tc>
              </a:tr>
              <a:tr h="109995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Анаэробы </a:t>
                      </a:r>
                      <a:r>
                        <a:rPr lang="ru-RU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Грам</a:t>
                      </a:r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положительные: </a:t>
                      </a:r>
                      <a:r>
                        <a:rPr lang="en-US" dirty="0" err="1" smtClean="0"/>
                        <a:t>Actinomyces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Bifidobacteria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Peptococcus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Peptostreptococcus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Propionibacterium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Патогены</a:t>
                      </a:r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Streptococcus </a:t>
                      </a:r>
                      <a:r>
                        <a:rPr lang="en-US" dirty="0" err="1" smtClean="0"/>
                        <a:t>pyogenes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Haemophilus</a:t>
                      </a:r>
                      <a:r>
                        <a:rPr lang="en-US" dirty="0" smtClean="0"/>
                        <a:t> influenza </a:t>
                      </a:r>
                      <a:r>
                        <a:rPr lang="en-US" dirty="0" err="1" smtClean="0"/>
                        <a:t>Enterobius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vermicularis</a:t>
                      </a:r>
                      <a:r>
                        <a:rPr lang="en-US" dirty="0" smtClean="0"/>
                        <a:t> Candida </a:t>
                      </a:r>
                      <a:r>
                        <a:rPr lang="en-US" dirty="0" err="1" smtClean="0"/>
                        <a:t>albicans</a:t>
                      </a:r>
                      <a:r>
                        <a:rPr lang="en-US" dirty="0" smtClean="0"/>
                        <a:t>, Candida </a:t>
                      </a:r>
                      <a:r>
                        <a:rPr lang="en-US" dirty="0" err="1" smtClean="0"/>
                        <a:t>glabrata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Yersinia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enterocolitica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Shigella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flexneri</a:t>
                      </a:r>
                      <a:endParaRPr lang="ru-RU" dirty="0"/>
                    </a:p>
                  </a:txBody>
                  <a:tcPr/>
                </a:tc>
              </a:tr>
              <a:tr h="15323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Анаэробы </a:t>
                      </a:r>
                      <a:r>
                        <a:rPr lang="ru-RU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Грам</a:t>
                      </a:r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отрицательные: </a:t>
                      </a:r>
                      <a:r>
                        <a:rPr lang="en-US" dirty="0" err="1" smtClean="0"/>
                        <a:t>Veillonella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Bacterioides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Fusobacteria</a:t>
                      </a:r>
                      <a:r>
                        <a:rPr lang="en-US" dirty="0" smtClean="0"/>
                        <a:t> Gram negative </a:t>
                      </a:r>
                      <a:r>
                        <a:rPr lang="en-US" dirty="0" err="1" smtClean="0"/>
                        <a:t>cocci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4362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Аэробы </a:t>
                      </a:r>
                      <a:r>
                        <a:rPr lang="ru-RU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Грам</a:t>
                      </a:r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положительные: </a:t>
                      </a:r>
                      <a:r>
                        <a:rPr lang="en-US" dirty="0" smtClean="0"/>
                        <a:t>Staphylococcus </a:t>
                      </a:r>
                      <a:r>
                        <a:rPr lang="en-US" dirty="0" err="1" smtClean="0"/>
                        <a:t>aureus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Steptococcus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viridans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Enterococcus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faecalis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Corynebacterium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или </a:t>
                      </a:r>
                      <a:r>
                        <a:rPr lang="en-US" dirty="0" err="1" smtClean="0"/>
                        <a:t>Diphteroides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Оппортунистические патогенны: </a:t>
                      </a:r>
                      <a:r>
                        <a:rPr lang="en-US" dirty="0" smtClean="0"/>
                        <a:t>Staphylococcus </a:t>
                      </a:r>
                      <a:r>
                        <a:rPr lang="en-US" dirty="0" err="1" smtClean="0"/>
                        <a:t>aureus</a:t>
                      </a:r>
                      <a:r>
                        <a:rPr lang="en-US" dirty="0" smtClean="0"/>
                        <a:t> Streptococcus </a:t>
                      </a:r>
                      <a:r>
                        <a:rPr lang="en-US" dirty="0" err="1" smtClean="0"/>
                        <a:t>agalactiae</a:t>
                      </a:r>
                      <a:r>
                        <a:rPr lang="en-US" dirty="0" smtClean="0"/>
                        <a:t> Streptococcus viridians Escherichia coli </a:t>
                      </a:r>
                      <a:r>
                        <a:rPr lang="en-US" dirty="0" err="1" smtClean="0"/>
                        <a:t>Enterococcus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faecalis</a:t>
                      </a:r>
                      <a:r>
                        <a:rPr lang="en-US" dirty="0" smtClean="0"/>
                        <a:t> Proteus mirabilis Pseudomonas </a:t>
                      </a:r>
                      <a:r>
                        <a:rPr lang="en-US" dirty="0" err="1" smtClean="0"/>
                        <a:t>aeruginosa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Corynebacterium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вульвовагинитов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детей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715436" cy="48768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u="sng" dirty="0" smtClean="0"/>
              <a:t>Сбор анамнеза </a:t>
            </a:r>
            <a:r>
              <a:rPr lang="ru-RU" dirty="0" smtClean="0"/>
              <a:t>является первым этапом диагностики </a:t>
            </a:r>
            <a:r>
              <a:rPr lang="ru-RU" dirty="0" err="1" smtClean="0"/>
              <a:t>вульвовагинита</a:t>
            </a:r>
            <a:r>
              <a:rPr lang="ru-RU" dirty="0" smtClean="0"/>
              <a:t>. Необходимо выяснить следующие моменты: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наличие сопутствующих заболеваний;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провоцирующих факторов: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инородное тело;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ношение тесной одежды, синтетического белья;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несоблюдение правил личной гигиены;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влияние различных химических детергентов. </a:t>
            </a:r>
          </a:p>
          <a:p>
            <a:pPr algn="ctr"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Данные анамнеза позволяют провести начальную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дифференциальную диагностику, определить объем и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последовательность обследования.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286808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вульвовагинитов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9001156" cy="5091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	Диагностические процедуры, кроме осмотра наружных половых органов, должны включать: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микроскопию влагалищного отделяемого,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бактериологический посев отделяемого из влагалища (по показаниям),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вагиноскопию</a:t>
            </a:r>
            <a:r>
              <a:rPr lang="ru-RU" dirty="0" smtClean="0"/>
              <a:t> (при подозрении на наличие инородного тела),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общий анализ крови, мочи и анализ кала на гельминты.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необходимости должны быть выполнены консультации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смежных специалистов: педиатров, аллергологов, дерматологов.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548</TotalTime>
  <Words>650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Особенности лечения вульвовагинитов у детей раннего возраста</vt:lpstr>
      <vt:lpstr>Вульвовагиниты – воспалительные процессы влагалища и наружных половых органов – представляют собою наиболее распространенную форму гинекологической патологии среди девочек. По отношению к различным гинекологическим заболеваниям детского возраста они составляют более 60%. Чаще вульвовагинитом болеют дети от 2 до 9 лет, что объясняется несовершенством их процессов иммунитета и анатомо-физиологическими особенностями половых органов: особенностями слизистой оболочки детского влагалища и вульвы, связанными с низким уровнем эстрогенов в крови. Основной причиной образования недуга являются инфекционные болезни. Они могут быть неспецифичными или специфичными, которые возбуждают гонококки, хламидии, микобактерии туберкулеза, дифтерийная палочка и прочие. В раннем возрасте преобладает бытовой путь передачи инфекции (через предметы обихода, места общего пользования, при нарушении правил гигиены).</vt:lpstr>
      <vt:lpstr>Классификация вульвовагинитов по МКБ-10</vt:lpstr>
      <vt:lpstr>Для практической гинекологии, с нашей точки зрения, наиболее удобной является классификация, предложенная В.Ф. Коколиной, которая выделяет:</vt:lpstr>
      <vt:lpstr>Факторы возникновения</vt:lpstr>
      <vt:lpstr>Клинические проявления вульвовагинита </vt:lpstr>
      <vt:lpstr>Компоненты нормальной микрофлоры влагалища и основные возбудители вульвовагинита у девочек в периоде детства</vt:lpstr>
      <vt:lpstr>Диагностика вульвовагинитов у детей</vt:lpstr>
      <vt:lpstr>Диагностика вульвовагинитов у детей</vt:lpstr>
      <vt:lpstr>Вульвовагинит у девочек (клинические случаи)</vt:lpstr>
      <vt:lpstr>Вульвовагинит у девочек (клинические случаи)</vt:lpstr>
      <vt:lpstr>Лечение неспецифического вульвовагинита</vt:lpstr>
      <vt:lpstr>Лечение специфического вульвовагинита</vt:lpstr>
      <vt:lpstr>Местная терапия:</vt:lpstr>
      <vt:lpstr>В случае вульвовагинита, развившегося на фоне глистной инвазии, необходимо включение в комплекс лечения противоглистных препаратов (вермокс 100 мг - 3 таблетки на курс, или декарис 50 мг однократно).</vt:lpstr>
      <vt:lpstr>Профилактика рецидива заболевания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лечения вульвовагинитов у детей раннего возраста</dc:title>
  <dc:creator>НИИ-МПС</dc:creator>
  <cp:lastModifiedBy>НИИ-МПС</cp:lastModifiedBy>
  <cp:revision>56</cp:revision>
  <dcterms:created xsi:type="dcterms:W3CDTF">2021-03-02T07:02:56Z</dcterms:created>
  <dcterms:modified xsi:type="dcterms:W3CDTF">2026-05-14T06:25:01Z</dcterms:modified>
</cp:coreProperties>
</file>