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7"/>
  </p:notesMasterIdLst>
  <p:sldIdLst>
    <p:sldId id="631" r:id="rId2"/>
    <p:sldId id="456" r:id="rId3"/>
    <p:sldId id="491" r:id="rId4"/>
    <p:sldId id="489" r:id="rId5"/>
    <p:sldId id="494" r:id="rId6"/>
    <p:sldId id="495" r:id="rId7"/>
    <p:sldId id="496" r:id="rId8"/>
    <p:sldId id="499" r:id="rId9"/>
    <p:sldId id="500" r:id="rId10"/>
    <p:sldId id="498" r:id="rId11"/>
    <p:sldId id="492" r:id="rId12"/>
    <p:sldId id="501" r:id="rId13"/>
    <p:sldId id="497" r:id="rId14"/>
    <p:sldId id="612" r:id="rId15"/>
    <p:sldId id="493" r:id="rId16"/>
    <p:sldId id="537" r:id="rId17"/>
    <p:sldId id="424" r:id="rId18"/>
    <p:sldId id="543" r:id="rId19"/>
    <p:sldId id="544" r:id="rId20"/>
    <p:sldId id="545" r:id="rId21"/>
    <p:sldId id="546" r:id="rId22"/>
    <p:sldId id="553" r:id="rId23"/>
    <p:sldId id="437" r:id="rId24"/>
    <p:sldId id="554" r:id="rId25"/>
    <p:sldId id="555" r:id="rId26"/>
    <p:sldId id="556" r:id="rId27"/>
    <p:sldId id="397" r:id="rId28"/>
    <p:sldId id="642" r:id="rId29"/>
    <p:sldId id="596" r:id="rId30"/>
    <p:sldId id="266" r:id="rId31"/>
    <p:sldId id="268" r:id="rId32"/>
    <p:sldId id="267" r:id="rId33"/>
    <p:sldId id="269" r:id="rId34"/>
    <p:sldId id="272" r:id="rId35"/>
    <p:sldId id="643" r:id="rId36"/>
    <p:sldId id="644" r:id="rId37"/>
    <p:sldId id="645" r:id="rId38"/>
    <p:sldId id="646" r:id="rId39"/>
    <p:sldId id="647" r:id="rId40"/>
    <p:sldId id="648" r:id="rId41"/>
    <p:sldId id="649" r:id="rId42"/>
    <p:sldId id="273" r:id="rId43"/>
    <p:sldId id="487" r:id="rId44"/>
    <p:sldId id="472" r:id="rId45"/>
    <p:sldId id="336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>
      <p:cViewPr varScale="1">
        <p:scale>
          <a:sx n="116" d="100"/>
          <a:sy n="116" d="100"/>
        </p:scale>
        <p:origin x="-150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D2B6F0-C8F7-418C-898C-ABD9A25BE1B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67B17F-56BB-49CB-92CD-649D624D68A4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Проводить перевязки с использованием сорбента через каждые 8-10 часов </a:t>
          </a:r>
        </a:p>
      </dgm:t>
    </dgm:pt>
    <dgm:pt modelId="{636A7D71-50AA-495C-A7DF-8E31285FE203}" type="parTrans" cxnId="{D7C866D4-D4D7-4BC5-A0EF-1DDDAA626A15}">
      <dgm:prSet/>
      <dgm:spPr/>
      <dgm:t>
        <a:bodyPr/>
        <a:lstStyle/>
        <a:p>
          <a:endParaRPr lang="ru-RU"/>
        </a:p>
      </dgm:t>
    </dgm:pt>
    <dgm:pt modelId="{3E33A369-1008-443F-8D69-C26A436FA60F}" type="sibTrans" cxnId="{D7C866D4-D4D7-4BC5-A0EF-1DDDAA626A15}">
      <dgm:prSet/>
      <dgm:spPr/>
      <dgm:t>
        <a:bodyPr/>
        <a:lstStyle/>
        <a:p>
          <a:endParaRPr lang="ru-RU"/>
        </a:p>
      </dgm:t>
    </dgm:pt>
    <dgm:pt modelId="{38D48476-9DBB-4526-B366-7C8FECD1F611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Использование сорбента позволяет быстро купировать болевой синдром, обеспечить безболезненность перевязок и дезодорацию гнойного экссудата.</a:t>
          </a:r>
        </a:p>
      </dgm:t>
    </dgm:pt>
    <dgm:pt modelId="{118150C3-E151-4DF4-B620-CC410AA69320}" type="parTrans" cxnId="{9C9ACE19-4EA5-429E-9980-3E882049F4A8}">
      <dgm:prSet/>
      <dgm:spPr/>
      <dgm:t>
        <a:bodyPr/>
        <a:lstStyle/>
        <a:p>
          <a:endParaRPr lang="ru-RU"/>
        </a:p>
      </dgm:t>
    </dgm:pt>
    <dgm:pt modelId="{D77628BC-D38A-4CF2-A97F-D8FFB9E1D30C}" type="sibTrans" cxnId="{9C9ACE19-4EA5-429E-9980-3E882049F4A8}">
      <dgm:prSet/>
      <dgm:spPr/>
      <dgm:t>
        <a:bodyPr/>
        <a:lstStyle/>
        <a:p>
          <a:endParaRPr lang="ru-RU"/>
        </a:p>
      </dgm:t>
    </dgm:pt>
    <dgm:pt modelId="{44F7B103-29B1-40CC-93DA-66C61E5C396D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700" dirty="0"/>
        </a:p>
      </dgm:t>
    </dgm:pt>
    <dgm:pt modelId="{7538361B-230C-48B7-9FED-ECC82186D4F2}" type="parTrans" cxnId="{78D9556C-B9BA-48D3-BF3E-E65393B1DAF0}">
      <dgm:prSet/>
      <dgm:spPr/>
      <dgm:t>
        <a:bodyPr/>
        <a:lstStyle/>
        <a:p>
          <a:endParaRPr lang="ru-RU"/>
        </a:p>
      </dgm:t>
    </dgm:pt>
    <dgm:pt modelId="{7AD1153C-B1C9-4B72-8E97-36BB7F6503D0}" type="sibTrans" cxnId="{78D9556C-B9BA-48D3-BF3E-E65393B1DAF0}">
      <dgm:prSet/>
      <dgm:spPr/>
      <dgm:t>
        <a:bodyPr/>
        <a:lstStyle/>
        <a:p>
          <a:endParaRPr lang="ru-RU"/>
        </a:p>
      </dgm:t>
    </dgm:pt>
    <dgm:pt modelId="{0E7FB182-BAD7-4F7C-B7A4-8BB4D777CE6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Заполнение раны порошком сорбента «Целоформ»</a:t>
          </a:r>
        </a:p>
      </dgm:t>
    </dgm:pt>
    <dgm:pt modelId="{D7B3DC14-0F4A-47FD-ACB1-73F79D2F9C49}" type="sibTrans" cxnId="{B3F59ECB-4ADB-4D58-B076-B9E657B19895}">
      <dgm:prSet/>
      <dgm:spPr/>
      <dgm:t>
        <a:bodyPr/>
        <a:lstStyle/>
        <a:p>
          <a:endParaRPr lang="ru-RU"/>
        </a:p>
      </dgm:t>
    </dgm:pt>
    <dgm:pt modelId="{B4778F13-9DB2-4EED-8731-BB5E9AF8C15B}" type="parTrans" cxnId="{B3F59ECB-4ADB-4D58-B076-B9E657B19895}">
      <dgm:prSet/>
      <dgm:spPr/>
      <dgm:t>
        <a:bodyPr/>
        <a:lstStyle/>
        <a:p>
          <a:endParaRPr lang="ru-RU"/>
        </a:p>
      </dgm:t>
    </dgm:pt>
    <dgm:pt modelId="{37663705-601C-4A74-BD2F-BACF3ABD1532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 это время происходит пропитывание повязки гноем.</a:t>
          </a:r>
        </a:p>
      </dgm:t>
    </dgm:pt>
    <dgm:pt modelId="{A5A44818-6EB4-4A58-80CE-2D2DED82D3CA}" type="parTrans" cxnId="{760F5D44-88E7-49AF-A2C7-B3D8C102A27C}">
      <dgm:prSet/>
      <dgm:spPr/>
      <dgm:t>
        <a:bodyPr/>
        <a:lstStyle/>
        <a:p>
          <a:endParaRPr lang="ru-RU"/>
        </a:p>
      </dgm:t>
    </dgm:pt>
    <dgm:pt modelId="{5374D2AF-A7FF-494A-8A30-C7403C281D17}" type="sibTrans" cxnId="{760F5D44-88E7-49AF-A2C7-B3D8C102A27C}">
      <dgm:prSet/>
      <dgm:spPr/>
      <dgm:t>
        <a:bodyPr/>
        <a:lstStyle/>
        <a:p>
          <a:endParaRPr lang="ru-RU"/>
        </a:p>
      </dgm:t>
    </dgm:pt>
    <dgm:pt modelId="{5009E92D-9003-4ECF-BD4E-F580FAE33305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«Целоформ» не вызывает побочных реакций в виде раздражений и непереносимости.</a:t>
          </a:r>
        </a:p>
        <a:p>
          <a:pPr marL="28575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3CCC4C7-569B-4A55-A389-212930BD365D}" type="parTrans" cxnId="{1FAD379F-6E56-4625-9C21-1087EBE2C94A}">
      <dgm:prSet/>
      <dgm:spPr/>
      <dgm:t>
        <a:bodyPr/>
        <a:lstStyle/>
        <a:p>
          <a:endParaRPr lang="ru-RU"/>
        </a:p>
      </dgm:t>
    </dgm:pt>
    <dgm:pt modelId="{E6702788-255C-4409-B3B8-296EFE301CD5}" type="sibTrans" cxnId="{1FAD379F-6E56-4625-9C21-1087EBE2C94A}">
      <dgm:prSet/>
      <dgm:spPr/>
      <dgm:t>
        <a:bodyPr/>
        <a:lstStyle/>
        <a:p>
          <a:endParaRPr lang="ru-RU"/>
        </a:p>
      </dgm:t>
    </dgm:pt>
    <dgm:pt modelId="{91F998BE-2478-410E-8646-46F276B437D7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Повязки при использовании сорбента «Целоформ» легко снимаются, не вызывая болевых ощущений, так как вследствие ослизнения обладают низкой адгезией к раневой поверхности. 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700" dirty="0"/>
        </a:p>
      </dgm:t>
    </dgm:pt>
    <dgm:pt modelId="{9EEABBD7-EC4C-4FA7-B249-0CE82BCBE435}" type="parTrans" cxnId="{9613B53D-00DF-4198-882D-04640CAB2E1C}">
      <dgm:prSet/>
      <dgm:spPr/>
      <dgm:t>
        <a:bodyPr/>
        <a:lstStyle/>
        <a:p>
          <a:endParaRPr lang="ru-RU"/>
        </a:p>
      </dgm:t>
    </dgm:pt>
    <dgm:pt modelId="{9324E4A4-9058-45C4-A072-48E258C99520}" type="sibTrans" cxnId="{9613B53D-00DF-4198-882D-04640CAB2E1C}">
      <dgm:prSet/>
      <dgm:spPr/>
      <dgm:t>
        <a:bodyPr/>
        <a:lstStyle/>
        <a:p>
          <a:endParaRPr lang="ru-RU"/>
        </a:p>
      </dgm:t>
    </dgm:pt>
    <dgm:pt modelId="{6BEFCE1F-BC46-477A-A72F-F464CD6921CD}" type="pres">
      <dgm:prSet presAssocID="{CFD2B6F0-C8F7-418C-898C-ABD9A25BE1B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E23C22-17C5-4D5C-A84E-A926A6F9534E}" type="pres">
      <dgm:prSet presAssocID="{0E7FB182-BAD7-4F7C-B7A4-8BB4D777CE67}" presName="composite" presStyleCnt="0"/>
      <dgm:spPr/>
    </dgm:pt>
    <dgm:pt modelId="{D4B26433-FF5B-4F07-801F-B5FA35FA47C6}" type="pres">
      <dgm:prSet presAssocID="{0E7FB182-BAD7-4F7C-B7A4-8BB4D777CE67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57928-659E-4C4C-8AAC-E64391E3FF77}" type="pres">
      <dgm:prSet presAssocID="{0E7FB182-BAD7-4F7C-B7A4-8BB4D777CE67}" presName="descendantText" presStyleLbl="alignAcc1" presStyleIdx="0" presStyleCnt="2" custScaleY="108084" custLinFactNeighborX="0" custLinFactNeighborY="25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F0F6E-EADC-40B1-9672-2211783371B9}" type="pres">
      <dgm:prSet presAssocID="{D7B3DC14-0F4A-47FD-ACB1-73F79D2F9C49}" presName="sp" presStyleCnt="0"/>
      <dgm:spPr/>
    </dgm:pt>
    <dgm:pt modelId="{55C944CB-F385-4FD0-8DD8-9ED05D1A1085}" type="pres">
      <dgm:prSet presAssocID="{CC67B17F-56BB-49CB-92CD-649D624D68A4}" presName="composite" presStyleCnt="0"/>
      <dgm:spPr/>
    </dgm:pt>
    <dgm:pt modelId="{FFAF6A6F-8D4F-435A-8272-D1F6E2203AF0}" type="pres">
      <dgm:prSet presAssocID="{CC67B17F-56BB-49CB-92CD-649D624D68A4}" presName="parentText" presStyleLbl="alignNode1" presStyleIdx="1" presStyleCnt="2" custLinFactNeighborX="3398" custLinFactNeighborY="3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B7BBBB-B082-4F3E-9680-D63C6DF37BCD}" type="pres">
      <dgm:prSet presAssocID="{CC67B17F-56BB-49CB-92CD-649D624D68A4}" presName="descendantText" presStyleLbl="alignAcc1" presStyleIdx="1" presStyleCnt="2" custScaleX="98886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3D9489-E7A2-41D2-BD93-35D090E42B4F}" type="presOf" srcId="{0E7FB182-BAD7-4F7C-B7A4-8BB4D777CE67}" destId="{D4B26433-FF5B-4F07-801F-B5FA35FA47C6}" srcOrd="0" destOrd="0" presId="urn:microsoft.com/office/officeart/2005/8/layout/chevron2"/>
    <dgm:cxn modelId="{8CBBEC3E-D772-4B8F-8E01-76C7516EE245}" type="presOf" srcId="{5009E92D-9003-4ECF-BD4E-F580FAE33305}" destId="{2E357928-659E-4C4C-8AAC-E64391E3FF77}" srcOrd="0" destOrd="1" presId="urn:microsoft.com/office/officeart/2005/8/layout/chevron2"/>
    <dgm:cxn modelId="{B0D74B3B-C266-4DBF-9417-E3F7DE245225}" type="presOf" srcId="{38D48476-9DBB-4526-B366-7C8FECD1F611}" destId="{2E357928-659E-4C4C-8AAC-E64391E3FF77}" srcOrd="0" destOrd="0" presId="urn:microsoft.com/office/officeart/2005/8/layout/chevron2"/>
    <dgm:cxn modelId="{1FAD379F-6E56-4625-9C21-1087EBE2C94A}" srcId="{0E7FB182-BAD7-4F7C-B7A4-8BB4D777CE67}" destId="{5009E92D-9003-4ECF-BD4E-F580FAE33305}" srcOrd="1" destOrd="0" parTransId="{53CCC4C7-569B-4A55-A389-212930BD365D}" sibTransId="{E6702788-255C-4409-B3B8-296EFE301CD5}"/>
    <dgm:cxn modelId="{D7C866D4-D4D7-4BC5-A0EF-1DDDAA626A15}" srcId="{CFD2B6F0-C8F7-418C-898C-ABD9A25BE1BD}" destId="{CC67B17F-56BB-49CB-92CD-649D624D68A4}" srcOrd="1" destOrd="0" parTransId="{636A7D71-50AA-495C-A7DF-8E31285FE203}" sibTransId="{3E33A369-1008-443F-8D69-C26A436FA60F}"/>
    <dgm:cxn modelId="{9557F114-3D5E-4764-8B8D-13CC99B45144}" type="presOf" srcId="{CFD2B6F0-C8F7-418C-898C-ABD9A25BE1BD}" destId="{6BEFCE1F-BC46-477A-A72F-F464CD6921CD}" srcOrd="0" destOrd="0" presId="urn:microsoft.com/office/officeart/2005/8/layout/chevron2"/>
    <dgm:cxn modelId="{9C9ACE19-4EA5-429E-9980-3E882049F4A8}" srcId="{0E7FB182-BAD7-4F7C-B7A4-8BB4D777CE67}" destId="{38D48476-9DBB-4526-B366-7C8FECD1F611}" srcOrd="0" destOrd="0" parTransId="{118150C3-E151-4DF4-B620-CC410AA69320}" sibTransId="{D77628BC-D38A-4CF2-A97F-D8FFB9E1D30C}"/>
    <dgm:cxn modelId="{740652BD-4E05-40E7-9D8E-CB15C4340C06}" type="presOf" srcId="{44F7B103-29B1-40CC-93DA-66C61E5C396D}" destId="{70B7BBBB-B082-4F3E-9680-D63C6DF37BCD}" srcOrd="0" destOrd="0" presId="urn:microsoft.com/office/officeart/2005/8/layout/chevron2"/>
    <dgm:cxn modelId="{B3F59ECB-4ADB-4D58-B076-B9E657B19895}" srcId="{CFD2B6F0-C8F7-418C-898C-ABD9A25BE1BD}" destId="{0E7FB182-BAD7-4F7C-B7A4-8BB4D777CE67}" srcOrd="0" destOrd="0" parTransId="{B4778F13-9DB2-4EED-8731-BB5E9AF8C15B}" sibTransId="{D7B3DC14-0F4A-47FD-ACB1-73F79D2F9C49}"/>
    <dgm:cxn modelId="{760F5D44-88E7-49AF-A2C7-B3D8C102A27C}" srcId="{CC67B17F-56BB-49CB-92CD-649D624D68A4}" destId="{37663705-601C-4A74-BD2F-BACF3ABD1532}" srcOrd="1" destOrd="0" parTransId="{A5A44818-6EB4-4A58-80CE-2D2DED82D3CA}" sibTransId="{5374D2AF-A7FF-494A-8A30-C7403C281D17}"/>
    <dgm:cxn modelId="{78D9556C-B9BA-48D3-BF3E-E65393B1DAF0}" srcId="{CC67B17F-56BB-49CB-92CD-649D624D68A4}" destId="{44F7B103-29B1-40CC-93DA-66C61E5C396D}" srcOrd="0" destOrd="0" parTransId="{7538361B-230C-48B7-9FED-ECC82186D4F2}" sibTransId="{7AD1153C-B1C9-4B72-8E97-36BB7F6503D0}"/>
    <dgm:cxn modelId="{7A461225-09E9-4C50-9B57-C42F9AAD66E3}" type="presOf" srcId="{CC67B17F-56BB-49CB-92CD-649D624D68A4}" destId="{FFAF6A6F-8D4F-435A-8272-D1F6E2203AF0}" srcOrd="0" destOrd="0" presId="urn:microsoft.com/office/officeart/2005/8/layout/chevron2"/>
    <dgm:cxn modelId="{41C99DD5-BCB6-4C79-8107-696FA6936A6B}" type="presOf" srcId="{37663705-601C-4A74-BD2F-BACF3ABD1532}" destId="{70B7BBBB-B082-4F3E-9680-D63C6DF37BCD}" srcOrd="0" destOrd="1" presId="urn:microsoft.com/office/officeart/2005/8/layout/chevron2"/>
    <dgm:cxn modelId="{0AB02D4C-6657-41A2-BCEE-BE666351DE02}" type="presOf" srcId="{91F998BE-2478-410E-8646-46F276B437D7}" destId="{70B7BBBB-B082-4F3E-9680-D63C6DF37BCD}" srcOrd="0" destOrd="2" presId="urn:microsoft.com/office/officeart/2005/8/layout/chevron2"/>
    <dgm:cxn modelId="{9613B53D-00DF-4198-882D-04640CAB2E1C}" srcId="{CC67B17F-56BB-49CB-92CD-649D624D68A4}" destId="{91F998BE-2478-410E-8646-46F276B437D7}" srcOrd="2" destOrd="0" parTransId="{9EEABBD7-EC4C-4FA7-B249-0CE82BCBE435}" sibTransId="{9324E4A4-9058-45C4-A072-48E258C99520}"/>
    <dgm:cxn modelId="{E13E384E-AAC1-49CA-9DE8-396D77316846}" type="presParOf" srcId="{6BEFCE1F-BC46-477A-A72F-F464CD6921CD}" destId="{67E23C22-17C5-4D5C-A84E-A926A6F9534E}" srcOrd="0" destOrd="0" presId="urn:microsoft.com/office/officeart/2005/8/layout/chevron2"/>
    <dgm:cxn modelId="{1C17D591-DA0D-426B-8FBD-D2A7A902FE2D}" type="presParOf" srcId="{67E23C22-17C5-4D5C-A84E-A926A6F9534E}" destId="{D4B26433-FF5B-4F07-801F-B5FA35FA47C6}" srcOrd="0" destOrd="0" presId="urn:microsoft.com/office/officeart/2005/8/layout/chevron2"/>
    <dgm:cxn modelId="{8F67EA3B-4045-4B12-BE89-7D9A7133982A}" type="presParOf" srcId="{67E23C22-17C5-4D5C-A84E-A926A6F9534E}" destId="{2E357928-659E-4C4C-8AAC-E64391E3FF77}" srcOrd="1" destOrd="0" presId="urn:microsoft.com/office/officeart/2005/8/layout/chevron2"/>
    <dgm:cxn modelId="{792DBB52-5400-4126-98A1-4B0CBDEA91D0}" type="presParOf" srcId="{6BEFCE1F-BC46-477A-A72F-F464CD6921CD}" destId="{225F0F6E-EADC-40B1-9672-2211783371B9}" srcOrd="1" destOrd="0" presId="urn:microsoft.com/office/officeart/2005/8/layout/chevron2"/>
    <dgm:cxn modelId="{469A6AE1-DBD5-4D38-B1F3-1C6D0BE4CFA6}" type="presParOf" srcId="{6BEFCE1F-BC46-477A-A72F-F464CD6921CD}" destId="{55C944CB-F385-4FD0-8DD8-9ED05D1A1085}" srcOrd="2" destOrd="0" presId="urn:microsoft.com/office/officeart/2005/8/layout/chevron2"/>
    <dgm:cxn modelId="{A1F394FD-560C-4AAE-B317-ECA3333855D6}" type="presParOf" srcId="{55C944CB-F385-4FD0-8DD8-9ED05D1A1085}" destId="{FFAF6A6F-8D4F-435A-8272-D1F6E2203AF0}" srcOrd="0" destOrd="0" presId="urn:microsoft.com/office/officeart/2005/8/layout/chevron2"/>
    <dgm:cxn modelId="{17832505-DBE0-42B0-8A73-88B58F654D21}" type="presParOf" srcId="{55C944CB-F385-4FD0-8DD8-9ED05D1A1085}" destId="{70B7BBBB-B082-4F3E-9680-D63C6DF37BC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26433-FF5B-4F07-801F-B5FA35FA47C6}">
      <dsp:nvSpPr>
        <dsp:cNvPr id="0" name=""/>
        <dsp:cNvSpPr/>
      </dsp:nvSpPr>
      <dsp:spPr>
        <a:xfrm rot="5400000">
          <a:off x="-454126" y="542994"/>
          <a:ext cx="3027508" cy="2119256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Заполнение раны порошком сорбента «Целоформ»</a:t>
          </a:r>
        </a:p>
      </dsp:txBody>
      <dsp:txXfrm rot="-5400000">
        <a:off x="0" y="1148496"/>
        <a:ext cx="2119256" cy="908252"/>
      </dsp:txXfrm>
    </dsp:sp>
    <dsp:sp modelId="{2E357928-659E-4C4C-8AAC-E64391E3FF77}">
      <dsp:nvSpPr>
        <dsp:cNvPr id="0" name=""/>
        <dsp:cNvSpPr/>
      </dsp:nvSpPr>
      <dsp:spPr>
        <a:xfrm rot="5400000">
          <a:off x="4442385" y="-1807723"/>
          <a:ext cx="2126964" cy="67732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Использование сорбента позволяет быстро купировать болевой синдром, обеспечить безболезненность перевязок и дезодорацию гнойного экссудата.</a:t>
          </a: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«Целоформ» не вызывает побочных реакций в виде раздражений и непереносимости.</a:t>
          </a:r>
        </a:p>
        <a:p>
          <a:pPr marL="285750" lvl="1" indent="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119256" y="619236"/>
        <a:ext cx="6669393" cy="1919304"/>
      </dsp:txXfrm>
    </dsp:sp>
    <dsp:sp modelId="{FFAF6A6F-8D4F-435A-8272-D1F6E2203AF0}">
      <dsp:nvSpPr>
        <dsp:cNvPr id="0" name=""/>
        <dsp:cNvSpPr/>
      </dsp:nvSpPr>
      <dsp:spPr>
        <a:xfrm rot="5400000">
          <a:off x="-382114" y="3303887"/>
          <a:ext cx="3027508" cy="2119256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Проводить перевязки с использованием сорбента через каждые 8-10 часов </a:t>
          </a:r>
        </a:p>
      </dsp:txBody>
      <dsp:txXfrm rot="-5400000">
        <a:off x="72012" y="3909389"/>
        <a:ext cx="2119256" cy="908252"/>
      </dsp:txXfrm>
    </dsp:sp>
    <dsp:sp modelId="{70B7BBBB-B082-4F3E-9680-D63C6DF37BCD}">
      <dsp:nvSpPr>
        <dsp:cNvPr id="0" name=""/>
        <dsp:cNvSpPr/>
      </dsp:nvSpPr>
      <dsp:spPr>
        <a:xfrm rot="5400000">
          <a:off x="4521410" y="476009"/>
          <a:ext cx="1968915" cy="66977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700" kern="1200" dirty="0"/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 это время происходит пропитывание повязки гноем.</a:t>
          </a: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Повязки при использовании сорбента «Целоформ» легко снимаются, не вызывая болевых ощущений, так как вследствие ослизнения обладают низкой адгезией к раневой поверхности. </a:t>
          </a: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700" kern="1200" dirty="0"/>
        </a:p>
      </dsp:txBody>
      <dsp:txXfrm rot="-5400000">
        <a:off x="2156983" y="2936552"/>
        <a:ext cx="6601655" cy="17766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8E959-D677-4342-8E70-DFA0791303E4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7E488-25E0-47C4-BA7A-79A723D5A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0EA07F-4112-4083-B5D9-E60EBD7FE5A7}" type="slidenum">
              <a:rPr lang="ru-RU" smtClean="0">
                <a:latin typeface="Arial" pitchFamily="34" charset="0"/>
              </a:rPr>
              <a:pPr/>
              <a:t>20</a:t>
            </a:fld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3099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C2187-B7BF-43B5-AFB9-E9D45BDEE21E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570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C2187-B7BF-43B5-AFB9-E9D45BDEE21E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243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C2187-B7BF-43B5-AFB9-E9D45BDEE21E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706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C2187-B7BF-43B5-AFB9-E9D45BDEE21E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40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0F6-FB16-4B24-AFA2-12744609F290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B026-67E5-4A4A-8EDB-3F952560AF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5939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0F6-FB16-4B24-AFA2-12744609F290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B026-67E5-4A4A-8EDB-3F952560AF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205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0F6-FB16-4B24-AFA2-12744609F290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B026-67E5-4A4A-8EDB-3F952560AF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528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0F6-FB16-4B24-AFA2-12744609F290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B026-67E5-4A4A-8EDB-3F952560AF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081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0F6-FB16-4B24-AFA2-12744609F290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B026-67E5-4A4A-8EDB-3F952560AF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699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0F6-FB16-4B24-AFA2-12744609F290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B026-67E5-4A4A-8EDB-3F952560AF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061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0F6-FB16-4B24-AFA2-12744609F290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B026-67E5-4A4A-8EDB-3F952560AF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200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0F6-FB16-4B24-AFA2-12744609F290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B026-67E5-4A4A-8EDB-3F952560AF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347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0F6-FB16-4B24-AFA2-12744609F290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B026-67E5-4A4A-8EDB-3F952560AF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770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0F6-FB16-4B24-AFA2-12744609F290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B026-67E5-4A4A-8EDB-3F952560AF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461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0F6-FB16-4B24-AFA2-12744609F290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BB026-67E5-4A4A-8EDB-3F952560AF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055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accent5">
                <a:lumMod val="60000"/>
                <a:lumOff val="40000"/>
              </a:schemeClr>
            </a:gs>
            <a:gs pos="100000">
              <a:schemeClr val="bg2">
                <a:lumMod val="84000"/>
                <a:lumOff val="16000"/>
              </a:schemeClr>
            </a:gs>
            <a:gs pos="100000">
              <a:srgbClr val="FF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E20F6-FB16-4B24-AFA2-12744609F290}" type="datetimeFigureOut">
              <a:rPr lang="ru-RU" smtClean="0"/>
              <a:pPr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BB026-67E5-4A4A-8EDB-3F952560AF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0980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рия\Desktop\Новая папка\KSMU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526" y="156782"/>
            <a:ext cx="1556420" cy="14787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19672" y="348758"/>
            <a:ext cx="6120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ФГБОУ ВО Казанский ГМУ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Кафедра челюстно-лицевой хирургии и хирургической стоматологии</a:t>
            </a:r>
          </a:p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476672"/>
            <a:ext cx="8964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>
              <a:defRPr/>
            </a:pP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3636" y="4549270"/>
            <a:ext cx="2964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14547" y="4563776"/>
            <a:ext cx="39416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11560" y="6165304"/>
            <a:ext cx="7920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44981" y="6165224"/>
            <a:ext cx="231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Казань  2026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83736" y="4026050"/>
            <a:ext cx="6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1484784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К МЕСТНОМУ ЛЕЧЕНИЮ В КЛИНИКЕ ГНОЙНОЙ ЧЕЛЮСТНО-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ЛИЦЕВОЙ ХИРУРГИИ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83568" y="4869160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Зав. кафедрой, д.м.н., профессор Ксембаев Саид Сальменович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494375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Активное дренирование гнойной раны</a:t>
            </a:r>
          </a:p>
        </p:txBody>
      </p:sp>
      <p:pic>
        <p:nvPicPr>
          <p:cNvPr id="30722" name="Picture 2" descr="C:\Users\Саид\Desktop\Documents\монография (рис.)\Изображение 029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3157728" cy="412699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88024" y="2852936"/>
            <a:ext cx="4032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Закрытая дренажная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433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Активное дренирование гнойной раны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Саид\Desktop\Documents\монография (рис.)\Изображение 03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88840"/>
            <a:ext cx="6264697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12376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F16DFD-2BF5-480F-A898-35A649FA6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дренирование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15A179-9136-4032-8019-A4C42F2A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1460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1981 г. нами накоплен положительный опыт использования различных методов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активного лечения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гнойных ран, образовавшихся после вскрытия флегмон челюстно-лицевой локализации.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него, мы рекомендуем при лечении пациентов с поверхностными флегмонами (поднижнечелюстной,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подподбородочной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щечной и др.) использовать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закрытую дренажную систему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лечении флегмон глубоких локализаций (подвисочной, височной, окологлоточной и др.) а также во всех случаях наличия анаэробной инфекции –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открытую дренажную систему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свою очередь,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пассивное дренирование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основном можно использовать при лечении абсцессов.</a:t>
            </a:r>
          </a:p>
        </p:txBody>
      </p:sp>
    </p:spTree>
    <p:extLst>
      <p:ext uri="{BB962C8B-B14F-4D97-AF65-F5344CB8AC3E}">
        <p14:creationId xmlns:p14="http://schemas.microsoft.com/office/powerpoint/2010/main" xmlns="" val="384965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ЭФФЕКТИВНОСТЬ АКТИВНОГО ДРЕНИРОВАНИЯ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24744"/>
            <a:ext cx="8424936" cy="5544616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3600" dirty="0"/>
              <a:t>       </a:t>
            </a:r>
            <a:r>
              <a:rPr lang="ru-RU" sz="5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опыт применения активного дренирования в гнойной челюстно-лицевой хирургии показал, что в отличие от пассивного дренирования:</a:t>
            </a:r>
          </a:p>
          <a:p>
            <a:pPr lvl="0"/>
            <a:r>
              <a:rPr lang="ru-RU" sz="5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 быстрее снижаются интоксикация и интенсивность болевого синдрома;</a:t>
            </a:r>
          </a:p>
          <a:p>
            <a:pPr lvl="0"/>
            <a:r>
              <a:rPr lang="ru-RU" sz="5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создаются крайне неблагоприятные условия для размножения и развития микрофлоры;</a:t>
            </a:r>
          </a:p>
          <a:p>
            <a:pPr lvl="0"/>
            <a:r>
              <a:rPr lang="ru-RU" sz="5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эффективно отграничивается зона некроза;</a:t>
            </a:r>
          </a:p>
          <a:p>
            <a:pPr lvl="0"/>
            <a:r>
              <a:rPr lang="ru-RU" sz="5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 быстрее идет очищение гнойной раны;</a:t>
            </a:r>
          </a:p>
          <a:p>
            <a:pPr lvl="0"/>
            <a:r>
              <a:rPr lang="ru-RU" sz="5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максимальное сокращение продолжительности всех фаз раневого процесса;</a:t>
            </a:r>
          </a:p>
          <a:p>
            <a:pPr lvl="0"/>
            <a:r>
              <a:rPr lang="ru-RU" sz="5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операционная рана заживает, в основном, первичным натяжением, что благоприятно сказывается на сроках лечения, его функциональных и косметических результатах;</a:t>
            </a:r>
          </a:p>
          <a:p>
            <a:pPr lvl="0"/>
            <a:r>
              <a:rPr lang="ru-RU" sz="5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выписывается с выздоровлением (отпадает необходимость в этапе амбулаторного долечивания);</a:t>
            </a:r>
          </a:p>
          <a:p>
            <a:pPr lvl="0"/>
            <a:r>
              <a:rPr lang="ru-RU" sz="5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существенное сокращение госпитального этапа лечения, в результате чего отмечается значительный экономический эффект.</a:t>
            </a:r>
          </a:p>
          <a:p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731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ГНОЙНО-ВОСПАЛИТЕЛЬНЫЕ ЗАБОЛЕВАНИЯ ЧЕЛЮСТНО-ЛИЦЕВОЙ ОБЛАСТИ</a:t>
            </a:r>
            <a:b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подходы:</a:t>
            </a:r>
            <a:b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Сорбционно-аппликационная терапия:</a:t>
            </a:r>
            <a:b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Сорбент «Целоформ»;</a:t>
            </a:r>
            <a:b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Сорбент «</a:t>
            </a:r>
            <a:r>
              <a:rPr lang="ru-RU" sz="24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Флаксорб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b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Генно-клеточная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терапия;</a:t>
            </a:r>
            <a:b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Гидроель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«Аргакол».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3284984"/>
            <a:ext cx="4760927" cy="322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8895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</a:rPr>
              <a:t>СОРБЦИОННО-АППЛИКАЦИОННАЯ ТЕРАПИЯ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5086800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Среди многочисленных средств, применяемых при местном лечении ран, в последние годы перспективной явилась группа </a:t>
            </a:r>
            <a:r>
              <a:rPr lang="ru-RU" b="1" u="sng" dirty="0">
                <a:solidFill>
                  <a:schemeClr val="bg1"/>
                </a:solidFill>
              </a:rPr>
              <a:t>медицинских сорбентов</a:t>
            </a:r>
            <a:r>
              <a:rPr lang="ru-RU" b="1" dirty="0">
                <a:solidFill>
                  <a:schemeClr val="bg1"/>
                </a:solidFill>
              </a:rPr>
              <a:t>, обеспечивающих активное очищающее действие в ране. Разработка методов местного лечения ран с их использованием привела к развитию целого направления, получившего название </a:t>
            </a:r>
          </a:p>
          <a:p>
            <a:r>
              <a:rPr lang="ru-RU" b="1" dirty="0">
                <a:solidFill>
                  <a:schemeClr val="bg1"/>
                </a:solidFill>
              </a:rPr>
              <a:t>«СОРБЦИОННО-АПЛИКАЦИОННОЙ ТЕРАПИЯ». </a:t>
            </a:r>
          </a:p>
        </p:txBody>
      </p:sp>
    </p:spTree>
    <p:extLst>
      <p:ext uri="{BB962C8B-B14F-4D97-AF65-F5344CB8AC3E}">
        <p14:creationId xmlns:p14="http://schemas.microsoft.com/office/powerpoint/2010/main" xmlns="" val="2624962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Сорбент «Целоформ» - порошкообразное, гигроскопичное вещество белого цвета с размером   волокон 20 – 50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ммк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Untitled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777" y="1600200"/>
            <a:ext cx="77664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Саид\Desktop\Documents\зубной тренажер\Целоформ флак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9" y="1628800"/>
            <a:ext cx="1800200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67437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Механизм воздействия сорбента «Целоформ» на метаболизм раневого процесса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36096" y="1844824"/>
            <a:ext cx="3312368" cy="144016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Препятствие высыханию поверхности раны за счет предотвращения потери жидкости неповрежденными клетками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536" y="1844824"/>
            <a:ext cx="3456384" cy="144016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Поглощение раневого содержимого с удержанием его как за счет капиллярных сил, так и благодаря образованию </a:t>
            </a:r>
            <a:r>
              <a:rPr lang="ru-RU" sz="1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гелевых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структур на ПАММ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4437112"/>
            <a:ext cx="2880320" cy="158417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Резкое замедление процессов </a:t>
            </a:r>
            <a:r>
              <a:rPr lang="ru-RU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массобмена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ране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40152" y="4437112"/>
            <a:ext cx="2952328" cy="151216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Существенное падение уровня парциального давления кислорода</a:t>
            </a:r>
          </a:p>
        </p:txBody>
      </p:sp>
      <p:sp>
        <p:nvSpPr>
          <p:cNvPr id="23" name="Двойная стрелка влево/вправо 22"/>
          <p:cNvSpPr/>
          <p:nvPr/>
        </p:nvSpPr>
        <p:spPr>
          <a:xfrm>
            <a:off x="3995936" y="2492896"/>
            <a:ext cx="1080120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3851920" y="5157192"/>
            <a:ext cx="1728192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войная стрелка вверх/вниз 24"/>
          <p:cNvSpPr/>
          <p:nvPr/>
        </p:nvSpPr>
        <p:spPr>
          <a:xfrm>
            <a:off x="7236296" y="3501008"/>
            <a:ext cx="216024" cy="72008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войная стрелка вверх/вниз 25"/>
          <p:cNvSpPr/>
          <p:nvPr/>
        </p:nvSpPr>
        <p:spPr>
          <a:xfrm>
            <a:off x="1979712" y="3501008"/>
            <a:ext cx="144016" cy="72008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«Целоформ» - единственный сорбент, используемый во всех фазах раневого процесса!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Фаза воспаления Фазы гранулирования и эпителизации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6732240" y="2060848"/>
            <a:ext cx="144016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2411760" y="1988840"/>
            <a:ext cx="144016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15616" y="2996952"/>
            <a:ext cx="3096344" cy="2520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ускоряет очищение гнойной раны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92080" y="2996952"/>
            <a:ext cx="3240360" cy="2448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действует как протектор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репаративных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процессов</a:t>
            </a:r>
          </a:p>
        </p:txBody>
      </p:sp>
    </p:spTree>
    <p:extLst>
      <p:ext uri="{BB962C8B-B14F-4D97-AF65-F5344CB8AC3E}">
        <p14:creationId xmlns:p14="http://schemas.microsoft.com/office/powerpoint/2010/main" xmlns="" val="1568554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243408"/>
            <a:ext cx="8229600" cy="1503040"/>
          </a:xfrm>
        </p:spPr>
        <p:txBody>
          <a:bodyPr>
            <a:normAutofit/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Использование «Целоформа» в клинике гнойной челюстно-лицевой хирургии</a:t>
            </a:r>
          </a:p>
        </p:txBody>
      </p:sp>
      <p:pic>
        <p:nvPicPr>
          <p:cNvPr id="4100" name="Picture 5" descr="Изображение 17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1196975"/>
            <a:ext cx="3600450" cy="3111500"/>
          </a:xfrm>
          <a:noFill/>
        </p:spPr>
      </p:pic>
      <p:pic>
        <p:nvPicPr>
          <p:cNvPr id="4101" name="Picture 6" descr="Изображение 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1196975"/>
            <a:ext cx="331152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059113" y="3500438"/>
          <a:ext cx="3671887" cy="3197225"/>
        </p:xfrm>
        <a:graphic>
          <a:graphicData uri="http://schemas.openxmlformats.org/presentationml/2006/ole">
            <p:oleObj spid="_x0000_s2137" name="Фотография Photo Editor" r:id="rId5" imgW="19504762" imgH="14628571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76121449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проблемы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268760"/>
            <a:ext cx="8856984" cy="48574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известно, все лечебные мероприятия при острых гнойно-воспалительных заболеваниях условно подразделяют на воздействия </a:t>
            </a:r>
            <a:r>
              <a:rPr lang="ru-RU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характера. Необходимо отметить, что, </a:t>
            </a:r>
            <a:r>
              <a:rPr lang="ru-RU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приоритетным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особенно важным методом остается </a:t>
            </a:r>
            <a:r>
              <a:rPr lang="ru-RU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хирургический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т.е.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местное воздействие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60350"/>
            <a:ext cx="8229600" cy="45719"/>
          </a:xfrm>
        </p:spPr>
        <p:txBody>
          <a:bodyPr>
            <a:normAutofit fontScale="90000"/>
          </a:bodyPr>
          <a:lstStyle/>
          <a:p>
            <a:pPr marL="484632" defTabSz="912813" eaLnBrk="1" fontAlgn="auto" hangingPunct="1">
              <a:spcAft>
                <a:spcPts val="0"/>
              </a:spcAft>
              <a:defRPr/>
            </a:pP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19138" y="5013176"/>
            <a:ext cx="8424862" cy="2087712"/>
          </a:xfrm>
        </p:spPr>
        <p:txBody>
          <a:bodyPr>
            <a:normAutofit/>
          </a:bodyPr>
          <a:lstStyle/>
          <a:p>
            <a:pPr marL="548640" indent="-411480" algn="ctr" defTabSz="912813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Отсутствие дефектов базальной мембраны</a:t>
            </a:r>
          </a:p>
          <a:p>
            <a:pPr marL="548640" indent="-411480" algn="ctr" defTabSz="912813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отсутствие лейкоцитарной инфильтрации</a:t>
            </a:r>
          </a:p>
          <a:p>
            <a:pPr marL="548640" indent="-411480" algn="ctr" defTabSz="912813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Ø"/>
              <a:defRPr/>
            </a:pP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высокой репаративной (клеточной) активности</a:t>
            </a:r>
          </a:p>
        </p:txBody>
      </p:sp>
      <p:sp>
        <p:nvSpPr>
          <p:cNvPr id="2" name="Выноска со стрелкой вниз 1"/>
          <p:cNvSpPr/>
          <p:nvPr/>
        </p:nvSpPr>
        <p:spPr>
          <a:xfrm>
            <a:off x="561975" y="116632"/>
            <a:ext cx="7775575" cy="2448272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Морфологическая оценка влияния сорбента «Целоформ» на состояние гнойной раны больных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одонтогенными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флегмонами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04864"/>
            <a:ext cx="3168724" cy="280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Замалеева, 03-20,П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76056" y="2204864"/>
            <a:ext cx="3168352" cy="280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2100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650875"/>
          </a:xfrm>
        </p:spPr>
        <p:txBody>
          <a:bodyPr>
            <a:normAutofit fontScale="90000"/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Практические рекомендации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251520" y="980728"/>
          <a:ext cx="8892480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2087430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04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«Целоформа»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764704"/>
            <a:ext cx="9001000" cy="5904656"/>
          </a:xfrm>
        </p:spPr>
        <p:txBody>
          <a:bodyPr>
            <a:noAutofit/>
          </a:bodyPr>
          <a:lstStyle/>
          <a:p>
            <a:pPr lvl="0"/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во всех фазах раневого процесса, снижает их продолжительность;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эффективен и прост в использовании;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быстрее нормализует общее состояние пациента и купирует местные признаки воспалительного процесса;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обезболивающим действием;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 неблагоприятные условия для размножения и развития микрофлоры;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безболезненность перевязок и дезодорирует гнойный экссудат;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имеет противопоказаний, не вызывает побочных и аллергических реакций;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 быстрее очищает гнойную рану;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заживления раны образуются мягкие функциональные рубцы;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существенное сокращение койко-дня, в результате чего отмечается значительный экономический эффект.</a:t>
            </a:r>
          </a:p>
          <a:p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2723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«Целоформ» является альтернативой метода активного дренирования гнойных ран</a:t>
            </a:r>
          </a:p>
        </p:txBody>
      </p:sp>
      <p:pic>
        <p:nvPicPr>
          <p:cNvPr id="30722" name="Picture 2" descr="C:\Users\Саид\Desktop\Documents\монография (рис.)\Изображение 029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3157728" cy="4126992"/>
          </a:xfrm>
          <a:prstGeom prst="rect">
            <a:avLst/>
          </a:prstGeom>
          <a:noFill/>
        </p:spPr>
      </p:pic>
      <p:pic>
        <p:nvPicPr>
          <p:cNvPr id="30723" name="Picture 3" descr="C:\Users\Саид\Desktop\Documents\монография (рис.)\Изображение 03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88840"/>
            <a:ext cx="3906837" cy="2786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«Целоформа» для профилактики и лечения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альвеолитов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9" descr="PA03009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006" y="1600200"/>
            <a:ext cx="6035988" cy="4525963"/>
          </a:xfrm>
        </p:spPr>
      </p:pic>
    </p:spTree>
    <p:extLst>
      <p:ext uri="{BB962C8B-B14F-4D97-AF65-F5344CB8AC3E}">
        <p14:creationId xmlns:p14="http://schemas.microsoft.com/office/powerpoint/2010/main" xmlns="" val="3404059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«Целоформа» для лечения пародонтита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Новая папка (2)\DSCN0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1484784"/>
            <a:ext cx="6696743" cy="5040560"/>
          </a:xfrm>
        </p:spPr>
      </p:pic>
    </p:spTree>
    <p:extLst>
      <p:ext uri="{BB962C8B-B14F-4D97-AF65-F5344CB8AC3E}">
        <p14:creationId xmlns:p14="http://schemas.microsoft.com/office/powerpoint/2010/main" xmlns="" val="361863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484632"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Использование «Целоформа» для сорбционно-апликационной терапии операционной раны при вестибулопластике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7" descr="C:\Users\Саид\Desktop\Documents\дисс. Хафизовой\ДИССЕРТАЦИЯ\IMG_31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2276475"/>
            <a:ext cx="3744912" cy="3024188"/>
          </a:xfrm>
          <a:noFill/>
        </p:spPr>
      </p:pic>
      <p:pic>
        <p:nvPicPr>
          <p:cNvPr id="16388" name="Picture 8" descr="C:\Users\Саид\Desktop\Documents\дисс. Хафизовой\ДИССЕРТАЦИЯ\IMG_3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276475"/>
            <a:ext cx="36004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Прямоугольник 5"/>
          <p:cNvSpPr>
            <a:spLocks noChangeArrowheads="1"/>
          </p:cNvSpPr>
          <p:nvPr/>
        </p:nvSpPr>
        <p:spPr bwMode="auto">
          <a:xfrm>
            <a:off x="755650" y="5589588"/>
            <a:ext cx="82089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        Аппликация сорбента                            Вид раны на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                                                                    следующий день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66018505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pPr marL="484632" algn="ctr"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удостоена серебряной и золотой медали  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X-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Международного Салона инвестиций и инноваций (2010, 2011 г. г.), защищена 2 патентами РФ на изобретение </a:t>
            </a:r>
            <a:r>
              <a:rPr lang="ru-RU" sz="28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effectLst/>
            </a:endParaRPr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557338"/>
            <a:ext cx="3671887" cy="4535487"/>
          </a:xfrm>
          <a:noFill/>
        </p:spPr>
      </p:pic>
      <p:pic>
        <p:nvPicPr>
          <p:cNvPr id="25604" name="Рисунок 3" descr="C:\Users\sekretar\Desktop\фотки сертификатов\hpsc1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557338"/>
            <a:ext cx="34559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81BF41-E648-46F6-B800-C0898F9A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ФЛАКСОРБ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F461EE-D0D7-4A4F-81E7-AF4D90580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40000" lnSpcReduction="20000"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сотрудничестве с кафедрой медицинской инженерии Казанского национального исследовательского технологического университета разработан сорбент из льняной целлюлозы, оценены его структура и физико-химические свойства в сравнении с сорбентом «</a:t>
            </a:r>
            <a:r>
              <a:rPr lang="ru-RU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Целоформ</a:t>
            </a: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из хлопковой целлюлозы.</a:t>
            </a:r>
          </a:p>
          <a:p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сотрудничестве с Институтом физики Казанского федерального университета определено количество свободных радикалов с использованием метода ЭПР-спектроскопии.</a:t>
            </a:r>
          </a:p>
          <a:p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эксперименте на лабораторных животных проведены контрольные токсикологические испытания, морфологические и микробиологические исследования для получения регистрационного удостоверения.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82300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40960" cy="1111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ГЕННО-КЛЕТОЧНАЯ ТЕРАПИЯ – </a:t>
            </a:r>
            <a:b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ПЕРСПЕКТИВНОЕ НАПРАВЛЕНИЕ</a:t>
            </a: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sz="31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20688"/>
            <a:ext cx="9036496" cy="5505475"/>
          </a:xfrm>
        </p:spPr>
        <p:txBody>
          <a:bodyPr>
            <a:normAutofit/>
          </a:bodyPr>
          <a:lstStyle/>
          <a:p>
            <a:pPr algn="just"/>
            <a:endParaRPr lang="ru-RU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лечения острых гнойно-воспалительных заболеваний челюстно-лицевой области нашей кафедрой  совместно с кафедрой медицинской биологии и генетики (зав. профессор Р.Р. Исламов) разработана в эксперименте на лабораторных животных методика  с использованием лекарственных композиций генно-клеточной инженерии.</a:t>
            </a:r>
          </a:p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выявлено положительное влияние лекарственных композиций генно-клеточной инженерии на  состояние гнойной раны – ускорялось ее очищение от гноя и детрита, уменьшалась отечность тканей, ускорялись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репаративные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6F0FF6-A28C-41A2-8CF4-569695732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938522"/>
            <a:ext cx="2792210" cy="19874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F41912-D64C-4DCA-8C3D-097E745CC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536" y="5445523"/>
            <a:ext cx="1572904" cy="8108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66EADEA-ADAF-4F80-84FD-CAB81E570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058" y="5111294"/>
            <a:ext cx="30604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8784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6E5594-5734-4013-B4AA-BB99FB5B1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Проблемы гнойной хирургии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264EC64-ED63-4876-98DB-F8F61CF8F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</a:rPr>
              <a:t>Местное лечение гнойных ран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</a:rPr>
              <a:t>продолжает оставаться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</a:rPr>
              <a:t>актуальной и сложной задачей современной хирургии. На сегодняшний день насчитывается такое большое количество предложенных средств воздействия на гнойную рану, что можно констатировать:</a:t>
            </a: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как их недостаточную эффективность, </a:t>
            </a: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так и необходимость поиска новых путей их совершенствования.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836" y="274638"/>
            <a:ext cx="1914310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6898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1143000" y="2562225"/>
            <a:ext cx="6858000" cy="1223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700" b="1" dirty="0">
                <a:solidFill>
                  <a:srgbClr val="00499A"/>
                </a:solidFill>
              </a:rPr>
              <a:t/>
            </a:r>
            <a:br>
              <a:rPr lang="ru-RU" sz="2700" b="1" dirty="0">
                <a:solidFill>
                  <a:srgbClr val="00499A"/>
                </a:solidFill>
              </a:rPr>
            </a:br>
            <a:r>
              <a:rPr lang="ru-RU" sz="2700" b="1" dirty="0">
                <a:solidFill>
                  <a:srgbClr val="00499A"/>
                </a:solidFill>
              </a:rPr>
              <a:t/>
            </a:r>
            <a:br>
              <a:rPr lang="ru-RU" sz="2700" b="1" dirty="0">
                <a:solidFill>
                  <a:srgbClr val="00499A"/>
                </a:solidFill>
              </a:rPr>
            </a:br>
            <a:r>
              <a:rPr lang="ru-RU" sz="2700" b="1" dirty="0">
                <a:solidFill>
                  <a:srgbClr val="00499A"/>
                </a:solidFill>
              </a:rPr>
              <a:t>Уникальный отечественный препарат для лечения ран различной этиологии </a:t>
            </a:r>
            <a:r>
              <a:rPr lang="ru-RU" sz="2700" b="1" i="1" dirty="0">
                <a:solidFill>
                  <a:srgbClr val="00499A"/>
                </a:solidFill>
                <a:highlight>
                  <a:srgbClr val="00FFFF"/>
                </a:highlight>
              </a:rPr>
              <a:t>на всех этапах раневого процесса</a:t>
            </a:r>
            <a:br>
              <a:rPr lang="ru-RU" sz="2700" b="1" i="1" dirty="0">
                <a:solidFill>
                  <a:srgbClr val="00499A"/>
                </a:solidFill>
                <a:highlight>
                  <a:srgbClr val="00FFFF"/>
                </a:highlight>
              </a:rPr>
            </a:br>
            <a:endParaRPr lang="ru-RU" sz="2700" b="1" i="1" dirty="0">
              <a:solidFill>
                <a:srgbClr val="00499A"/>
              </a:solidFill>
              <a:highlight>
                <a:srgbClr val="00FFFF"/>
              </a:highligh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4001691"/>
            <a:ext cx="6858000" cy="1241822"/>
          </a:xfrm>
        </p:spPr>
        <p:txBody>
          <a:bodyPr rtlCol="0">
            <a:normAutofit fontScale="62500" lnSpcReduction="20000"/>
          </a:bodyPr>
          <a:lstStyle/>
          <a:p>
            <a:pPr>
              <a:defRPr/>
            </a:pPr>
            <a:endParaRPr lang="en-US" dirty="0">
              <a:solidFill>
                <a:srgbClr val="00499A"/>
              </a:solidFill>
            </a:endParaRPr>
          </a:p>
          <a:p>
            <a:pPr>
              <a:defRPr/>
            </a:pPr>
            <a:endParaRPr lang="ru-RU" dirty="0">
              <a:solidFill>
                <a:srgbClr val="00499A"/>
              </a:solidFill>
            </a:endParaRPr>
          </a:p>
          <a:p>
            <a:pPr>
              <a:defRPr/>
            </a:pPr>
            <a:r>
              <a:rPr lang="ru-RU" sz="2325" b="1" dirty="0">
                <a:solidFill>
                  <a:srgbClr val="00499A"/>
                </a:solidFill>
              </a:rPr>
              <a:t>Торгово-промышленная группа компаний </a:t>
            </a:r>
            <a:r>
              <a:rPr lang="ru-RU" sz="2325" b="1" dirty="0" err="1">
                <a:solidFill>
                  <a:srgbClr val="00499A"/>
                </a:solidFill>
              </a:rPr>
              <a:t>Диарси</a:t>
            </a:r>
            <a:r>
              <a:rPr lang="ru-RU" sz="2325" b="1" dirty="0">
                <a:solidFill>
                  <a:srgbClr val="00499A"/>
                </a:solidFill>
              </a:rPr>
              <a:t> (</a:t>
            </a:r>
            <a:r>
              <a:rPr lang="en-US" sz="2325" b="1" dirty="0">
                <a:solidFill>
                  <a:srgbClr val="00499A"/>
                </a:solidFill>
              </a:rPr>
              <a:t>R.O.C.S.)</a:t>
            </a:r>
          </a:p>
          <a:p>
            <a:pPr>
              <a:defRPr/>
            </a:pPr>
            <a:r>
              <a:rPr lang="ru-RU" dirty="0">
                <a:solidFill>
                  <a:srgbClr val="00499A"/>
                </a:solidFill>
              </a:rPr>
              <a:t>Научная лаборатория </a:t>
            </a:r>
            <a:r>
              <a:rPr lang="en-US" dirty="0">
                <a:solidFill>
                  <a:srgbClr val="00499A"/>
                </a:solidFill>
              </a:rPr>
              <a:t>WDS</a:t>
            </a:r>
            <a:endParaRPr lang="ru-RU" dirty="0">
              <a:solidFill>
                <a:srgbClr val="00499A"/>
              </a:solidFill>
            </a:endParaRPr>
          </a:p>
          <a:p>
            <a:pPr>
              <a:defRPr/>
            </a:pPr>
            <a:endParaRPr lang="ru-RU" dirty="0">
              <a:solidFill>
                <a:srgbClr val="00499A"/>
              </a:solidFill>
            </a:endParaRPr>
          </a:p>
        </p:txBody>
      </p:sp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2845594" y="860822"/>
            <a:ext cx="349717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00499A"/>
                </a:solidFill>
                <a:latin typeface="Calibri" pitchFamily="34" charset="0"/>
              </a:rPr>
              <a:t>АРГАКОЛ</a:t>
            </a:r>
          </a:p>
        </p:txBody>
      </p:sp>
      <p:pic>
        <p:nvPicPr>
          <p:cNvPr id="13317" name="Рисунок 7"/>
          <p:cNvPicPr>
            <a:picLocks noChangeAspect="1"/>
          </p:cNvPicPr>
          <p:nvPr/>
        </p:nvPicPr>
        <p:blipFill>
          <a:blip r:embed="rId3" cstate="print"/>
          <a:srcRect r="84590"/>
          <a:stretch>
            <a:fillRect/>
          </a:stretch>
        </p:blipFill>
        <p:spPr bwMode="auto">
          <a:xfrm>
            <a:off x="1084660" y="5247085"/>
            <a:ext cx="1065609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0C118DA-56C4-4D10-8E51-96DEA82B7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354" y="5459016"/>
            <a:ext cx="882473" cy="4663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594C2DA-0F8E-47A3-B6F0-87CF952D1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54" y="5455829"/>
            <a:ext cx="882473" cy="46638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5A223EC-A50D-4A9C-8192-2E9129868798}"/>
              </a:ext>
            </a:extLst>
          </p:cNvPr>
          <p:cNvSpPr/>
          <p:nvPr/>
        </p:nvSpPr>
        <p:spPr>
          <a:xfrm>
            <a:off x="6976291" y="4926918"/>
            <a:ext cx="1745672" cy="966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1BB5D3B-5685-4853-8CE2-C5CCAB70F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7234521" y="5210875"/>
            <a:ext cx="1278612" cy="48672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3C74A42-ABF8-4615-B27C-44DEF2E384D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068960"/>
            <a:ext cx="2296391" cy="229639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AC15B4-2B86-4764-B14B-F5CAFE0F7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ЧТО ТАКОЕ АРГАКОЛ</a:t>
            </a:r>
            <a:r>
              <a:rPr lang="ru-RU" dirty="0">
                <a:solidFill>
                  <a:schemeClr val="accent1"/>
                </a:solidFill>
              </a:rPr>
              <a:t>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43131D-5381-455B-AEE2-0C3AD78A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77500" lnSpcReduction="20000"/>
          </a:bodyPr>
          <a:lstStyle/>
          <a:p>
            <a:r>
              <a:rPr lang="ru-RU" sz="3400" b="1" dirty="0" err="1">
                <a:solidFill>
                  <a:schemeClr val="accent5">
                    <a:lumMod val="50000"/>
                  </a:schemeClr>
                </a:solidFill>
              </a:rPr>
              <a:t>Аргакол</a:t>
            </a:r>
            <a:r>
              <a:rPr lang="ru-RU" sz="3400" b="1" dirty="0">
                <a:solidFill>
                  <a:schemeClr val="accent5">
                    <a:lumMod val="50000"/>
                  </a:schemeClr>
                </a:solidFill>
              </a:rPr>
              <a:t> - это </a:t>
            </a:r>
            <a:r>
              <a:rPr lang="ru-RU" sz="3400" b="1" dirty="0" err="1">
                <a:solidFill>
                  <a:schemeClr val="accent5">
                    <a:lumMod val="50000"/>
                  </a:schemeClr>
                </a:solidFill>
              </a:rPr>
              <a:t>биодеградируемый</a:t>
            </a:r>
            <a:r>
              <a:rPr lang="ru-RU" sz="3400" b="1" dirty="0">
                <a:solidFill>
                  <a:schemeClr val="accent5">
                    <a:lumMod val="50000"/>
                  </a:schemeClr>
                </a:solidFill>
              </a:rPr>
              <a:t> гидрогель, который образует на поверхности раны эластичную </a:t>
            </a:r>
            <a:r>
              <a:rPr lang="ru-RU" sz="3400" b="1" dirty="0" err="1">
                <a:solidFill>
                  <a:schemeClr val="accent5">
                    <a:lumMod val="50000"/>
                  </a:schemeClr>
                </a:solidFill>
              </a:rPr>
              <a:t>воздухо</a:t>
            </a:r>
            <a:r>
              <a:rPr lang="ru-RU" sz="3400" b="1" dirty="0">
                <a:solidFill>
                  <a:schemeClr val="accent5">
                    <a:lumMod val="50000"/>
                  </a:schemeClr>
                </a:solidFill>
              </a:rPr>
              <a:t> – и водопроницаемую пленку, легко удаляемую физиологическим раствором или водой.</a:t>
            </a:r>
          </a:p>
          <a:p>
            <a:r>
              <a:rPr lang="ru-RU" sz="3400" b="1" dirty="0">
                <a:solidFill>
                  <a:schemeClr val="accent5">
                    <a:lumMod val="50000"/>
                  </a:schemeClr>
                </a:solidFill>
              </a:rPr>
              <a:t>Обладает высокой бактерицидной активностью в отношении основных возбудителей раневой инфекции </a:t>
            </a:r>
            <a:r>
              <a:rPr lang="ru-RU" sz="3400" b="1" dirty="0" err="1">
                <a:solidFill>
                  <a:schemeClr val="accent5">
                    <a:lumMod val="50000"/>
                  </a:schemeClr>
                </a:solidFill>
              </a:rPr>
              <a:t>in</a:t>
            </a:r>
            <a:r>
              <a:rPr lang="ru-RU" sz="3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400" b="1" dirty="0" err="1">
                <a:solidFill>
                  <a:schemeClr val="accent5">
                    <a:lumMod val="50000"/>
                  </a:schemeClr>
                </a:solidFill>
              </a:rPr>
              <a:t>vitro</a:t>
            </a:r>
            <a:r>
              <a:rPr lang="ru-RU" sz="3400" b="1" dirty="0">
                <a:solidFill>
                  <a:schemeClr val="accent5">
                    <a:lumMod val="50000"/>
                  </a:schemeClr>
                </a:solidFill>
              </a:rPr>
              <a:t>, что связано с наличием в его составе антисептиков с различными механизмами действия.</a:t>
            </a:r>
          </a:p>
          <a:p>
            <a:r>
              <a:rPr lang="ru-RU" sz="3400" b="1" dirty="0">
                <a:solidFill>
                  <a:schemeClr val="accent5">
                    <a:lumMod val="50000"/>
                  </a:schemeClr>
                </a:solidFill>
              </a:rPr>
              <a:t>Скорость биодеградации  гидрогеля связана с наличием биополимеров (коллагена и альгината натрия) в препарате и зависит от выраженности инфекционно-воспалительного процесса, что позволяет регулировать кратность применения препарата.</a:t>
            </a:r>
          </a:p>
          <a:p>
            <a:endParaRPr lang="ru-RU" dirty="0"/>
          </a:p>
        </p:txBody>
      </p:sp>
      <p:pic>
        <p:nvPicPr>
          <p:cNvPr id="4" name="Рисунок 7">
            <a:extLst>
              <a:ext uri="{FF2B5EF4-FFF2-40B4-BE49-F238E27FC236}">
                <a16:creationId xmlns:a16="http://schemas.microsoft.com/office/drawing/2014/main" xmlns="" id="{944CB72F-7562-4729-BA81-B6AE728B2B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84590"/>
          <a:stretch>
            <a:fillRect/>
          </a:stretch>
        </p:blipFill>
        <p:spPr bwMode="auto">
          <a:xfrm>
            <a:off x="3851920" y="5949280"/>
            <a:ext cx="1065609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8516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819150" y="1925241"/>
            <a:ext cx="5961460" cy="3263503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 typeface="Arial" charset="0"/>
              <a:buBlip>
                <a:blip r:embed="rId2"/>
              </a:buBlip>
            </a:pPr>
            <a:endParaRPr lang="ru-RU" sz="2400" dirty="0"/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Гидролизат коллагена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Натриевая соль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альгиновой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кислоты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Антисептики с различными механизмами действия –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бензалкония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хлорид,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диоксидин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повиаргол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500" b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серебросодержащая бактерицидная композиция)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Гипохлорит натрия 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Глицерин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Консерванты –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метилпарабен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пропилпарабен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723900" y="1129904"/>
            <a:ext cx="7616429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300" b="1">
                <a:solidFill>
                  <a:srgbClr val="00499A"/>
                </a:solidFill>
              </a:rPr>
              <a:t>АРГАКОЛ. Состав препарата</a:t>
            </a:r>
          </a:p>
        </p:txBody>
      </p:sp>
      <p:pic>
        <p:nvPicPr>
          <p:cNvPr id="22532" name="Рисунок 4"/>
          <p:cNvPicPr>
            <a:picLocks noChangeAspect="1"/>
          </p:cNvPicPr>
          <p:nvPr/>
        </p:nvPicPr>
        <p:blipFill>
          <a:blip r:embed="rId3" cstate="print"/>
          <a:srcRect r="84590"/>
          <a:stretch>
            <a:fillRect/>
          </a:stretch>
        </p:blipFill>
        <p:spPr bwMode="auto">
          <a:xfrm>
            <a:off x="1084660" y="5247085"/>
            <a:ext cx="1065609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83D6527-1FCE-4398-A6FF-E449B7056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6537" y="4471607"/>
            <a:ext cx="1397841" cy="13978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37EA2D9-25F4-4FB5-92F3-65D02FFE6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0834" y="648370"/>
            <a:ext cx="3205820" cy="320582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ъект 2"/>
          <p:cNvSpPr>
            <a:spLocks noGrp="1"/>
          </p:cNvSpPr>
          <p:nvPr>
            <p:ph idx="1"/>
          </p:nvPr>
        </p:nvSpPr>
        <p:spPr>
          <a:xfrm>
            <a:off x="628650" y="1921669"/>
            <a:ext cx="7886700" cy="3263504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 typeface="Arial" charset="0"/>
              <a:buBlip>
                <a:blip r:embed="rId2"/>
              </a:buBlip>
            </a:pPr>
            <a:endParaRPr lang="ru-RU" dirty="0"/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dirty="0"/>
              <a:t>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Препарат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мультинаправленного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действия – все эффекты в одном тюбике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Применяется на всех этапах лечения, начиная с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догоспитального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Применяется как на коже, так и на слизистых оболочках, при внутриполостных вмешательствах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Создает эффект кожи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Отличается демократической ценой </a:t>
            </a: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(зарубежные препараты на основе коллагена для покрытия такой же площади стоят от 70 долларов за упаковку)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endParaRPr lang="ru-RU" b="1" dirty="0"/>
          </a:p>
          <a:p>
            <a:pPr eaLnBrk="1" hangingPunct="1">
              <a:buFont typeface="Arial" charset="0"/>
              <a:buBlip>
                <a:blip r:embed="rId2"/>
              </a:buBlip>
            </a:pPr>
            <a:endParaRPr lang="ru-RU" dirty="0"/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1674019" y="1029891"/>
            <a:ext cx="5839804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50" b="1">
                <a:solidFill>
                  <a:srgbClr val="00499A"/>
                </a:solidFill>
                <a:latin typeface="Calibri" pitchFamily="34" charset="0"/>
              </a:rPr>
              <a:t>АРГАКОЛ. Преимущества</a:t>
            </a:r>
          </a:p>
        </p:txBody>
      </p:sp>
      <p:pic>
        <p:nvPicPr>
          <p:cNvPr id="25604" name="Рисунок 4"/>
          <p:cNvPicPr>
            <a:picLocks noChangeAspect="1"/>
          </p:cNvPicPr>
          <p:nvPr/>
        </p:nvPicPr>
        <p:blipFill>
          <a:blip r:embed="rId3" cstate="print"/>
          <a:srcRect r="84590"/>
          <a:stretch>
            <a:fillRect/>
          </a:stretch>
        </p:blipFill>
        <p:spPr bwMode="auto">
          <a:xfrm>
            <a:off x="1084660" y="5247085"/>
            <a:ext cx="1065609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ъект 2"/>
          <p:cNvSpPr>
            <a:spLocks noGrp="1"/>
          </p:cNvSpPr>
          <p:nvPr>
            <p:ph idx="1"/>
          </p:nvPr>
        </p:nvSpPr>
        <p:spPr>
          <a:xfrm>
            <a:off x="751285" y="2466975"/>
            <a:ext cx="4111661" cy="2433823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Гемостатический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</a:p>
          <a:p>
            <a:pPr eaLnBrk="1" hangingPunct="1"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Бактерицидный</a:t>
            </a:r>
          </a:p>
          <a:p>
            <a:pPr eaLnBrk="1" hangingPunct="1"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Противовоспалительный  </a:t>
            </a:r>
          </a:p>
          <a:p>
            <a:pPr eaLnBrk="1" hangingPunct="1"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Детоксицирующий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</a:p>
          <a:p>
            <a:pPr eaLnBrk="1" hangingPunct="1"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Ранозаживляющий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538163" y="1029891"/>
            <a:ext cx="664880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00499A"/>
                </a:solidFill>
                <a:latin typeface="Calibri" pitchFamily="34" charset="0"/>
              </a:rPr>
              <a:t>АРГАКОЛ. Эффекты от применения</a:t>
            </a: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4896654" y="2450213"/>
            <a:ext cx="362664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Увлажняющий рану</a:t>
            </a:r>
          </a:p>
          <a:p>
            <a:pPr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Дезодорирующий</a:t>
            </a:r>
          </a:p>
          <a:p>
            <a:pPr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Профилактика образования грубых рубцов как на коже, так и на слизистых оболочках</a:t>
            </a:r>
          </a:p>
        </p:txBody>
      </p:sp>
      <p:pic>
        <p:nvPicPr>
          <p:cNvPr id="23557" name="Рисунок 7"/>
          <p:cNvPicPr>
            <a:picLocks noChangeAspect="1"/>
          </p:cNvPicPr>
          <p:nvPr/>
        </p:nvPicPr>
        <p:blipFill>
          <a:blip r:embed="rId2" cstate="print"/>
          <a:srcRect r="84590"/>
          <a:stretch>
            <a:fillRect/>
          </a:stretch>
        </p:blipFill>
        <p:spPr bwMode="auto">
          <a:xfrm>
            <a:off x="1084660" y="5247085"/>
            <a:ext cx="1065609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1143000" y="2562225"/>
            <a:ext cx="6858000" cy="1223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700" b="1" dirty="0">
                <a:solidFill>
                  <a:srgbClr val="00499A"/>
                </a:solidFill>
              </a:rPr>
              <a:t/>
            </a:r>
            <a:br>
              <a:rPr lang="ru-RU" sz="2700" b="1" dirty="0">
                <a:solidFill>
                  <a:srgbClr val="00499A"/>
                </a:solidFill>
              </a:rPr>
            </a:br>
            <a:r>
              <a:rPr lang="ru-RU" sz="2700" b="1" dirty="0">
                <a:solidFill>
                  <a:srgbClr val="00499A"/>
                </a:solidFill>
              </a:rPr>
              <a:t/>
            </a:r>
            <a:br>
              <a:rPr lang="ru-RU" sz="2700" b="1" dirty="0">
                <a:solidFill>
                  <a:srgbClr val="00499A"/>
                </a:solidFill>
              </a:rPr>
            </a:br>
            <a:r>
              <a:rPr lang="ru-RU" sz="2700" b="1" dirty="0">
                <a:solidFill>
                  <a:schemeClr val="bg1"/>
                </a:solidFill>
              </a:rPr>
              <a:t>Уникальный отечественный препарат для лечения ран различной этиологии </a:t>
            </a:r>
            <a:r>
              <a:rPr lang="ru-RU" sz="2700" b="1" i="1" dirty="0">
                <a:solidFill>
                  <a:schemeClr val="bg1"/>
                </a:solidFill>
                <a:highlight>
                  <a:srgbClr val="00FFFF"/>
                </a:highlight>
              </a:rPr>
              <a:t>на всех этапах раневого процесса</a:t>
            </a:r>
            <a:br>
              <a:rPr lang="ru-RU" sz="2700" b="1" i="1" dirty="0">
                <a:solidFill>
                  <a:schemeClr val="bg1"/>
                </a:solidFill>
                <a:highlight>
                  <a:srgbClr val="00FFFF"/>
                </a:highlight>
              </a:rPr>
            </a:br>
            <a:endParaRPr lang="ru-RU" sz="2700" b="1" i="1" dirty="0">
              <a:solidFill>
                <a:schemeClr val="bg1"/>
              </a:solidFill>
              <a:highlight>
                <a:srgbClr val="00FFFF"/>
              </a:highligh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4001691"/>
            <a:ext cx="6858000" cy="1241822"/>
          </a:xfrm>
        </p:spPr>
        <p:txBody>
          <a:bodyPr rtlCol="0">
            <a:normAutofit fontScale="62500" lnSpcReduction="20000"/>
          </a:bodyPr>
          <a:lstStyle/>
          <a:p>
            <a:pPr>
              <a:defRPr/>
            </a:pPr>
            <a:endParaRPr lang="en-US" dirty="0">
              <a:solidFill>
                <a:srgbClr val="00499A"/>
              </a:solidFill>
            </a:endParaRPr>
          </a:p>
          <a:p>
            <a:pPr>
              <a:defRPr/>
            </a:pPr>
            <a:endParaRPr lang="ru-RU" dirty="0">
              <a:solidFill>
                <a:srgbClr val="00499A"/>
              </a:solidFill>
            </a:endParaRPr>
          </a:p>
          <a:p>
            <a:pPr>
              <a:defRPr/>
            </a:pPr>
            <a:r>
              <a:rPr lang="ru-RU" sz="2325" b="1" dirty="0">
                <a:solidFill>
                  <a:srgbClr val="00499A"/>
                </a:solidFill>
              </a:rPr>
              <a:t>Торгово-промышленная группа компаний </a:t>
            </a:r>
            <a:r>
              <a:rPr lang="ru-RU" sz="2325" b="1" dirty="0" err="1">
                <a:solidFill>
                  <a:srgbClr val="00499A"/>
                </a:solidFill>
              </a:rPr>
              <a:t>Диарси</a:t>
            </a:r>
            <a:r>
              <a:rPr lang="ru-RU" sz="2325" b="1" dirty="0">
                <a:solidFill>
                  <a:srgbClr val="00499A"/>
                </a:solidFill>
              </a:rPr>
              <a:t> (</a:t>
            </a:r>
            <a:r>
              <a:rPr lang="en-US" sz="2325" b="1" dirty="0">
                <a:solidFill>
                  <a:srgbClr val="00499A"/>
                </a:solidFill>
              </a:rPr>
              <a:t>R.O.C.S.)</a:t>
            </a:r>
          </a:p>
          <a:p>
            <a:pPr>
              <a:defRPr/>
            </a:pPr>
            <a:r>
              <a:rPr lang="ru-RU" dirty="0">
                <a:solidFill>
                  <a:srgbClr val="00499A"/>
                </a:solidFill>
              </a:rPr>
              <a:t>Научная лаборатория </a:t>
            </a:r>
            <a:r>
              <a:rPr lang="en-US" dirty="0">
                <a:solidFill>
                  <a:srgbClr val="00499A"/>
                </a:solidFill>
              </a:rPr>
              <a:t>WDS</a:t>
            </a:r>
            <a:endParaRPr lang="ru-RU" dirty="0">
              <a:solidFill>
                <a:srgbClr val="00499A"/>
              </a:solidFill>
            </a:endParaRPr>
          </a:p>
          <a:p>
            <a:pPr>
              <a:defRPr/>
            </a:pPr>
            <a:endParaRPr lang="ru-RU" dirty="0">
              <a:solidFill>
                <a:srgbClr val="00499A"/>
              </a:solidFill>
            </a:endParaRPr>
          </a:p>
        </p:txBody>
      </p:sp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2845594" y="860822"/>
            <a:ext cx="349717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00499A"/>
                </a:solidFill>
                <a:latin typeface="Calibri" pitchFamily="34" charset="0"/>
              </a:rPr>
              <a:t>АРГАКОЛ</a:t>
            </a:r>
          </a:p>
        </p:txBody>
      </p:sp>
      <p:pic>
        <p:nvPicPr>
          <p:cNvPr id="13317" name="Рисунок 7"/>
          <p:cNvPicPr>
            <a:picLocks noChangeAspect="1"/>
          </p:cNvPicPr>
          <p:nvPr/>
        </p:nvPicPr>
        <p:blipFill>
          <a:blip r:embed="rId3" cstate="print"/>
          <a:srcRect r="84590"/>
          <a:stretch>
            <a:fillRect/>
          </a:stretch>
        </p:blipFill>
        <p:spPr bwMode="auto">
          <a:xfrm>
            <a:off x="1084660" y="5247085"/>
            <a:ext cx="1065609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0C118DA-56C4-4D10-8E51-96DEA82B7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354" y="5459016"/>
            <a:ext cx="882473" cy="4663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594C2DA-0F8E-47A3-B6F0-87CF952D1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54" y="5455829"/>
            <a:ext cx="882473" cy="46638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5A223EC-A50D-4A9C-8192-2E9129868798}"/>
              </a:ext>
            </a:extLst>
          </p:cNvPr>
          <p:cNvSpPr/>
          <p:nvPr/>
        </p:nvSpPr>
        <p:spPr>
          <a:xfrm>
            <a:off x="6976291" y="4926918"/>
            <a:ext cx="1745672" cy="966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1BB5D3B-5685-4853-8CE2-C5CCAB70F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7234521" y="5210875"/>
            <a:ext cx="1278612" cy="48672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3C74A42-ABF8-4615-B27C-44DEF2E384D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068960"/>
            <a:ext cx="2296391" cy="229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4294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AC15B4-2B86-4764-B14B-F5CAFE0F7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ЧТО ТАКОЕ АРГАКОЛ</a:t>
            </a:r>
            <a:r>
              <a:rPr lang="ru-RU" dirty="0">
                <a:solidFill>
                  <a:schemeClr val="accent1"/>
                </a:solidFill>
              </a:rPr>
              <a:t>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43131D-5381-455B-AEE2-0C3AD78A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77500" lnSpcReduction="20000"/>
          </a:bodyPr>
          <a:lstStyle/>
          <a:p>
            <a:r>
              <a:rPr lang="ru-RU" sz="3400" b="1" dirty="0" err="1">
                <a:solidFill>
                  <a:schemeClr val="bg1"/>
                </a:solidFill>
              </a:rPr>
              <a:t>Аргакол</a:t>
            </a:r>
            <a:r>
              <a:rPr lang="ru-RU" sz="3400" b="1" dirty="0">
                <a:solidFill>
                  <a:schemeClr val="bg1"/>
                </a:solidFill>
              </a:rPr>
              <a:t> - это </a:t>
            </a:r>
            <a:r>
              <a:rPr lang="ru-RU" sz="3400" b="1" dirty="0" err="1">
                <a:solidFill>
                  <a:schemeClr val="bg1"/>
                </a:solidFill>
              </a:rPr>
              <a:t>биодеградируемый</a:t>
            </a:r>
            <a:r>
              <a:rPr lang="ru-RU" sz="3400" b="1" dirty="0">
                <a:solidFill>
                  <a:schemeClr val="bg1"/>
                </a:solidFill>
              </a:rPr>
              <a:t> гидрогель, который образует на поверхности раны эластичную </a:t>
            </a:r>
            <a:r>
              <a:rPr lang="ru-RU" sz="3400" b="1" dirty="0" err="1">
                <a:solidFill>
                  <a:schemeClr val="bg1"/>
                </a:solidFill>
              </a:rPr>
              <a:t>воздухо</a:t>
            </a:r>
            <a:r>
              <a:rPr lang="ru-RU" sz="3400" b="1" dirty="0">
                <a:solidFill>
                  <a:schemeClr val="bg1"/>
                </a:solidFill>
              </a:rPr>
              <a:t> – и водопроницаемую пленку, легко удаляемую физиологическим раствором или водой.</a:t>
            </a:r>
          </a:p>
          <a:p>
            <a:r>
              <a:rPr lang="ru-RU" sz="3400" b="1" dirty="0">
                <a:solidFill>
                  <a:schemeClr val="bg1"/>
                </a:solidFill>
              </a:rPr>
              <a:t>Обладает высокой бактерицидной активностью в отношении основных возбудителей раневой инфекции </a:t>
            </a:r>
            <a:r>
              <a:rPr lang="ru-RU" sz="3400" b="1" dirty="0" err="1">
                <a:solidFill>
                  <a:schemeClr val="bg1"/>
                </a:solidFill>
              </a:rPr>
              <a:t>in</a:t>
            </a:r>
            <a:r>
              <a:rPr lang="ru-RU" sz="3400" b="1" dirty="0">
                <a:solidFill>
                  <a:schemeClr val="bg1"/>
                </a:solidFill>
              </a:rPr>
              <a:t> </a:t>
            </a:r>
            <a:r>
              <a:rPr lang="ru-RU" sz="3400" b="1" dirty="0" err="1">
                <a:solidFill>
                  <a:schemeClr val="bg1"/>
                </a:solidFill>
              </a:rPr>
              <a:t>vitro</a:t>
            </a:r>
            <a:r>
              <a:rPr lang="ru-RU" sz="3400" b="1" dirty="0">
                <a:solidFill>
                  <a:schemeClr val="bg1"/>
                </a:solidFill>
              </a:rPr>
              <a:t>, что связано с наличием в его составе антисептиков с различными механизмами действия.</a:t>
            </a:r>
          </a:p>
          <a:p>
            <a:r>
              <a:rPr lang="ru-RU" sz="3400" b="1" dirty="0">
                <a:solidFill>
                  <a:schemeClr val="bg1"/>
                </a:solidFill>
              </a:rPr>
              <a:t>Скорость биодеградации  гидрогеля связана с наличием биополимеров (коллагена и альгината натрия) в препарате и зависит от выраженности инфекционно-воспалительного процесса, что позволяет регулировать кратность применения препарата.</a:t>
            </a:r>
          </a:p>
          <a:p>
            <a:endParaRPr lang="ru-RU" dirty="0"/>
          </a:p>
        </p:txBody>
      </p:sp>
      <p:pic>
        <p:nvPicPr>
          <p:cNvPr id="4" name="Рисунок 7">
            <a:extLst>
              <a:ext uri="{FF2B5EF4-FFF2-40B4-BE49-F238E27FC236}">
                <a16:creationId xmlns:a16="http://schemas.microsoft.com/office/drawing/2014/main" xmlns="" id="{944CB72F-7562-4729-BA81-B6AE728B2B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84590"/>
          <a:stretch>
            <a:fillRect/>
          </a:stretch>
        </p:blipFill>
        <p:spPr bwMode="auto">
          <a:xfrm>
            <a:off x="3851920" y="5949280"/>
            <a:ext cx="1065609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00913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819150" y="1925241"/>
            <a:ext cx="5961460" cy="3263503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 typeface="Arial" charset="0"/>
              <a:buBlip>
                <a:blip r:embed="rId2"/>
              </a:buBlip>
            </a:pPr>
            <a:endParaRPr lang="ru-RU" sz="2400" dirty="0"/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Гидролизат коллагена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bg1"/>
                </a:solidFill>
              </a:rPr>
              <a:t> Натриевая соль </a:t>
            </a:r>
            <a:r>
              <a:rPr lang="ru-RU" b="1" dirty="0" err="1">
                <a:solidFill>
                  <a:schemeClr val="bg1"/>
                </a:solidFill>
              </a:rPr>
              <a:t>альгиновой</a:t>
            </a:r>
            <a:r>
              <a:rPr lang="ru-RU" b="1" dirty="0">
                <a:solidFill>
                  <a:schemeClr val="bg1"/>
                </a:solidFill>
              </a:rPr>
              <a:t> кислоты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bg1"/>
                </a:solidFill>
              </a:rPr>
              <a:t> Антисептики с различными механизмами действия – </a:t>
            </a:r>
            <a:r>
              <a:rPr lang="ru-RU" b="1" dirty="0" err="1">
                <a:solidFill>
                  <a:schemeClr val="bg1"/>
                </a:solidFill>
              </a:rPr>
              <a:t>бензалкония</a:t>
            </a:r>
            <a:r>
              <a:rPr lang="ru-RU" b="1" dirty="0">
                <a:solidFill>
                  <a:schemeClr val="bg1"/>
                </a:solidFill>
              </a:rPr>
              <a:t> хлорид, </a:t>
            </a:r>
            <a:r>
              <a:rPr lang="ru-RU" b="1" dirty="0" err="1">
                <a:solidFill>
                  <a:schemeClr val="bg1"/>
                </a:solidFill>
              </a:rPr>
              <a:t>диоксидин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повиаргол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1500" b="1" dirty="0">
                <a:solidFill>
                  <a:schemeClr val="bg1"/>
                </a:solidFill>
              </a:rPr>
              <a:t>(</a:t>
            </a:r>
            <a:r>
              <a:rPr lang="ru-RU" sz="1500" b="1" dirty="0">
                <a:solidFill>
                  <a:schemeClr val="bg1"/>
                </a:solidFill>
              </a:rPr>
              <a:t>серебросодержащая бактерицидная композиция)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Гипохлорит натрия 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bg1"/>
                </a:solidFill>
              </a:rPr>
              <a:t> Глицерин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bg1"/>
                </a:solidFill>
              </a:rPr>
              <a:t> Консерванты – </a:t>
            </a:r>
            <a:r>
              <a:rPr lang="ru-RU" b="1" dirty="0" err="1">
                <a:solidFill>
                  <a:schemeClr val="bg1"/>
                </a:solidFill>
              </a:rPr>
              <a:t>метилпарабен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пропилпарабен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723900" y="1129904"/>
            <a:ext cx="7616429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300" b="1">
                <a:solidFill>
                  <a:srgbClr val="00499A"/>
                </a:solidFill>
              </a:rPr>
              <a:t>АРГАКОЛ. Состав препарата</a:t>
            </a:r>
          </a:p>
        </p:txBody>
      </p:sp>
      <p:pic>
        <p:nvPicPr>
          <p:cNvPr id="22532" name="Рисунок 4"/>
          <p:cNvPicPr>
            <a:picLocks noChangeAspect="1"/>
          </p:cNvPicPr>
          <p:nvPr/>
        </p:nvPicPr>
        <p:blipFill>
          <a:blip r:embed="rId3" cstate="print"/>
          <a:srcRect r="84590"/>
          <a:stretch>
            <a:fillRect/>
          </a:stretch>
        </p:blipFill>
        <p:spPr bwMode="auto">
          <a:xfrm>
            <a:off x="1084660" y="5247085"/>
            <a:ext cx="1065609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83D6527-1FCE-4398-A6FF-E449B7056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6537" y="4471607"/>
            <a:ext cx="1397841" cy="13978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37EA2D9-25F4-4FB5-92F3-65D02FFE6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0834" y="648370"/>
            <a:ext cx="3205820" cy="320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76088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ъект 2"/>
          <p:cNvSpPr>
            <a:spLocks noGrp="1"/>
          </p:cNvSpPr>
          <p:nvPr>
            <p:ph idx="1"/>
          </p:nvPr>
        </p:nvSpPr>
        <p:spPr>
          <a:xfrm>
            <a:off x="628650" y="1921669"/>
            <a:ext cx="7886700" cy="3263504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buFont typeface="Arial" charset="0"/>
              <a:buBlip>
                <a:blip r:embed="rId2"/>
              </a:buBlip>
            </a:pPr>
            <a:endParaRPr lang="ru-RU" dirty="0"/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dirty="0"/>
              <a:t> </a:t>
            </a:r>
            <a:r>
              <a:rPr lang="ru-RU" b="1" dirty="0">
                <a:solidFill>
                  <a:schemeClr val="bg1"/>
                </a:solidFill>
              </a:rPr>
              <a:t>Препарат </a:t>
            </a:r>
            <a:r>
              <a:rPr lang="ru-RU" b="1" dirty="0" err="1">
                <a:solidFill>
                  <a:schemeClr val="bg1"/>
                </a:solidFill>
              </a:rPr>
              <a:t>мультинаправленного</a:t>
            </a:r>
            <a:r>
              <a:rPr lang="ru-RU" b="1" dirty="0">
                <a:solidFill>
                  <a:schemeClr val="bg1"/>
                </a:solidFill>
              </a:rPr>
              <a:t> действия – все эффекты в одном тюбике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bg1"/>
                </a:solidFill>
              </a:rPr>
              <a:t> Применяется на всех этапах лечения, начиная с </a:t>
            </a:r>
            <a:r>
              <a:rPr lang="ru-RU" b="1" dirty="0" err="1">
                <a:solidFill>
                  <a:schemeClr val="bg1"/>
                </a:solidFill>
              </a:rPr>
              <a:t>догоспитального</a:t>
            </a:r>
            <a:endParaRPr lang="ru-RU" b="1" dirty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bg1"/>
                </a:solidFill>
              </a:rPr>
              <a:t> Применяется как на коже, так и на слизистых оболочках, при внутриполостных вмешательствах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bg1"/>
                </a:solidFill>
              </a:rPr>
              <a:t> Создает эффект кожи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b="1" dirty="0">
                <a:solidFill>
                  <a:schemeClr val="bg1"/>
                </a:solidFill>
              </a:rPr>
              <a:t> Отличается демократической ценой </a:t>
            </a:r>
            <a:endParaRPr lang="ru-RU" b="1" dirty="0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sz="2600" b="1" dirty="0" smtClean="0">
                <a:solidFill>
                  <a:schemeClr val="bg1"/>
                </a:solidFill>
              </a:rPr>
              <a:t>(</a:t>
            </a:r>
            <a:r>
              <a:rPr lang="ru-RU" sz="2600" b="1" dirty="0">
                <a:solidFill>
                  <a:schemeClr val="bg1"/>
                </a:solidFill>
              </a:rPr>
              <a:t>зарубежные препараты на основе коллагена для покрытия такой же площади стоят от 70 долларов за упа</a:t>
            </a:r>
            <a:r>
              <a:rPr lang="ru-RU" sz="1500" b="1" dirty="0">
                <a:solidFill>
                  <a:schemeClr val="bg1"/>
                </a:solidFill>
              </a:rPr>
              <a:t>ковку)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endParaRPr lang="ru-RU" b="1" dirty="0"/>
          </a:p>
          <a:p>
            <a:pPr eaLnBrk="1" hangingPunct="1">
              <a:buFont typeface="Arial" charset="0"/>
              <a:buBlip>
                <a:blip r:embed="rId2"/>
              </a:buBlip>
            </a:pPr>
            <a:endParaRPr lang="ru-RU" dirty="0"/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1674019" y="1029891"/>
            <a:ext cx="5839804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50" b="1">
                <a:solidFill>
                  <a:srgbClr val="00499A"/>
                </a:solidFill>
                <a:latin typeface="Calibri" pitchFamily="34" charset="0"/>
              </a:rPr>
              <a:t>АРГАКОЛ. Преимущества</a:t>
            </a:r>
          </a:p>
        </p:txBody>
      </p:sp>
      <p:pic>
        <p:nvPicPr>
          <p:cNvPr id="25604" name="Рисунок 4"/>
          <p:cNvPicPr>
            <a:picLocks noChangeAspect="1"/>
          </p:cNvPicPr>
          <p:nvPr/>
        </p:nvPicPr>
        <p:blipFill>
          <a:blip r:embed="rId3" cstate="print"/>
          <a:srcRect r="84590"/>
          <a:stretch>
            <a:fillRect/>
          </a:stretch>
        </p:blipFill>
        <p:spPr bwMode="auto">
          <a:xfrm>
            <a:off x="1084660" y="5247085"/>
            <a:ext cx="1065609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46091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ъект 2"/>
          <p:cNvSpPr>
            <a:spLocks noGrp="1"/>
          </p:cNvSpPr>
          <p:nvPr>
            <p:ph idx="1"/>
          </p:nvPr>
        </p:nvSpPr>
        <p:spPr>
          <a:xfrm>
            <a:off x="751285" y="2466975"/>
            <a:ext cx="4111661" cy="2433823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b="1" dirty="0" err="1">
                <a:solidFill>
                  <a:schemeClr val="bg1"/>
                </a:solidFill>
                <a:latin typeface="Arial" charset="0"/>
              </a:rPr>
              <a:t>Гемостатический</a:t>
            </a:r>
            <a:r>
              <a:rPr lang="ru-RU" sz="2400" b="1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eaLnBrk="1" hangingPunct="1"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1"/>
                </a:solidFill>
                <a:latin typeface="Arial" charset="0"/>
              </a:rPr>
              <a:t>Бактерицидный</a:t>
            </a:r>
          </a:p>
          <a:p>
            <a:pPr eaLnBrk="1" hangingPunct="1"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1"/>
                </a:solidFill>
                <a:latin typeface="Arial" charset="0"/>
              </a:rPr>
              <a:t>Противовоспалительный  </a:t>
            </a:r>
          </a:p>
          <a:p>
            <a:pPr eaLnBrk="1" hangingPunct="1"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b="1" dirty="0" err="1">
                <a:solidFill>
                  <a:schemeClr val="bg1"/>
                </a:solidFill>
                <a:latin typeface="Arial" charset="0"/>
              </a:rPr>
              <a:t>Детоксицирующий</a:t>
            </a:r>
            <a:r>
              <a:rPr lang="ru-RU" sz="2400" b="1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eaLnBrk="1" hangingPunct="1"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1"/>
                </a:solidFill>
                <a:latin typeface="Arial" charset="0"/>
              </a:rPr>
              <a:t>Ранозаживляющий</a:t>
            </a:r>
            <a:endParaRPr lang="en-US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538163" y="1029891"/>
            <a:ext cx="664880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00499A"/>
                </a:solidFill>
                <a:latin typeface="Calibri" pitchFamily="34" charset="0"/>
              </a:rPr>
              <a:t>АРГАКОЛ. Эффекты от применения</a:t>
            </a: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4896654" y="2450213"/>
            <a:ext cx="362664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Увлажняющий рану</a:t>
            </a:r>
          </a:p>
          <a:p>
            <a:pPr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 Дезодорирующий</a:t>
            </a:r>
          </a:p>
          <a:p>
            <a:pPr>
              <a:buClr>
                <a:srgbClr val="00499A"/>
              </a:buClr>
              <a:buFont typeface="Wingdings" pitchFamily="2" charset="2"/>
              <a:buChar char="ü"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 Профилактика образования грубых рубцов как на коже, так и на слизистых оболочках</a:t>
            </a:r>
          </a:p>
        </p:txBody>
      </p:sp>
      <p:pic>
        <p:nvPicPr>
          <p:cNvPr id="23557" name="Рисунок 7"/>
          <p:cNvPicPr>
            <a:picLocks noChangeAspect="1"/>
          </p:cNvPicPr>
          <p:nvPr/>
        </p:nvPicPr>
        <p:blipFill>
          <a:blip r:embed="rId2" cstate="print"/>
          <a:srcRect r="84590"/>
          <a:stretch>
            <a:fillRect/>
          </a:stretch>
        </p:blipFill>
        <p:spPr bwMode="auto">
          <a:xfrm>
            <a:off x="1084660" y="5247085"/>
            <a:ext cx="1065609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92669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169586-072F-4835-AA4C-9B8289536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Проблемы гнойной хирургии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A32E54-F1D2-4748-8643-8CB308B7A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</a:rPr>
              <a:t>В течение трех последних десятилетий ХХ века основополагающие принципы и традиционные методы лечения гнойных ран подверглись существенному пересмотру. Необходимость этого шага была обусловлена, в первую очередь:</a:t>
            </a: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 ростом числа гнойно-воспалительных заболеваний и послеоперационных гнойных осложнений,</a:t>
            </a: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а также ухудшением общих результатов лечения при гнойной хирургической инфекции.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2D7217D-E979-46EA-B0A3-13827795E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194" y="99047"/>
            <a:ext cx="2340606" cy="15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57641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ъект 2"/>
          <p:cNvSpPr>
            <a:spLocks noGrp="1"/>
          </p:cNvSpPr>
          <p:nvPr>
            <p:ph idx="1"/>
          </p:nvPr>
        </p:nvSpPr>
        <p:spPr>
          <a:xfrm>
            <a:off x="628650" y="2264569"/>
            <a:ext cx="4030266" cy="3025379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sz="195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sz="1950" b="1" dirty="0">
                <a:solidFill>
                  <a:schemeClr val="bg1"/>
                </a:solidFill>
                <a:latin typeface="Arial" charset="0"/>
              </a:rPr>
              <a:t>Хирургия, в </a:t>
            </a:r>
            <a:r>
              <a:rPr lang="ru-RU" sz="1950" b="1" dirty="0" err="1">
                <a:solidFill>
                  <a:schemeClr val="bg1"/>
                </a:solidFill>
                <a:latin typeface="Arial" charset="0"/>
              </a:rPr>
              <a:t>т.ч</a:t>
            </a:r>
            <a:r>
              <a:rPr lang="ru-RU" sz="1950" b="1" dirty="0">
                <a:solidFill>
                  <a:schemeClr val="bg1"/>
                </a:solidFill>
                <a:latin typeface="Arial" charset="0"/>
              </a:rPr>
              <a:t>. военно-полевая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sz="1950" b="1" dirty="0">
                <a:solidFill>
                  <a:schemeClr val="bg1"/>
                </a:solidFill>
                <a:latin typeface="Arial" charset="0"/>
              </a:rPr>
              <a:t> Лечение трофических язв, в том числе, у диабетических больных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sz="1950" b="1" dirty="0">
                <a:solidFill>
                  <a:schemeClr val="bg1"/>
                </a:solidFill>
                <a:latin typeface="Arial" charset="0"/>
              </a:rPr>
              <a:t> Профилактика и лечение раневой инфекции, а также изоляция раневых поверхностей любой этиологии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sz="195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sz="1950" b="1" dirty="0" err="1">
                <a:solidFill>
                  <a:schemeClr val="bg1"/>
                </a:solidFill>
                <a:latin typeface="Arial" charset="0"/>
              </a:rPr>
              <a:t>Комбустиология</a:t>
            </a:r>
            <a:endParaRPr lang="ru-RU" sz="1950" b="1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 typeface="Arial" charset="0"/>
              <a:buBlip>
                <a:blip r:embed="rId2"/>
              </a:buBlip>
            </a:pPr>
            <a:endParaRPr lang="ru-RU" sz="1950" b="1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 typeface="Arial" charset="0"/>
              <a:buBlip>
                <a:blip r:embed="rId2"/>
              </a:buBlip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eaLnBrk="1" hangingPunct="1">
              <a:buFont typeface="Arial" charset="0"/>
              <a:buBlip>
                <a:blip r:embed="rId2"/>
              </a:buBlip>
            </a:pPr>
            <a:endParaRPr lang="ru-RU" dirty="0"/>
          </a:p>
          <a:p>
            <a:pPr eaLnBrk="1" hangingPunct="1">
              <a:buFont typeface="Arial" charset="0"/>
              <a:buBlip>
                <a:blip r:embed="rId2"/>
              </a:buBlip>
            </a:pPr>
            <a:endParaRPr lang="ru-RU" dirty="0"/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945357" y="1029891"/>
            <a:ext cx="5987793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300" b="1">
                <a:solidFill>
                  <a:srgbClr val="00499A"/>
                </a:solidFill>
                <a:latin typeface="Calibri" pitchFamily="34" charset="0"/>
              </a:rPr>
              <a:t>АРГАКОЛ. Области применения</a:t>
            </a:r>
          </a:p>
        </p:txBody>
      </p:sp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4991101" y="2264569"/>
            <a:ext cx="372665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4313" indent="-214313">
              <a:buClr>
                <a:srgbClr val="00499A"/>
              </a:buClr>
              <a:buBlip>
                <a:blip r:embed="rId2"/>
              </a:buBlip>
            </a:pPr>
            <a:r>
              <a:rPr lang="ru-RU" sz="2100" dirty="0">
                <a:latin typeface="Calibri" pitchFamily="34" charset="0"/>
              </a:rPr>
              <a:t> </a:t>
            </a:r>
            <a:r>
              <a:rPr lang="ru-RU" sz="2100" b="1" dirty="0">
                <a:solidFill>
                  <a:schemeClr val="bg1"/>
                </a:solidFill>
                <a:latin typeface="Calibri" pitchFamily="34" charset="0"/>
              </a:rPr>
              <a:t>Стоматология, в </a:t>
            </a:r>
            <a:r>
              <a:rPr lang="ru-RU" sz="2100" b="1" dirty="0" err="1">
                <a:solidFill>
                  <a:schemeClr val="bg1"/>
                </a:solidFill>
                <a:latin typeface="Calibri" pitchFamily="34" charset="0"/>
              </a:rPr>
              <a:t>т.ч</a:t>
            </a:r>
            <a:r>
              <a:rPr lang="ru-RU" sz="2100" b="1" dirty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ru-RU" sz="2100" b="1" dirty="0" err="1">
                <a:solidFill>
                  <a:schemeClr val="bg1"/>
                </a:solidFill>
                <a:latin typeface="Calibri" pitchFamily="34" charset="0"/>
              </a:rPr>
              <a:t>пародонтология</a:t>
            </a:r>
            <a:endParaRPr lang="ru-RU" sz="2100" b="1" dirty="0">
              <a:solidFill>
                <a:schemeClr val="bg1"/>
              </a:solidFill>
              <a:latin typeface="Calibri" pitchFamily="34" charset="0"/>
            </a:endParaRPr>
          </a:p>
          <a:p>
            <a:pPr marL="214313" indent="-214313">
              <a:buClr>
                <a:srgbClr val="00499A"/>
              </a:buClr>
              <a:buBlip>
                <a:blip r:embed="rId2"/>
              </a:buBlip>
            </a:pPr>
            <a:r>
              <a:rPr lang="ru-RU" sz="2100" b="1" dirty="0">
                <a:solidFill>
                  <a:schemeClr val="bg1"/>
                </a:solidFill>
                <a:latin typeface="Calibri" pitchFamily="34" charset="0"/>
              </a:rPr>
              <a:t> Гинекология</a:t>
            </a:r>
          </a:p>
          <a:p>
            <a:pPr marL="214313" indent="-214313">
              <a:buClr>
                <a:srgbClr val="00499A"/>
              </a:buClr>
              <a:buBlip>
                <a:blip r:embed="rId2"/>
              </a:buBlip>
            </a:pPr>
            <a:r>
              <a:rPr lang="ru-RU" sz="2100" b="1" dirty="0">
                <a:solidFill>
                  <a:schemeClr val="bg1"/>
                </a:solidFill>
                <a:latin typeface="Calibri" pitchFamily="34" charset="0"/>
              </a:rPr>
              <a:t> Дерматология и венерология</a:t>
            </a:r>
          </a:p>
          <a:p>
            <a:pPr marL="214313" indent="-214313">
              <a:buClr>
                <a:srgbClr val="00499A"/>
              </a:buClr>
              <a:buBlip>
                <a:blip r:embed="rId2"/>
              </a:buBlip>
            </a:pPr>
            <a:r>
              <a:rPr lang="ru-RU" sz="2100" b="1" dirty="0">
                <a:solidFill>
                  <a:schemeClr val="bg1"/>
                </a:solidFill>
                <a:latin typeface="Calibri" pitchFamily="34" charset="0"/>
              </a:rPr>
              <a:t> Лечебная косметология</a:t>
            </a:r>
          </a:p>
          <a:p>
            <a:pPr marL="214313" indent="-214313">
              <a:buClr>
                <a:srgbClr val="00499A"/>
              </a:buClr>
              <a:buBlip>
                <a:blip r:embed="rId2"/>
              </a:buBlip>
            </a:pPr>
            <a:r>
              <a:rPr lang="ru-RU" sz="2100" b="1" dirty="0">
                <a:solidFill>
                  <a:schemeClr val="bg1"/>
                </a:solidFill>
                <a:latin typeface="Calibri" pitchFamily="34" charset="0"/>
              </a:rPr>
              <a:t> Ветеринария</a:t>
            </a:r>
          </a:p>
          <a:p>
            <a:pPr marL="214313" indent="-214313">
              <a:buClr>
                <a:srgbClr val="00499A"/>
              </a:buClr>
              <a:buBlip>
                <a:blip r:embed="rId2"/>
              </a:buBlip>
            </a:pPr>
            <a:endParaRPr lang="ru-RU" sz="2100" dirty="0">
              <a:latin typeface="Calibri" pitchFamily="34" charset="0"/>
            </a:endParaRPr>
          </a:p>
        </p:txBody>
      </p:sp>
      <p:pic>
        <p:nvPicPr>
          <p:cNvPr id="24581" name="Рисунок 7"/>
          <p:cNvPicPr>
            <a:picLocks noChangeAspect="1"/>
          </p:cNvPicPr>
          <p:nvPr/>
        </p:nvPicPr>
        <p:blipFill>
          <a:blip r:embed="rId3" cstate="print"/>
          <a:srcRect r="84590"/>
          <a:stretch>
            <a:fillRect/>
          </a:stretch>
        </p:blipFill>
        <p:spPr bwMode="auto">
          <a:xfrm>
            <a:off x="1084660" y="5247085"/>
            <a:ext cx="1065609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71302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4AF6DE-7320-4234-B87E-3FD3A674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Аргокол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челюстно-лицевой хирургии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C3D91B-5052-4021-8A48-338581BA0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Проведенная в отделении и на кафедре ЧЛХ и ХС Казанского ГМУ клиническая апробация показала эффективность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гидрогеля «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Аргокол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лечении пациентов с одонтогенными периоститами, а также для профилактики и лечения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альвеолита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после удаления зуба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продолжаются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33049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ъект 2"/>
          <p:cNvSpPr>
            <a:spLocks noGrp="1"/>
          </p:cNvSpPr>
          <p:nvPr>
            <p:ph idx="1"/>
          </p:nvPr>
        </p:nvSpPr>
        <p:spPr>
          <a:xfrm>
            <a:off x="628650" y="2264569"/>
            <a:ext cx="4030266" cy="3025379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sz="1950" dirty="0">
                <a:latin typeface="Arial" charset="0"/>
              </a:rPr>
              <a:t> </a:t>
            </a:r>
            <a:r>
              <a:rPr lang="ru-RU" sz="195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Хирургия, в </a:t>
            </a:r>
            <a:r>
              <a:rPr lang="ru-RU" sz="195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т.ч</a:t>
            </a:r>
            <a:r>
              <a:rPr lang="ru-RU" sz="195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. военно-полевая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sz="195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Лечение трофических язв, в том числе, у диабетических больных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sz="195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Профилактика и лечение раневой инфекции, а также изоляция раневых поверхностей любой этиологии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sz="195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ru-RU" sz="1950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Комбустиология</a:t>
            </a:r>
            <a:endParaRPr lang="ru-RU" sz="1950" b="1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  <a:p>
            <a:pPr eaLnBrk="1" hangingPunct="1">
              <a:buFont typeface="Arial" charset="0"/>
              <a:buBlip>
                <a:blip r:embed="rId2"/>
              </a:buBlip>
            </a:pPr>
            <a:endParaRPr lang="ru-RU" sz="1950" b="1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  <a:p>
            <a:pPr eaLnBrk="1" hangingPunct="1">
              <a:buFont typeface="Arial" charset="0"/>
              <a:buBlip>
                <a:blip r:embed="rId2"/>
              </a:buBlip>
            </a:pP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eaLnBrk="1" hangingPunct="1">
              <a:buFont typeface="Arial" charset="0"/>
              <a:buBlip>
                <a:blip r:embed="rId2"/>
              </a:buBlip>
            </a:pPr>
            <a:endParaRPr lang="ru-RU" dirty="0"/>
          </a:p>
          <a:p>
            <a:pPr eaLnBrk="1" hangingPunct="1">
              <a:buFont typeface="Arial" charset="0"/>
              <a:buBlip>
                <a:blip r:embed="rId2"/>
              </a:buBlip>
            </a:pPr>
            <a:endParaRPr lang="ru-RU" dirty="0"/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945357" y="1029891"/>
            <a:ext cx="5987793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300" b="1">
                <a:solidFill>
                  <a:srgbClr val="00499A"/>
                </a:solidFill>
                <a:latin typeface="Calibri" pitchFamily="34" charset="0"/>
              </a:rPr>
              <a:t>АРГАКОЛ. Области применения</a:t>
            </a:r>
          </a:p>
        </p:txBody>
      </p:sp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4991101" y="2264569"/>
            <a:ext cx="372665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4313" indent="-214313">
              <a:buClr>
                <a:srgbClr val="00499A"/>
              </a:buClr>
              <a:buBlip>
                <a:blip r:embed="rId2"/>
              </a:buBlip>
            </a:pPr>
            <a:r>
              <a:rPr lang="ru-RU" sz="2100" dirty="0">
                <a:latin typeface="Calibri" pitchFamily="34" charset="0"/>
              </a:rPr>
              <a:t> </a:t>
            </a:r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Стоматология, в </a:t>
            </a:r>
            <a:r>
              <a:rPr lang="ru-RU" sz="2100" b="1" dirty="0" err="1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т.ч</a:t>
            </a:r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. </a:t>
            </a:r>
            <a:r>
              <a:rPr lang="ru-RU" sz="2100" b="1" dirty="0" err="1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пародонтология</a:t>
            </a:r>
            <a:endParaRPr lang="ru-RU" sz="21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marL="214313" indent="-214313">
              <a:buClr>
                <a:srgbClr val="00499A"/>
              </a:buClr>
              <a:buBlip>
                <a:blip r:embed="rId2"/>
              </a:buBlip>
            </a:pPr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Гинекология</a:t>
            </a:r>
          </a:p>
          <a:p>
            <a:pPr marL="214313" indent="-214313">
              <a:buClr>
                <a:srgbClr val="00499A"/>
              </a:buClr>
              <a:buBlip>
                <a:blip r:embed="rId2"/>
              </a:buBlip>
            </a:pPr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Дерматология и венерология</a:t>
            </a:r>
          </a:p>
          <a:p>
            <a:pPr marL="214313" indent="-214313">
              <a:buClr>
                <a:srgbClr val="00499A"/>
              </a:buClr>
              <a:buBlip>
                <a:blip r:embed="rId2"/>
              </a:buBlip>
            </a:pPr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Лечебная косметология</a:t>
            </a:r>
          </a:p>
          <a:p>
            <a:pPr marL="214313" indent="-214313">
              <a:buClr>
                <a:srgbClr val="00499A"/>
              </a:buClr>
              <a:buBlip>
                <a:blip r:embed="rId2"/>
              </a:buBlip>
            </a:pPr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Ветеринария</a:t>
            </a:r>
          </a:p>
          <a:p>
            <a:pPr marL="214313" indent="-214313">
              <a:buClr>
                <a:srgbClr val="00499A"/>
              </a:buClr>
              <a:buBlip>
                <a:blip r:embed="rId2"/>
              </a:buBlip>
            </a:pPr>
            <a:endParaRPr lang="ru-RU" sz="2100" dirty="0">
              <a:latin typeface="Calibri" pitchFamily="34" charset="0"/>
            </a:endParaRPr>
          </a:p>
        </p:txBody>
      </p:sp>
      <p:pic>
        <p:nvPicPr>
          <p:cNvPr id="24581" name="Рисунок 7"/>
          <p:cNvPicPr>
            <a:picLocks noChangeAspect="1"/>
          </p:cNvPicPr>
          <p:nvPr/>
        </p:nvPicPr>
        <p:blipFill>
          <a:blip r:embed="rId3" cstate="print"/>
          <a:srcRect r="84590"/>
          <a:stretch>
            <a:fillRect/>
          </a:stretch>
        </p:blipFill>
        <p:spPr bwMode="auto">
          <a:xfrm>
            <a:off x="1084660" y="5247085"/>
            <a:ext cx="1065609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4AF6DE-7320-4234-B87E-3FD3A674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Аргокол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челюстно-лицевой хирургии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C3D91B-5052-4021-8A48-338581BA0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Проведенная в отделении и на кафедре ЧЛХ и ХС Казанского ГМУ клиническая апробация показала эффективность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Аргокола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при лечении пациентов с одонтогенными периоститами, а также для профилактики и лечения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альвеолита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после удаления зуба.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7509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Сравнительная эффективность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908720"/>
          <a:ext cx="8604447" cy="646708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79711">
                  <a:extLst>
                    <a:ext uri="{9D8B030D-6E8A-4147-A177-3AD203B41FA5}">
                      <a16:colId xmlns:a16="http://schemas.microsoft.com/office/drawing/2014/main" xmlns="" val="785029414"/>
                    </a:ext>
                  </a:extLst>
                </a:gridCol>
              </a:tblGrid>
              <a:tr h="191038">
                <a:tc>
                  <a:txBody>
                    <a:bodyPr/>
                    <a:lstStyle/>
                    <a:p>
                      <a:r>
                        <a:rPr lang="ru-RU" sz="2000" b="1" dirty="0"/>
                        <a:t>Показатели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Активное дренирование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Целоформ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/>
                        <a:t>Аргакол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4802">
                <a:tc>
                  <a:txBody>
                    <a:bodyPr/>
                    <a:lstStyle/>
                    <a:p>
                      <a:r>
                        <a:rPr lang="ru-RU" sz="2000" b="1" dirty="0"/>
                        <a:t>Используется в</a:t>
                      </a:r>
                      <a:r>
                        <a:rPr lang="ru-RU" sz="2000" b="1" baseline="0" dirty="0"/>
                        <a:t> фазах раневого процесса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В первой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Во всех</a:t>
                      </a:r>
                    </a:p>
                    <a:p>
                      <a:pPr algn="ctr"/>
                      <a:endParaRPr lang="ru-RU" sz="20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Во всех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2000" b="1" dirty="0"/>
                        <a:t>Методика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Сложная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Простая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Простая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2000" b="1" dirty="0"/>
                        <a:t>Сокращение койко-дня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Значительное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Значительное</a:t>
                      </a:r>
                      <a:r>
                        <a:rPr lang="ru-RU" sz="2000" b="1" baseline="0" dirty="0"/>
                        <a:t> </a:t>
                      </a:r>
                      <a:endParaRPr lang="ru-RU" sz="20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Нет данных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ru-RU" sz="2000" b="1" dirty="0"/>
                        <a:t>Заживление</a:t>
                      </a:r>
                      <a:r>
                        <a:rPr lang="ru-RU" sz="2000" b="1" baseline="0" dirty="0"/>
                        <a:t> раны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Первичным  натяжением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Вторичным натяжением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Вторичным натяжением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61040">
                <a:tc>
                  <a:txBody>
                    <a:bodyPr/>
                    <a:lstStyle/>
                    <a:p>
                      <a:r>
                        <a:rPr lang="ru-RU" sz="2000" b="1" dirty="0"/>
                        <a:t>Использование при анаэробной (гнилостной инфекции)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/>
                        <a:t>Противопо</a:t>
                      </a:r>
                      <a:r>
                        <a:rPr lang="ru-RU" sz="2000" b="1" dirty="0"/>
                        <a:t>-казано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Показано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Показано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5649">
                <a:tc>
                  <a:txBody>
                    <a:bodyPr/>
                    <a:lstStyle/>
                    <a:p>
                      <a:r>
                        <a:rPr lang="ru-RU" sz="2000" b="1" dirty="0"/>
                        <a:t>Дезодорация гнойного экссудата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Отсутствует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Обеспечивает безболезненность перевязок и дезодорирует гнойный экссудат</a:t>
                      </a:r>
                      <a:endParaRPr lang="ru-RU" sz="20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Нет данных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32198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5373216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Саид\Desktop\Documents\Старт II Целоформ\Казанский кремл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344816" cy="4276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55510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6368D4-9DDA-44FE-BF3D-67F4B51FD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94" y="274638"/>
            <a:ext cx="6660232" cy="1143000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средства для лечения </a:t>
            </a:r>
            <a:b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гнойной раны в фазе воспаления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509BFEE-CB97-4ECC-AB1F-6D41332F7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94" y="1600200"/>
            <a:ext cx="8809594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 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оказывать: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антимикробное, </a:t>
            </a:r>
          </a:p>
          <a:p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дегидратирующее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некролитическое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 по возможности, анальгезирующее действие,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т.е. способствовать подавлению микрофлоры и очищению раны, создавая условия для последующей регенерации. Однако большинство применяемых препаратов, к сожалению, обладает только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узконаправленным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действием: антимикробным,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некролитическим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либо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дегидратирующим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C7587CE-5532-4D10-BF2F-7BF40CD1D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126" y="41396"/>
            <a:ext cx="232887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555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512064"/>
            <a:ext cx="6156176" cy="91440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дренирования ран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628800"/>
            <a:ext cx="8748464" cy="472676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Дренирование гнойной раны традиционно осуществлялось марлевыми дренажами, выпускниками из перчаточной резины, резиновыми трубками. Тем самым создавалось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пассивное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дренирование. Однако, расчет на капиллярные свойства марлевых дренажей (принцип «фитиля»), не оправдался вследствие высокой степени вязкости гнойного отделяемого. Уже через 4-6 часов марлевой дренаж превращается в пропитанную гноем </a:t>
            </a: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пробку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(Поляков Н.Г., 1978).</a:t>
            </a:r>
          </a:p>
        </p:txBody>
      </p:sp>
      <p:pic>
        <p:nvPicPr>
          <p:cNvPr id="4" name="Picture 12" descr="n1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6632"/>
            <a:ext cx="2304256" cy="158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55551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2064"/>
            <a:ext cx="6264696" cy="91440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дренирования ран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426464"/>
            <a:ext cx="8928992" cy="5314904"/>
          </a:xfrm>
        </p:spPr>
        <p:txBody>
          <a:bodyPr>
            <a:normAutofit fontScale="55000" lnSpcReduction="20000"/>
          </a:bodyPr>
          <a:lstStyle/>
          <a:p>
            <a:pPr algn="just"/>
            <a:endParaRPr lang="ru-RU" sz="3100" dirty="0"/>
          </a:p>
          <a:p>
            <a:pPr algn="just"/>
            <a:r>
              <a:rPr lang="ru-RU" sz="5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Следовательно, такие способы «</a:t>
            </a:r>
            <a:r>
              <a:rPr lang="ru-RU" sz="5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псевдодренирования</a:t>
            </a:r>
            <a:r>
              <a:rPr lang="ru-RU" sz="5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нежелательно применять в практике, так как они малоэффективны из-за затрудненного оттока гноя. Опыт многих клиник свидетельствует, что их применение, по крайней мере, бесцельно или наносит вред пациенту. Поэтому при пассивном дренировании или </a:t>
            </a:r>
            <a:r>
              <a:rPr lang="ru-RU" sz="5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пассивном</a:t>
            </a:r>
            <a:r>
              <a:rPr lang="ru-RU" sz="5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лечении</a:t>
            </a:r>
            <a:r>
              <a:rPr lang="ru-RU" sz="5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гнойных ран более предпочтительны перфорированные полихлорвиниловые трубки. Что касается выпускников из перчаточной резины, то возможно их использование при </a:t>
            </a:r>
            <a:r>
              <a:rPr lang="ru-RU" sz="51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внутриротовых</a:t>
            </a:r>
            <a:r>
              <a:rPr lang="ru-RU" sz="5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разрезах по поводу воспалительных инфильтратов или абсцессов.</a:t>
            </a:r>
          </a:p>
          <a:p>
            <a:endParaRPr lang="ru-RU" dirty="0"/>
          </a:p>
        </p:txBody>
      </p:sp>
      <p:pic>
        <p:nvPicPr>
          <p:cNvPr id="4" name="Picture 8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88640"/>
            <a:ext cx="2160240" cy="1440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7183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A915E5-78B0-4980-B959-E17B78F05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дренирование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FEDB783-2FDD-44F2-A752-D2B4C0736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217443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эффективным следует признать 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лечение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гнойных ран, включающее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принудительное (вакуумное) отсасывание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(предложено в 1918 г. A.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Carrel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G.Dehelly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сочетающееся в разнообразных вариантах с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диализом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(орошением) гнойной полости растворами различных антисептиков и наложением первичных или вторичных швов. </a:t>
            </a:r>
          </a:p>
          <a:p>
            <a:pPr algn="just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гнойной патологии челюстно-лицевой области в этом плане наиболее предпочтительным, по нашему мнению, является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двухпросветный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дренаж по Н.Н.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Каншину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(1974) в модификации Е.Г. Дмитриева (1988). </a:t>
            </a:r>
          </a:p>
        </p:txBody>
      </p:sp>
    </p:spTree>
    <p:extLst>
      <p:ext uri="{BB962C8B-B14F-4D97-AF65-F5344CB8AC3E}">
        <p14:creationId xmlns:p14="http://schemas.microsoft.com/office/powerpoint/2010/main" xmlns="" val="167863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43BDEA-706C-4772-9C1F-1126AEECB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631E6C-D512-458C-AA2E-0BBC24A7A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36BE77-352B-41DD-82B7-37C625473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96255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30966</TotalTime>
  <Words>1860</Words>
  <Application>Microsoft Office PowerPoint</Application>
  <PresentationFormat>Экран (4:3)</PresentationFormat>
  <Paragraphs>240</Paragraphs>
  <Slides>45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Тема Office</vt:lpstr>
      <vt:lpstr>Фотография Photo Editor</vt:lpstr>
      <vt:lpstr>Слайд 1</vt:lpstr>
      <vt:lpstr>Актуальность проблемы</vt:lpstr>
      <vt:lpstr>Проблемы гнойной хирургии</vt:lpstr>
      <vt:lpstr>Проблемы гнойной хирургии</vt:lpstr>
      <vt:lpstr>Местные средства для лечения  гнойной раны в фазе воспаления</vt:lpstr>
      <vt:lpstr>Способы дренирования ран</vt:lpstr>
      <vt:lpstr>Способы дренирования ран</vt:lpstr>
      <vt:lpstr>Активное дренирование</vt:lpstr>
      <vt:lpstr>Слайд 9</vt:lpstr>
      <vt:lpstr>Активное дренирование гнойной раны</vt:lpstr>
      <vt:lpstr>Активное дренирование гнойной раны</vt:lpstr>
      <vt:lpstr>Активное дренирование</vt:lpstr>
      <vt:lpstr>ЭФФЕКТИВНОСТЬ АКТИВНОГО ДРЕНИРОВАНИЯ</vt:lpstr>
      <vt:lpstr>   IГНОЙНО-ВОСПАЛИТЕЛЬНЫЕ ЗАБОЛЕВАНИЯ ЧЕЛЮСТНО-ЛИЦЕВОЙ ОБЛАСТИ Современные подходы: 1. Сорбционно-аппликационная терапия: 1.1. Сорбент «Целоформ»; 1.2. Сорбент «Флаксорб»; 2. Генно-клеточная терапия; 3. Гидроель «Аргакол».</vt:lpstr>
      <vt:lpstr>СОРБЦИОННО-АППЛИКАЦИОННАЯ ТЕРАПИЯ</vt:lpstr>
      <vt:lpstr>Сорбент «Целоформ» - порошкообразное, гигроскопичное вещество белого цвета с размером   волокон 20 – 50 ммк</vt:lpstr>
      <vt:lpstr>Механизм воздействия сорбента «Целоформ» на метаболизм раневого процесса</vt:lpstr>
      <vt:lpstr>«Целоформ» - единственный сорбент, используемый во всех фазах раневого процесса!</vt:lpstr>
      <vt:lpstr>Использование «Целоформа» в клинике гнойной челюстно-лицевой хирургии</vt:lpstr>
      <vt:lpstr>Слайд 20</vt:lpstr>
      <vt:lpstr>Практические рекомендации</vt:lpstr>
      <vt:lpstr>  Преимущества «Целоформа»</vt:lpstr>
      <vt:lpstr>«Целоформ» является альтернативой метода активного дренирования гнойных ран</vt:lpstr>
      <vt:lpstr>Использование «Целоформа» для профилактики и лечения альвеолитов</vt:lpstr>
      <vt:lpstr>Использование «Целоформа» для лечения пародонтита</vt:lpstr>
      <vt:lpstr>Использование «Целоформа» для сорбционно-апликационной терапии операционной раны при вестибулопластике</vt:lpstr>
      <vt:lpstr> Разработка удостоена серебряной и золотой медали   X-XI Международного Салона инвестиций и инноваций (2010, 2011 г. г.), защищена 2 патентами РФ на изобретение  </vt:lpstr>
      <vt:lpstr>ФЛАКСОРБ</vt:lpstr>
      <vt:lpstr>ГЕННО-КЛЕТОЧНАЯ ТЕРАПИЯ –  ПЕРСПЕКТИВНОЕ НАПРАВЛЕНИЕ </vt:lpstr>
      <vt:lpstr>  Уникальный отечественный препарат для лечения ран различной этиологии на всех этапах раневого процесса </vt:lpstr>
      <vt:lpstr>ЧТО ТАКОЕ АРГАКОЛ? </vt:lpstr>
      <vt:lpstr>Слайд 32</vt:lpstr>
      <vt:lpstr>Слайд 33</vt:lpstr>
      <vt:lpstr>Слайд 34</vt:lpstr>
      <vt:lpstr>  Уникальный отечественный препарат для лечения ран различной этиологии на всех этапах раневого процесса </vt:lpstr>
      <vt:lpstr>ЧТО ТАКОЕ АРГАКОЛ? </vt:lpstr>
      <vt:lpstr>Слайд 37</vt:lpstr>
      <vt:lpstr>Слайд 38</vt:lpstr>
      <vt:lpstr>Слайд 39</vt:lpstr>
      <vt:lpstr>Слайд 40</vt:lpstr>
      <vt:lpstr>Аргокол в челюстно-лицевой хирургии</vt:lpstr>
      <vt:lpstr>Слайд 42</vt:lpstr>
      <vt:lpstr>Аргокол в челюстно-лицевой хирургии</vt:lpstr>
      <vt:lpstr>Сравнительная эффективность </vt:lpstr>
      <vt:lpstr>Благодарю за Внимание!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пк</cp:lastModifiedBy>
  <cp:revision>584</cp:revision>
  <dcterms:created xsi:type="dcterms:W3CDTF">2013-11-24T14:45:37Z</dcterms:created>
  <dcterms:modified xsi:type="dcterms:W3CDTF">2026-04-28T09:15:46Z</dcterms:modified>
</cp:coreProperties>
</file>