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69" r:id="rId5"/>
    <p:sldId id="265" r:id="rId6"/>
    <p:sldId id="266" r:id="rId7"/>
    <p:sldId id="272" r:id="rId8"/>
    <p:sldId id="261" r:id="rId9"/>
    <p:sldId id="267" r:id="rId10"/>
    <p:sldId id="268" r:id="rId11"/>
    <p:sldId id="258" r:id="rId12"/>
    <p:sldId id="260" r:id="rId13"/>
    <p:sldId id="270" r:id="rId14"/>
    <p:sldId id="262" r:id="rId15"/>
    <p:sldId id="263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Подростки как целевая группа при решении проблем обеспечения репродуктивного здоровья </a:t>
            </a:r>
            <a:br>
              <a:rPr lang="ru-RU" sz="3100" b="1" dirty="0" smtClean="0"/>
            </a:br>
            <a:r>
              <a:rPr lang="ru-RU" sz="3100" b="1" dirty="0" smtClean="0"/>
              <a:t>Донецкой Народной Республики 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8062912" cy="1752600"/>
          </a:xfrm>
        </p:spPr>
        <p:txBody>
          <a:bodyPr>
            <a:normAutofit fontScale="55000" lnSpcReduction="20000"/>
          </a:bodyPr>
          <a:lstStyle/>
          <a:p>
            <a:pPr marL="342900" marR="0" lvl="0" indent="-342900" algn="l">
              <a:buClrTx/>
              <a:buSzTx/>
              <a:defRPr/>
            </a:pPr>
            <a:r>
              <a:rPr lang="ru" sz="3200" b="1" dirty="0" smtClean="0">
                <a:ln>
                  <a:noFill/>
                </a:ln>
                <a:solidFill>
                  <a:schemeClr val="tx1"/>
                </a:solidFill>
              </a:rPr>
              <a:t>Бабенко-Сорокопуд Ирина Вячеславовна</a:t>
            </a:r>
            <a:endParaRPr lang="ru" sz="3200" dirty="0" smtClean="0">
              <a:ln>
                <a:noFill/>
              </a:ln>
              <a:solidFill>
                <a:schemeClr val="tx1"/>
              </a:solidFill>
            </a:endParaRPr>
          </a:p>
          <a:p>
            <a:pPr marL="342900" marR="0" lvl="0" indent="-342900" algn="l">
              <a:buClrTx/>
              <a:buSzTx/>
              <a:defRPr/>
            </a:pPr>
            <a:r>
              <a:rPr lang="ru" sz="3200" dirty="0" smtClean="0">
                <a:ln>
                  <a:noFill/>
                </a:ln>
                <a:solidFill>
                  <a:schemeClr val="tx1"/>
                </a:solidFill>
              </a:rPr>
              <a:t>     </a:t>
            </a:r>
          </a:p>
          <a:p>
            <a:pPr marL="342900" marR="0" lvl="0" indent="-342900" algn="l">
              <a:buClrTx/>
              <a:buSzTx/>
              <a:defRPr/>
            </a:pPr>
            <a:r>
              <a:rPr lang="ru" sz="3200" dirty="0" smtClean="0">
                <a:ln>
                  <a:noFill/>
                </a:ln>
                <a:solidFill>
                  <a:schemeClr val="tx1"/>
                </a:solidFill>
              </a:rPr>
              <a:t>     к.мед.н., куратор службы репродуктивного здоровья детей и подростков ГБУ ДНР ДРПЦ ИМ ПРОФ В. К. ЧАЙКИ,</a:t>
            </a:r>
          </a:p>
          <a:p>
            <a:pPr marL="342900" marR="0" lvl="0" indent="-342900" algn="l">
              <a:buClrTx/>
              <a:buSzTx/>
              <a:defRPr/>
            </a:pPr>
            <a:r>
              <a:rPr lang="ru" sz="3200" dirty="0" smtClean="0">
                <a:ln>
                  <a:noFill/>
                </a:ln>
                <a:solidFill>
                  <a:schemeClr val="tx1"/>
                </a:solidFill>
              </a:rPr>
              <a:t>     доцент кафедры акушерства, гинекологии, перинатологии, детской и подростковой гинекологии ФНМФО </a:t>
            </a:r>
            <a:r>
              <a:rPr lang="ru-RU" sz="3200" dirty="0" smtClean="0">
                <a:ln>
                  <a:noFill/>
                </a:ln>
                <a:solidFill>
                  <a:schemeClr val="tx1"/>
                </a:solidFill>
              </a:rPr>
              <a:t>ФГБОУ ВО ДГМУ МЗ РФ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" y="52597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ІI Научно-практическая конференция с международным участием </a:t>
            </a:r>
            <a:endParaRPr lang="ru-RU" dirty="0" smtClean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2C2D2E"/>
                </a:solidFill>
                <a:latin typeface="Arial" panose="020B0604020202020204" pitchFamily="34" charset="0"/>
              </a:rPr>
              <a:t>«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Инновации </a:t>
            </a:r>
            <a:r>
              <a:rPr lang="ru-RU" dirty="0" smtClean="0">
                <a:solidFill>
                  <a:srgbClr val="2C2D2E"/>
                </a:solidFill>
                <a:latin typeface="Arial" panose="020B0604020202020204" pitchFamily="34" charset="0"/>
              </a:rPr>
              <a:t>в области 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репродуктивного здоровья молодёжи»,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19 февраля 2025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ym typeface="Wingdings" charset="2"/>
              </a:rPr>
              <a:t>на приеме у гинеколога для несовершеннолетних…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? Репродуктивного выбора</a:t>
            </a:r>
          </a:p>
          <a:p>
            <a:r>
              <a:rPr lang="ru-RU" dirty="0" err="1" smtClean="0"/>
              <a:t>Доабортное</a:t>
            </a:r>
            <a:r>
              <a:rPr lang="ru-RU" dirty="0" smtClean="0"/>
              <a:t> консультирование</a:t>
            </a:r>
          </a:p>
          <a:p>
            <a:r>
              <a:rPr lang="ru-RU" dirty="0" err="1" smtClean="0"/>
              <a:t>Постабортное</a:t>
            </a:r>
            <a:r>
              <a:rPr lang="ru-RU" dirty="0" smtClean="0"/>
              <a:t> консультирование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Подростки и молодежь в условиях военного времени являются одной из наиболее социально уязвимых групп населения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133600"/>
            <a:ext cx="6019800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0" lvl="1" algn="just">
              <a:lnSpc>
                <a:spcPct val="110000"/>
              </a:lnSpc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47,4% несовершеннолетних беременных отметили, что планировали рождение ребенка, несмотря на «военные условия» жизни и прогнозирование «враждебной родительской среды». </a:t>
            </a:r>
          </a:p>
          <a:p>
            <a:pPr marL="596900" lvl="1" algn="just">
              <a:lnSpc>
                <a:spcPct val="110000"/>
              </a:lnSpc>
              <a:buClr>
                <a:schemeClr val="dk2"/>
              </a:buClr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Имеет место ранняя, «</a:t>
            </a:r>
            <a:r>
              <a:rPr lang="ru-RU" sz="14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досовершеннолетняя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» организация семьи в 16,4 % случаях и 70,0% подали заявление на заключение брака </a:t>
            </a:r>
          </a:p>
          <a:p>
            <a:pPr marL="596900" lvl="1" algn="just">
              <a:lnSpc>
                <a:spcPct val="110000"/>
              </a:lnSpc>
              <a:buClr>
                <a:schemeClr val="dk2"/>
              </a:buClr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Каждая вторая характеризовала отношения с отцом будущего ребенка и его семьей как «надежные, доброжелательные». </a:t>
            </a:r>
          </a:p>
          <a:p>
            <a:pPr marL="596900" lvl="1" algn="just">
              <a:lnSpc>
                <a:spcPct val="110000"/>
              </a:lnSpc>
              <a:buClr>
                <a:schemeClr val="dk2"/>
              </a:buClr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Средний возраст мужчин-отцов 20,0±3,0 года, каждый второй (58,0%) связан с военной службой, финансово поддерживали в 95,0 % случаях. </a:t>
            </a:r>
          </a:p>
          <a:p>
            <a:pPr marL="596900" lvl="1" algn="just">
              <a:lnSpc>
                <a:spcPct val="110000"/>
              </a:lnSpc>
              <a:buClr>
                <a:schemeClr val="dk2"/>
              </a:buClr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Возможно, с этим связано устойчивое психологическое состояние девушек-подростков данной категории, что являлось залогом благополучного течения беременности и рождения здорового ребенка. </a:t>
            </a:r>
          </a:p>
          <a:p>
            <a:pPr marL="596900" lvl="1" algn="just">
              <a:lnSpc>
                <a:spcPct val="110000"/>
              </a:lnSpc>
              <a:buClr>
                <a:schemeClr val="dk2"/>
              </a:buClr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уменьшилась доля </a:t>
            </a:r>
            <a:r>
              <a:rPr lang="ru-RU" sz="14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девиантного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юного материнства, меньше юных беременных прерывают свои контакты с социумом: родителями, учебными заведениями, друзьями.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09800"/>
            <a:ext cx="2181227" cy="2937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ym typeface="Wingdings" charset="2"/>
              </a:rPr>
              <a:t>Сохранение репродуктивного здоровья  </a:t>
            </a:r>
            <a:br>
              <a:rPr lang="ru-RU" sz="3200" b="1" dirty="0" smtClean="0">
                <a:sym typeface="Wingdings" charset="2"/>
              </a:rPr>
            </a:br>
            <a:r>
              <a:rPr lang="ru-RU" sz="3200" b="1" dirty="0" smtClean="0">
                <a:sym typeface="Wingdings" charset="2"/>
              </a:rPr>
              <a:t>на основе любви и милосердия</a:t>
            </a:r>
            <a:br>
              <a:rPr lang="ru-RU" sz="3200" b="1" dirty="0" smtClean="0">
                <a:sym typeface="Wingdings" charset="2"/>
              </a:rPr>
            </a:br>
            <a:r>
              <a:rPr lang="ru-RU" sz="3200" b="1" dirty="0" smtClean="0">
                <a:sym typeface="Wingdings" charset="2"/>
              </a:rPr>
              <a:t>к женщине и ребенку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7526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charset="2"/>
              </a:rPr>
              <a:t>работает проект  «Юная мама»</a:t>
            </a:r>
            <a:b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charset="2"/>
              </a:rPr>
            </a:b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charset="2"/>
              </a:rPr>
              <a:t>«Женское здоровье юной»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86200" y="19812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0264" indent="-510264" algn="ctr">
              <a:spcBef>
                <a:spcPct val="0"/>
              </a:spcBef>
              <a:defRPr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За 3 года сотрудники приняли роды более чем у 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  <a:p>
            <a:pPr marL="510264" indent="-510264" algn="ctr">
              <a:spcBef>
                <a:spcPct val="0"/>
              </a:spcBef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несовершеннолетних 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девушек-подростков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733800"/>
            <a:ext cx="1828800" cy="2483005"/>
          </a:xfrm>
          <a:prstGeom prst="rect">
            <a:avLst/>
          </a:prstGeom>
          <a:blipFill dpi="0" rotWithShape="1">
            <a:blip r:embed="rId2" cstate="print">
              <a:alphaModFix amt="7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7" name="Picture 9" descr="C:\Users\Пользователь\Desktop\фото центр\! DSC_8052 +7-949-3711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343400"/>
            <a:ext cx="2211464" cy="2004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75DNR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62400"/>
            <a:ext cx="3011357" cy="2365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914400" y="2590800"/>
            <a:ext cx="7924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Повышение доступности несовершеннолетним беременным, роженицам и родильницам Донецкого региона в консультативно-диагностической и стационарной медицинской помощи достигнуто за счет организации специализированной медицинской помощи </a:t>
            </a:r>
            <a:r>
              <a:rPr lang="ru-RU" sz="1400" b="1" dirty="0" smtClean="0"/>
              <a:t>на базе РПЦ ИМ.ПРОФ. В.К.ЧАЙКИ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ym typeface="Wingdings" charset="2"/>
              </a:rPr>
              <a:t>Комплексный характер помощи несовершеннолетним в Донецком регионе включает в себя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2136339"/>
            <a:ext cx="762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Ряд взаимосвязанных и дополняющих друг друга этапов деятельности команды специалистов, обеспечивающих: медицинскую помощь; медико-психологическое сопровождение; социальную помощь; правовую защиту; педагогическую и духовную поддержку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4038600"/>
            <a:ext cx="739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Спецификой оказания комплексной помощи несовершеннолетним беременным в нашем опыте является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активная включенность девушек-подростков данной категории в процесс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принятия нести ответственность за свои действия и не предполагает пассивного принятия внешней помощи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ТРЕК «Наше продолжение» </a:t>
            </a:r>
            <a:br>
              <a:rPr lang="ru-RU" sz="3200" b="1" dirty="0" smtClean="0"/>
            </a:br>
            <a:r>
              <a:rPr lang="ru-RU" sz="3200" b="1" dirty="0" smtClean="0"/>
              <a:t>в рамках партийного проекта </a:t>
            </a:r>
            <a:br>
              <a:rPr lang="ru-RU" sz="3200" b="1" dirty="0" smtClean="0"/>
            </a:br>
            <a:r>
              <a:rPr lang="ru-RU" sz="3200" b="1" dirty="0" smtClean="0"/>
              <a:t>«Женское движение» </a:t>
            </a:r>
            <a:br>
              <a:rPr lang="ru-RU" sz="3200" b="1" dirty="0" smtClean="0"/>
            </a:br>
            <a:r>
              <a:rPr lang="ru-RU" sz="3200" b="1" dirty="0" smtClean="0"/>
              <a:t>ВПП «Единая Россия</a:t>
            </a:r>
            <a:r>
              <a:rPr lang="ru-RU" sz="3200" b="1" dirty="0" smtClean="0"/>
              <a:t>» и </a:t>
            </a:r>
            <a:br>
              <a:rPr lang="ru-RU" sz="3200" b="1" dirty="0" smtClean="0"/>
            </a:br>
            <a:r>
              <a:rPr lang="ru-RU" sz="3200" b="1" dirty="0" smtClean="0"/>
              <a:t>«Школа </a:t>
            </a:r>
            <a:r>
              <a:rPr lang="ru-RU" sz="3200" b="1" dirty="0" err="1" smtClean="0"/>
              <a:t>репродуктивногоздоровья</a:t>
            </a:r>
            <a:r>
              <a:rPr lang="ru-RU" sz="3200" b="1" dirty="0" smtClean="0"/>
              <a:t> для подростков и молодежи» </a:t>
            </a:r>
            <a:br>
              <a:rPr lang="ru-RU" sz="3200" b="1" dirty="0" smtClean="0"/>
            </a:br>
            <a:r>
              <a:rPr lang="ru-RU" sz="3200" b="1" dirty="0" smtClean="0"/>
              <a:t>который будет реализован </a:t>
            </a:r>
            <a:r>
              <a:rPr lang="ru-RU" sz="3200" b="1" dirty="0" smtClean="0"/>
              <a:t>в 2025 г</a:t>
            </a:r>
            <a:endParaRPr lang="ru-RU" sz="32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8862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ожно 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назвать приоритетным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сфере здравоохранения,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 как окажет позитивное влияние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медико-демографическую ситуацию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Донецком регионе и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 быть рекомендовано для внедрения в других субъектах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ym typeface="Wingdings" charset="2"/>
              </a:rPr>
              <a:t>Важность таких проектов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 без естественных ресурсов поддержки (добровольцы, друзья, близкие, врач, которому доверяют), подвержены высокому риску СПП как прерывание непланируемой беременности и эта тема актуальна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и информирование подростков - основополагающая миссия во многих случаях, что позволит сохранить репродуктивное здоровье и жизнь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F2E05B4-BCA3-48AB-95C2-1FA6E93C5B15}"/>
              </a:ext>
            </a:extLst>
          </p:cNvPr>
          <p:cNvSpPr txBox="1">
            <a:spLocks/>
          </p:cNvSpPr>
          <p:nvPr/>
        </p:nvSpPr>
        <p:spPr>
          <a:xfrm>
            <a:off x="137076" y="0"/>
            <a:ext cx="9006924" cy="1007600"/>
          </a:xfrm>
          <a:prstGeom prst="rect">
            <a:avLst/>
          </a:prstGeom>
        </p:spPr>
        <p:txBody>
          <a:bodyPr lIns="51206" tIns="25603" rIns="51206" bIns="25603">
            <a:noAutofit/>
          </a:bodyPr>
          <a:lstStyle/>
          <a:p>
            <a:pPr algn="ctr" defTabSz="512064">
              <a:spcBef>
                <a:spcPct val="0"/>
              </a:spcBef>
              <a:defRPr/>
            </a:pPr>
            <a:r>
              <a:rPr lang="ru-RU" sz="3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Подростки как целевая группа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19200" y="2819400"/>
            <a:ext cx="6781800" cy="1354217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endParaRPr lang="ru-RU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Военная ситуация остается актуальной проблемой</a:t>
            </a:r>
          </a:p>
          <a:p>
            <a:pPr algn="ctr"/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для жителей Донбасса</a:t>
            </a:r>
          </a:p>
        </p:txBody>
      </p:sp>
      <p:pic>
        <p:nvPicPr>
          <p:cNvPr id="14" name="Picture 4" descr="https://yobte.ru/uploads/posts/2019-11/ulybajuschiesja-devushki-70-foto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199" y="4114800"/>
            <a:ext cx="1914377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04800" y="838200"/>
            <a:ext cx="7772400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24" indent="-192024" algn="just" defTabSz="51206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Охрана репродуктивного здоровья несовершеннолетних</a:t>
            </a:r>
            <a:b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является первоочередной стратегической задачей</a:t>
            </a:r>
          </a:p>
          <a:p>
            <a:pPr marL="192024" indent="-192024" algn="just" defTabSz="51206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Республике на 2024г. зарегистрировано 41 482 девушек</a:t>
            </a:r>
          </a:p>
          <a:p>
            <a:pPr marL="192024" indent="-192024" algn="just" defTabSz="512064">
              <a:spcBef>
                <a:spcPct val="20000"/>
              </a:spcBef>
              <a:defRPr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(15088 чел. 18-19 лет, 26394 чел. 15-17 лет) - </a:t>
            </a:r>
            <a:r>
              <a:rPr lang="ru-RU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1,9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 от общей</a:t>
            </a:r>
          </a:p>
          <a:p>
            <a:pPr marL="192024" indent="-192024" algn="just" defTabSz="512064">
              <a:spcBef>
                <a:spcPct val="20000"/>
              </a:spcBef>
              <a:defRPr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численности населения - основной демографический резерв Республики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4230358"/>
            <a:ext cx="4572000" cy="26276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2064" lvl="1" indent="-177800" algn="just">
              <a:lnSpc>
                <a:spcPct val="125000"/>
              </a:lnSpc>
              <a:buClr>
                <a:schemeClr val="dk2"/>
              </a:buClr>
              <a:buSzPts val="1400"/>
              <a:buFont typeface="Arial"/>
              <a:buChar char="○"/>
              <a:defRPr/>
            </a:pPr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!!!! несвоевременность обращения за профильной помощью – 74% случаях.</a:t>
            </a:r>
          </a:p>
          <a:p>
            <a:pPr marL="512064" lvl="1" indent="-177800" algn="just" defTabSz="512064">
              <a:lnSpc>
                <a:spcPct val="125000"/>
              </a:lnSpc>
              <a:buClr>
                <a:schemeClr val="dk2"/>
              </a:buClr>
              <a:buSzPts val="1400"/>
              <a:buFont typeface="Arial"/>
              <a:buChar char="○"/>
              <a:defRPr/>
            </a:pPr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переживание разрушения своего жилища и вынужденная миграция –  64% случаях;</a:t>
            </a:r>
          </a:p>
          <a:p>
            <a:pPr marL="512064" lvl="1" indent="-177800" algn="just" defTabSz="512064">
              <a:lnSpc>
                <a:spcPct val="125000"/>
              </a:lnSpc>
              <a:buClr>
                <a:schemeClr val="dk2"/>
              </a:buClr>
              <a:buSzPts val="1400"/>
              <a:buFont typeface="Arial"/>
              <a:buChar char="○"/>
              <a:defRPr/>
            </a:pPr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потеря близкого человека с чувством вины за пострадавших близких (с преобладанием аффективных расстройств и нарушения поведения) –  56% случаях; </a:t>
            </a:r>
          </a:p>
          <a:p>
            <a:pPr marL="512064" lvl="1" indent="-177800" algn="just" defTabSz="512064">
              <a:lnSpc>
                <a:spcPct val="125000"/>
              </a:lnSpc>
              <a:buClr>
                <a:schemeClr val="dk2"/>
              </a:buClr>
              <a:buSzPts val="1400"/>
              <a:buFont typeface="Arial"/>
              <a:buChar char="○"/>
              <a:defRPr/>
            </a:pPr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свидетель чужой смерти, трупов –  47% случаях; </a:t>
            </a:r>
          </a:p>
          <a:p>
            <a:pPr marL="512064" lvl="1" indent="-177800" algn="just" defTabSz="512064">
              <a:lnSpc>
                <a:spcPct val="125000"/>
              </a:lnSpc>
              <a:buClr>
                <a:schemeClr val="dk2"/>
              </a:buClr>
              <a:buSzPts val="1400"/>
              <a:buFont typeface="Arial"/>
              <a:buChar char="○"/>
              <a:defRPr/>
            </a:pPr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растерянность, испуг и лабильность настроения  родителей –  29%; </a:t>
            </a:r>
          </a:p>
          <a:p>
            <a:pPr marL="512064" lvl="1" indent="-177800" algn="just" defTabSz="512064">
              <a:lnSpc>
                <a:spcPct val="125000"/>
              </a:lnSpc>
              <a:buClr>
                <a:schemeClr val="dk2"/>
              </a:buClr>
              <a:buSzPts val="1400"/>
              <a:buFont typeface="Arial"/>
              <a:buChar char="○"/>
              <a:defRPr/>
            </a:pPr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нахождение в тяжелых бытовых условиях –  24%.</a:t>
            </a:r>
          </a:p>
          <a:p>
            <a:pPr marL="153619" indent="-153619" defTabSz="512064">
              <a:spcBef>
                <a:spcPts val="336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11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algn="ctr" defTabSz="512064">
              <a:defRPr/>
            </a:pPr>
            <a:r>
              <a:rPr lang="ru-RU" sz="2800" b="1" dirty="0" smtClean="0"/>
              <a:t>УРОВЕНЬ РАСПРОСТРАНЕННОСТИ И ЗАБОЛЕВАЕМОСТИ  ПО  ОТДЕЛЬНЫМ ЗАБОЛЕВАНИЯМ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Распространенность заболеваний на 10 000 соответствующего населения</a:t>
            </a:r>
          </a:p>
          <a:p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Детей      15-17 лет  - 9067,6 , </a:t>
            </a:r>
          </a:p>
          <a:p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у взрослого населения - 8503,6</a:t>
            </a:r>
          </a:p>
          <a:p>
            <a:endParaRPr lang="ru-RU" sz="2400" b="1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Болезни системы кровообращения - 3448,6 это каждый третий подросток…</a:t>
            </a:r>
          </a:p>
          <a:p>
            <a:r>
              <a:rPr 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 на 10 тыс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соответствующего </a:t>
            </a:r>
            <a:r>
              <a:rPr 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населения распространенность заболеваний в 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группе несовершеннолетних </a:t>
            </a:r>
            <a:r>
              <a:rPr 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0-18 лет – 13106,0, а заболеваемость 7682,1, при 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этом болезни </a:t>
            </a:r>
            <a:r>
              <a:rPr 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мочеполовой системы (N00-N99) достигает цифр 293,1 и 137,1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соответственно</a:t>
            </a:r>
            <a:r>
              <a:rPr 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воспалительные болезни женских тазовых органов (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N70- N73,N75-N76</a:t>
            </a:r>
            <a:r>
              <a:rPr 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111,5 и 67,3, а расстройства менструаций (РМ) (N91-N94) </a:t>
            </a:r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135,2 и </a:t>
            </a:r>
            <a:r>
              <a:rPr lang="ru-RU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65,9, соответственно</a:t>
            </a:r>
            <a:endParaRPr lang="ru-RU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ym typeface="Wingdings" charset="2"/>
              </a:rPr>
              <a:t>АКТУАЛЬНО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Дефицит площадок для обсуждения  «в живую» этических вопросов, связанных с добровольностью, осознанностью, безопасностью сексуальных отношений,  о контрацептивной грамотности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Аборт как факт СПП среди несовершеннолетних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 сих пор есть девушки до 14 лет, которые имеют неоднократное прерывание непланируемой беременности….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Беременности по любви….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ВОЗМОЖНЫЕ ПРИЧИНЫ 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just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Деструктивная атмосфера в семье</a:t>
            </a:r>
          </a:p>
          <a:p>
            <a:pPr marL="228600" indent="-228600" algn="just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психотравмы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228600" indent="-228600" algn="just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Пережитое насилие, в т. .ч, сексуальное …</a:t>
            </a:r>
          </a:p>
          <a:p>
            <a:pPr marL="228600" indent="-228600" algn="just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коллективе…</a:t>
            </a:r>
          </a:p>
          <a:p>
            <a:pPr marL="228600" indent="-228600" algn="just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Непринятие своего тела (подросток считает себя уродливым, толстым и наказывает себя за то, что его тело не такое, как ему бы хотелось).</a:t>
            </a:r>
          </a:p>
          <a:p>
            <a:pPr marL="228600" indent="-228600" algn="just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Подростковое любопытство</a:t>
            </a:r>
          </a:p>
          <a:p>
            <a:pPr marL="228600" indent="-228600" algn="just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ЧУВСТВО ОДИНОЧЕСТВА</a:t>
            </a:r>
          </a:p>
          <a:p>
            <a:pPr marL="228600" indent="-228600" algn="just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cs typeface="Calibri" panose="020F0502020204030204" pitchFamily="34" charset="0"/>
              </a:rPr>
              <a:t>Рискованное репродуктивное поведение (ранний половой </a:t>
            </a:r>
            <a:r>
              <a:rPr lang="ru-RU" sz="2400" b="1" dirty="0">
                <a:cs typeface="Calibri" panose="020F0502020204030204" pitchFamily="34" charset="0"/>
              </a:rPr>
              <a:t>дебют, промискуитет</a:t>
            </a:r>
            <a:r>
              <a:rPr lang="ru-RU" sz="2400" b="1" dirty="0">
                <a:cs typeface="Calibri" panose="020F0502020204030204" pitchFamily="34" charset="0"/>
              </a:rPr>
              <a:t>, незащищенные сексуальные контакты, в </a:t>
            </a:r>
            <a:r>
              <a:rPr lang="ru-RU" sz="2400" b="1" dirty="0" err="1">
                <a:cs typeface="Calibri" panose="020F0502020204030204" pitchFamily="34" charset="0"/>
              </a:rPr>
              <a:t>т.ч</a:t>
            </a:r>
            <a:r>
              <a:rPr lang="ru-RU" sz="2400" b="1" dirty="0">
                <a:cs typeface="Calibri" panose="020F0502020204030204" pitchFamily="34" charset="0"/>
              </a:rPr>
              <a:t>. </a:t>
            </a:r>
            <a:r>
              <a:rPr lang="ru-RU" sz="2400" b="1" dirty="0" err="1">
                <a:cs typeface="Calibri" panose="020F0502020204030204" pitchFamily="34" charset="0"/>
              </a:rPr>
              <a:t>негетеросексуальные</a:t>
            </a:r>
            <a:r>
              <a:rPr lang="ru-RU" sz="2400" b="1" dirty="0">
                <a:cs typeface="Calibri" panose="020F0502020204030204" pitchFamily="34" charset="0"/>
              </a:rPr>
              <a:t> </a:t>
            </a:r>
            <a:r>
              <a:rPr lang="ru-RU" sz="2400" b="1" dirty="0">
                <a:cs typeface="Calibri" panose="020F0502020204030204" pitchFamily="34" charset="0"/>
              </a:rPr>
              <a:t>(гомосексуальные)), становится </a:t>
            </a:r>
            <a:r>
              <a:rPr lang="ru-RU" sz="2400" b="1" dirty="0" smtClean="0">
                <a:cs typeface="Calibri" panose="020F0502020204030204" pitchFamily="34" charset="0"/>
              </a:rPr>
              <a:t>сущностной характеристикой </a:t>
            </a:r>
            <a:r>
              <a:rPr lang="ru-RU" sz="2400" b="1" dirty="0">
                <a:cs typeface="Calibri" panose="020F0502020204030204" pitchFamily="34" charset="0"/>
              </a:rPr>
              <a:t>многих современных подростков, что </a:t>
            </a:r>
            <a:r>
              <a:rPr lang="ru-RU" sz="2400" b="1" dirty="0">
                <a:cs typeface="Calibri" panose="020F0502020204030204" pitchFamily="34" charset="0"/>
              </a:rPr>
              <a:t>диктует необходимость </a:t>
            </a:r>
            <a:r>
              <a:rPr lang="ru-RU" sz="2400" b="1" dirty="0">
                <a:cs typeface="Calibri" panose="020F0502020204030204" pitchFamily="34" charset="0"/>
              </a:rPr>
              <a:t>переосмысления текущего положения и </a:t>
            </a:r>
            <a:r>
              <a:rPr lang="ru-RU" sz="2400" b="1" dirty="0">
                <a:cs typeface="Calibri" panose="020F0502020204030204" pitchFamily="34" charset="0"/>
              </a:rPr>
              <a:t>перспективных вариантов </a:t>
            </a:r>
            <a:r>
              <a:rPr lang="ru-RU" sz="2400" b="1" dirty="0">
                <a:cs typeface="Calibri" panose="020F0502020204030204" pitchFamily="34" charset="0"/>
              </a:rPr>
              <a:t>усиление медико-психологического компонента </a:t>
            </a:r>
            <a:r>
              <a:rPr lang="ru-RU" sz="2400" b="1" dirty="0">
                <a:cs typeface="Calibri" panose="020F0502020204030204" pitchFamily="34" charset="0"/>
              </a:rPr>
              <a:t>поддержки девушек-подростков </a:t>
            </a:r>
            <a:r>
              <a:rPr lang="ru-RU" sz="2400" b="1" dirty="0">
                <a:cs typeface="Calibri" panose="020F0502020204030204" pitchFamily="34" charset="0"/>
              </a:rPr>
              <a:t>в ситуации возникновения РМ. </a:t>
            </a:r>
          </a:p>
        </p:txBody>
      </p:sp>
    </p:spTree>
    <p:extLst>
      <p:ext uri="{BB962C8B-B14F-4D97-AF65-F5344CB8AC3E}">
        <p14:creationId xmlns:p14="http://schemas.microsoft.com/office/powerpoint/2010/main" val="235252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94704"/>
          </a:xfrm>
        </p:spPr>
        <p:txBody>
          <a:bodyPr>
            <a:normAutofit/>
          </a:bodyPr>
          <a:lstStyle/>
          <a:p>
            <a:pPr marL="0" algn="ctr" defTabSz="512064">
              <a:defRPr/>
            </a:pPr>
            <a:r>
              <a:rPr lang="ru-RU" sz="3200" b="1" dirty="0" smtClean="0"/>
              <a:t>чувство одиночества….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200400" cy="4597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33800" y="1066800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b="1" dirty="0">
                <a:cs typeface="Calibri" panose="020F0502020204030204" pitchFamily="34" charset="0"/>
              </a:rPr>
              <a:t>Для несовершеннолетних с рискованной сексуальной активностью </a:t>
            </a:r>
            <a:r>
              <a:rPr lang="ru-RU" b="1" dirty="0" smtClean="0">
                <a:cs typeface="Calibri" panose="020F0502020204030204" pitchFamily="34" charset="0"/>
              </a:rPr>
              <a:t>характерно</a:t>
            </a:r>
          </a:p>
          <a:p>
            <a:pPr marL="342900" indent="-342900">
              <a:spcBef>
                <a:spcPct val="20000"/>
              </a:spcBef>
            </a:pPr>
            <a:r>
              <a:rPr lang="ru-RU" b="1" dirty="0" smtClean="0">
                <a:cs typeface="Calibri" panose="020F0502020204030204" pitchFamily="34" charset="0"/>
              </a:rPr>
              <a:t> 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чувство одиночества </a:t>
            </a:r>
            <a:r>
              <a:rPr lang="ru-RU" b="1" dirty="0">
                <a:cs typeface="Calibri" panose="020F0502020204030204" pitchFamily="34" charset="0"/>
              </a:rPr>
              <a:t>как проблема + депрессия (прием антидепрессантов), тревога, </a:t>
            </a:r>
            <a:r>
              <a:rPr lang="ru-RU" b="1" dirty="0" err="1">
                <a:cs typeface="Calibri" panose="020F0502020204030204" pitchFamily="34" charset="0"/>
              </a:rPr>
              <a:t>аддикции</a:t>
            </a:r>
            <a:r>
              <a:rPr lang="ru-RU" b="1" dirty="0">
                <a:cs typeface="Calibri" panose="020F0502020204030204" pitchFamily="34" charset="0"/>
              </a:rPr>
              <a:t> </a:t>
            </a:r>
            <a:r>
              <a:rPr lang="ru-RU" b="1" dirty="0" smtClean="0">
                <a:cs typeface="Calibri" panose="020F0502020204030204" pitchFamily="34" charset="0"/>
              </a:rPr>
              <a:t>(</a:t>
            </a:r>
            <a:r>
              <a:rPr lang="ru-RU" b="1" dirty="0">
                <a:cs typeface="Calibri" panose="020F0502020204030204" pitchFamily="34" charset="0"/>
              </a:rPr>
              <a:t>в т.ч. пищевые), суицидные </a:t>
            </a:r>
            <a:r>
              <a:rPr lang="ru-RU" b="1" dirty="0" smtClean="0">
                <a:cs typeface="Calibri" panose="020F0502020204030204" pitchFamily="34" charset="0"/>
              </a:rPr>
              <a:t>попытки…..</a:t>
            </a:r>
            <a:endParaRPr lang="ru-RU" dirty="0"/>
          </a:p>
          <a:p>
            <a:pPr marL="342900" lvl="0" indent="-342900">
              <a:spcBef>
                <a:spcPct val="20000"/>
              </a:spcBef>
              <a:defRPr/>
            </a:pPr>
            <a:endParaRPr lang="ru-RU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Очереди </a:t>
            </a:r>
            <a:r>
              <a:rPr lang="ru-RU" dirty="0"/>
              <a:t>положить руку на грудь что бы стать счастливым (по поверью)…. Но она же бронзовая!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/>
              <a:t>Какой же в мире      дефицит любви, что очереди стоят к </a:t>
            </a:r>
            <a:r>
              <a:rPr lang="ru-RU" dirty="0" smtClean="0"/>
              <a:t>статуе……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6172200"/>
            <a:ext cx="45448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статуя </a:t>
            </a:r>
            <a:r>
              <a:rPr lang="ru-RU" sz="1000" dirty="0" err="1" smtClean="0"/>
              <a:t>Джульеты</a:t>
            </a:r>
            <a:r>
              <a:rPr lang="ru-RU" sz="1000" dirty="0" smtClean="0"/>
              <a:t> в Вероне как символ всеобщей нехватки любви…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7288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Внимание исследовательской работы кафедры занимают подростки с рискованным сексуальным поведением</a:t>
            </a:r>
            <a:b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ym typeface="Wingdings" charset="2"/>
              </a:rPr>
              <a:t>Данные собственного исследования: особенности реализации репродуктивной функции у подростков </a:t>
            </a:r>
            <a:br>
              <a:rPr lang="ru-RU" sz="2200" b="1" dirty="0" smtClean="0">
                <a:sym typeface="Wingdings" charset="2"/>
              </a:rPr>
            </a:br>
            <a:r>
              <a:rPr lang="ru-RU" sz="2200" b="1" dirty="0" smtClean="0">
                <a:sym typeface="Wingdings" charset="2"/>
              </a:rPr>
              <a:t>15-18 лет</a:t>
            </a:r>
          </a:p>
        </p:txBody>
      </p:sp>
      <p:sp>
        <p:nvSpPr>
          <p:cNvPr id="4" name="Google Shape;72;p15"/>
          <p:cNvSpPr txBox="1">
            <a:spLocks noGrp="1"/>
          </p:cNvSpPr>
          <p:nvPr>
            <p:ph idx="1"/>
          </p:nvPr>
        </p:nvSpPr>
        <p:spPr>
          <a:xfrm>
            <a:off x="152400" y="2057400"/>
            <a:ext cx="8686800" cy="4975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lvl="0" algn="just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военное время многие социальные запреты утрачивают свою сдерживающую силу</a:t>
            </a:r>
          </a:p>
          <a:p>
            <a:pPr lvl="0" algn="just">
              <a:defRPr/>
            </a:pPr>
            <a:endParaRPr lang="ru-RU" sz="2400" b="1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Стремление «извлечь все, что возможно» из настоящего, не размышляя о будущем, приводит к непланируемой беременности</a:t>
            </a:r>
          </a:p>
          <a:p>
            <a:pPr marL="596900" lvl="1" algn="just">
              <a:lnSpc>
                <a:spcPct val="110000"/>
              </a:lnSpc>
            </a:pPr>
            <a:r>
              <a:rPr lang="ru-RU" sz="4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41% </a:t>
            </a:r>
            <a:r>
              <a:rPr lang="ru-RU" sz="4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непланируемая</a:t>
            </a:r>
            <a:r>
              <a:rPr lang="ru-RU" sz="4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беременность как несвоевременная </a:t>
            </a:r>
            <a:r>
              <a:rPr lang="ru-RU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11,6% нежеланная - практически </a:t>
            </a:r>
            <a:r>
              <a:rPr lang="ru-RU" sz="4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всех исход искусственное прерывание, </a:t>
            </a:r>
          </a:p>
          <a:p>
            <a:pPr marL="596900" lvl="1" algn="just">
              <a:lnSpc>
                <a:spcPct val="110000"/>
              </a:lnSpc>
            </a:pPr>
            <a:endParaRPr lang="ru-RU" sz="4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6900" lvl="1" algn="just">
              <a:lnSpc>
                <a:spcPct val="110000"/>
              </a:lnSpc>
            </a:pPr>
            <a:r>
              <a:rPr lang="ru-RU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Подростки подвергаются более высокому риску развития осложнений и смерти в результате криминальных прерываний беременности…</a:t>
            </a:r>
            <a:endParaRPr lang="ru-RU" sz="4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6900" lvl="1" algn="just">
              <a:lnSpc>
                <a:spcPct val="110000"/>
              </a:lnSpc>
            </a:pPr>
            <a:r>
              <a:rPr lang="ru-RU" sz="4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96900" lvl="1" algn="just">
              <a:lnSpc>
                <a:spcPct val="110000"/>
              </a:lnSpc>
              <a:buClr>
                <a:schemeClr val="dk2"/>
              </a:buClr>
              <a:defRPr/>
            </a:pPr>
            <a:endParaRPr lang="ru-RU" sz="4300" b="1" dirty="0" smtClean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</TotalTime>
  <Words>830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Verdana</vt:lpstr>
      <vt:lpstr>Wingdings</vt:lpstr>
      <vt:lpstr>Wingdings 2</vt:lpstr>
      <vt:lpstr>Wingdings 3</vt:lpstr>
      <vt:lpstr>Яркая</vt:lpstr>
      <vt:lpstr>Подростки как целевая группа при решении проблем обеспечения репродуктивного здоровья  Донецкой Народной Республики   </vt:lpstr>
      <vt:lpstr>Презентация PowerPoint</vt:lpstr>
      <vt:lpstr>УРОВЕНЬ РАСПРОСТРАНЕННОСТИ И ЗАБОЛЕВАЕМОСТИ  ПО  ОТДЕЛЬНЫМ ЗАБОЛЕВАНИЯМ</vt:lpstr>
      <vt:lpstr>АКТУАЛЬНО</vt:lpstr>
      <vt:lpstr>Актуально</vt:lpstr>
      <vt:lpstr>ВОЗМОЖНЫЕ ПРИЧИНЫ  </vt:lpstr>
      <vt:lpstr>Актуально</vt:lpstr>
      <vt:lpstr>чувство одиночества….</vt:lpstr>
      <vt:lpstr>Внимание исследовательской работы кафедры занимают подростки с рискованным сексуальным поведением       Данные собственного исследования: особенности реализации репродуктивной функции у подростков  15-18 лет</vt:lpstr>
      <vt:lpstr>на приеме у гинеколога для несовершеннолетних…</vt:lpstr>
      <vt:lpstr>Подростки и молодежь в условиях военного времени являются одной из наиболее социально уязвимых групп населения</vt:lpstr>
      <vt:lpstr>Сохранение репродуктивного здоровья   на основе любви и милосердия к женщине и ребенку </vt:lpstr>
      <vt:lpstr>Комплексный характер помощи несовершеннолетним в Донецком регионе включает в себя </vt:lpstr>
      <vt:lpstr>ТРЕК «Наше продолжение»  в рамках партийного проекта  «Женское движение»  ВПП «Единая Россия» и  «Школа репродуктивногоздоровья для подростков и молодежи»  который будет реализован в 2025 г</vt:lpstr>
      <vt:lpstr>Важность таких проектов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Подростки как целевая группа при решении проблем обеспечения репродуктивного здоровья  Донецкой Народной Республики</dc:title>
  <dc:creator>Пользователь</dc:creator>
  <cp:lastModifiedBy>User</cp:lastModifiedBy>
  <cp:revision>6</cp:revision>
  <dcterms:created xsi:type="dcterms:W3CDTF">2024-12-16T16:29:39Z</dcterms:created>
  <dcterms:modified xsi:type="dcterms:W3CDTF">2025-02-04T09:39:44Z</dcterms:modified>
</cp:coreProperties>
</file>