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7" r:id="rId3"/>
    <p:sldId id="259" r:id="rId4"/>
    <p:sldId id="276" r:id="rId5"/>
    <p:sldId id="258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69" r:id="rId14"/>
    <p:sldId id="257" r:id="rId15"/>
    <p:sldId id="273" r:id="rId16"/>
    <p:sldId id="274" r:id="rId17"/>
    <p:sldId id="271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E3D37-50EB-40DD-A00A-6ED9C463AF0F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45D5-0E96-4966-BF8F-F039A7766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15ED-487E-4E23-BBF5-2E0AF90602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-6836"/>
            <a:ext cx="8369135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286000"/>
            <a:ext cx="5857874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71272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5857875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ublishing-vak.ru/file/archive-psycology-2023-5/a1-bolza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05" y="188260"/>
            <a:ext cx="8578514" cy="58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xmlns="" id="{9C99CF7C-AFAB-48F1-8FC3-CCCE989822A6}"/>
              </a:ext>
            </a:extLst>
          </p:cNvPr>
          <p:cNvSpPr txBox="1">
            <a:spLocks/>
          </p:cNvSpPr>
          <p:nvPr/>
        </p:nvSpPr>
        <p:spPr>
          <a:xfrm>
            <a:off x="2688783" y="1669790"/>
            <a:ext cx="5843377" cy="1288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Психологический аспект: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готовность к рождению ребенка</a:t>
            </a:r>
            <a:endParaRPr lang="ru-RU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2859" y="3245696"/>
            <a:ext cx="5869641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Бабенко-Сорокопуд И.В., к.м.н., </a:t>
            </a:r>
            <a:r>
              <a:rPr lang="ru-RU" sz="1200" b="1" dirty="0" smtClean="0">
                <a:solidFill>
                  <a:schemeClr val="bg1"/>
                </a:solidFill>
              </a:rPr>
              <a:t>доцент, доцент </a:t>
            </a:r>
            <a:r>
              <a:rPr lang="ru-RU" sz="1200" b="1" dirty="0" smtClean="0">
                <a:solidFill>
                  <a:schemeClr val="bg1"/>
                </a:solidFill>
              </a:rPr>
              <a:t>кафедры акушерства, гинекологии, перинатологии, детской и подростковой </a:t>
            </a:r>
            <a:r>
              <a:rPr lang="ru-RU" sz="1200" b="1" dirty="0" smtClean="0">
                <a:solidFill>
                  <a:schemeClr val="bg1"/>
                </a:solidFill>
              </a:rPr>
              <a:t>гинекологии</a:t>
            </a:r>
            <a:r>
              <a:rPr lang="ru-RU" sz="1200" b="1" i="1" dirty="0" smtClean="0"/>
              <a:t> ФГБОУ ВО </a:t>
            </a:r>
            <a:r>
              <a:rPr lang="ru-RU" sz="1200" b="1" i="1" dirty="0" err="1" smtClean="0"/>
              <a:t>ДонГМУ</a:t>
            </a:r>
            <a:r>
              <a:rPr lang="ru-RU" sz="1200" b="1" i="1" dirty="0" smtClean="0"/>
              <a:t> Минздрава России</a:t>
            </a:r>
            <a:r>
              <a:rPr lang="ru-RU" sz="1200" b="1" dirty="0" smtClean="0">
                <a:solidFill>
                  <a:schemeClr val="bg1"/>
                </a:solidFill>
              </a:rPr>
              <a:t>, куратор отдела охраны репродуктивного здоровья несовершеннолетних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dirty="0" err="1" smtClean="0">
                <a:solidFill>
                  <a:schemeClr val="bg1"/>
                </a:solidFill>
              </a:rPr>
              <a:t>Яценко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Н.О. ГКУЗ </a:t>
            </a:r>
            <a:r>
              <a:rPr lang="ru-RU" sz="1200" b="1" dirty="0" smtClean="0">
                <a:solidFill>
                  <a:schemeClr val="bg1"/>
                </a:solidFill>
              </a:rPr>
              <a:t>ЛО </a:t>
            </a:r>
            <a:r>
              <a:rPr lang="ru-RU" sz="1200" b="1" dirty="0" smtClean="0">
                <a:solidFill>
                  <a:schemeClr val="bg1"/>
                </a:solidFill>
              </a:rPr>
              <a:t>«Центр общественного здоровья», </a:t>
            </a:r>
            <a:r>
              <a:rPr lang="ru-RU" sz="1200" b="1" dirty="0" smtClean="0">
                <a:solidFill>
                  <a:schemeClr val="bg1"/>
                </a:solidFill>
              </a:rPr>
              <a:t>врач </a:t>
            </a:r>
            <a:r>
              <a:rPr lang="ru-RU" sz="1200" b="1" dirty="0" smtClean="0">
                <a:solidFill>
                  <a:schemeClr val="bg1"/>
                </a:solidFill>
              </a:rPr>
              <a:t>– педиатр, 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i="1" dirty="0" err="1" smtClean="0"/>
              <a:t>Желтоноженко</a:t>
            </a:r>
            <a:r>
              <a:rPr lang="ru-RU" sz="1200" b="1" i="1" dirty="0" smtClean="0"/>
              <a:t>  Л.В</a:t>
            </a:r>
            <a:r>
              <a:rPr lang="ru-RU" sz="1200" b="1" i="1" dirty="0" smtClean="0"/>
              <a:t>., </a:t>
            </a:r>
            <a:r>
              <a:rPr lang="ru-RU" sz="1200" b="1" i="1" dirty="0" smtClean="0"/>
              <a:t>к.м.н</a:t>
            </a:r>
            <a:r>
              <a:rPr lang="ru-RU" sz="1200" b="1" i="1" dirty="0" smtClean="0"/>
              <a:t>., врач акушер гинеколог, заведующая ГОН </a:t>
            </a:r>
            <a:endParaRPr lang="ru-RU" sz="1200" b="1" i="1" dirty="0" smtClean="0"/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i="1" dirty="0" smtClean="0"/>
              <a:t>ГБУ </a:t>
            </a:r>
            <a:r>
              <a:rPr lang="ru-RU" sz="1200" b="1" i="1" dirty="0" smtClean="0"/>
              <a:t>ДНР «ДРПЦ им. проф. В.К. Чайки</a:t>
            </a:r>
            <a:r>
              <a:rPr lang="ru-RU" sz="1200" b="1" i="1" dirty="0" smtClean="0"/>
              <a:t>», 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i="1" dirty="0" smtClean="0"/>
              <a:t>Савченко </a:t>
            </a:r>
            <a:r>
              <a:rPr lang="ru-RU" sz="1200" b="1" i="1" dirty="0" smtClean="0"/>
              <a:t>А.А., аспирант кафедры акушерства, гинекологии, перинатологии, детской и подростковой гинекологии ФГБОУ ВО </a:t>
            </a:r>
            <a:r>
              <a:rPr lang="ru-RU" sz="1200" b="1" i="1" dirty="0" err="1" smtClean="0"/>
              <a:t>ДонГМУ</a:t>
            </a:r>
            <a:r>
              <a:rPr lang="ru-RU" sz="1200" b="1" i="1" dirty="0" smtClean="0"/>
              <a:t> Минздрава России, врач акушер-гинеколог гинекологического отделения для несовершеннолетних ГБУ ДНР «ДРПЦ им. проф. В.К. Чайки</a:t>
            </a:r>
            <a:r>
              <a:rPr lang="ru-RU" sz="1200" b="1" i="1" dirty="0" smtClean="0"/>
              <a:t>»</a:t>
            </a:r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i="1" dirty="0" err="1" smtClean="0"/>
              <a:t>Таций</a:t>
            </a:r>
            <a:r>
              <a:rPr lang="ru-RU" sz="1200" b="1" i="1" dirty="0" smtClean="0"/>
              <a:t> В.Н</a:t>
            </a:r>
            <a:r>
              <a:rPr lang="ru-RU" sz="1200" b="1" i="1" dirty="0" smtClean="0"/>
              <a:t>., </a:t>
            </a:r>
            <a:r>
              <a:rPr lang="ru-RU" sz="1200" b="1" i="1" dirty="0" err="1" smtClean="0"/>
              <a:t>к.пс.н</a:t>
            </a:r>
            <a:r>
              <a:rPr lang="ru-RU" sz="1200" b="1" i="1" dirty="0" smtClean="0"/>
              <a:t>., зав</a:t>
            </a:r>
            <a:r>
              <a:rPr lang="ru-RU" sz="1200" b="1" i="1" dirty="0" smtClean="0"/>
              <a:t>. центром медико-социальной поддержки беременных, оказавшихся в трудной жизненной </a:t>
            </a:r>
            <a:r>
              <a:rPr lang="ru-RU" sz="1200" b="1" i="1" dirty="0" smtClean="0"/>
              <a:t>ситуации</a:t>
            </a:r>
            <a:r>
              <a:rPr lang="ru-RU" sz="1200" b="1" i="1" dirty="0" smtClean="0"/>
              <a:t> 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 </a:t>
            </a:r>
          </a:p>
          <a:p>
            <a:pPr marL="438912" lvl="0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867400"/>
            <a:ext cx="373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VII </a:t>
            </a:r>
            <a:r>
              <a:rPr lang="ru-RU" sz="1100" dirty="0" smtClean="0"/>
              <a:t>Научно-практическая конференция </a:t>
            </a:r>
            <a:r>
              <a:rPr lang="ru-RU" sz="1100" dirty="0" smtClean="0"/>
              <a:t>с международным участием «Республиканский и международный опыт охраны репродуктивного здоровья детей, подростков и молодежи», приуроченная к Международному дню защиты детей в </a:t>
            </a:r>
            <a:r>
              <a:rPr lang="ru-RU" sz="1100" dirty="0" err="1" smtClean="0"/>
              <a:t>интернет-формате</a:t>
            </a:r>
            <a:r>
              <a:rPr lang="ru-RU" sz="1100" dirty="0" smtClean="0"/>
              <a:t> 28.05.2026 г.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Факторы, влияющие на психологическую готовность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 материнству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82880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Уровень стресса.</a:t>
            </a:r>
            <a:r>
              <a:rPr lang="ru-RU" dirty="0" smtClean="0"/>
              <a:t> Высокий уровень стресса может негативно влиять на подготовку к материнству </a:t>
            </a: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9666"/>
          <a:stretch>
            <a:fillRect/>
          </a:stretch>
        </p:blipFill>
        <p:spPr bwMode="auto">
          <a:xfrm>
            <a:off x="3048000" y="3581400"/>
            <a:ext cx="31242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3429000"/>
            <a:ext cx="330829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Неспокойная обстановка…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257800"/>
            <a:ext cx="2286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Нет условий….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4876800"/>
            <a:ext cx="2286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А как же моя учеба?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581400"/>
            <a:ext cx="268195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Кто поможет?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ОЗВУЧИВАЕМ ПРОБЛЕМУ,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знай Ты не одинока!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Выход всегда ЕСТЬ!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4" name="Picture 4" descr="https://avatars.mds.yandex.net/i?id=1ea713a5c6c76f9db9d11bfb68203bfc4c565ef2-766965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5775156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24600" y="914401"/>
            <a:ext cx="26670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Проекты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«Женское здоровье юной»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«Чужих детей не бывает»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«Здоровое будущее»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«Женское движение Единой России»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«Охрана материнства и детства»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«Дети Донбасса»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«Семья»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«Школа репродуктивного здоровья подростков»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Центр медико-социально помощи беременным в ГБУ ДНР ДРПЦ им проф. В.К. Чайки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здоровья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1260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Психологическая поддержка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3234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0"/>
            <a:ext cx="5057775" cy="431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https://avatars.mds.yandex.net/i?id=7480f42944d8583e2aebc74bb467d225059067c3-511187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2813537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Высокий уровень психологической готовности беременной: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принято решение иметь ребёнка, преобладание положительных ощущений и переживаний в период беременности, готовность к переменам, ориентация на мягкий режим воспитания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Готовность это процесс!!!!!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0"/>
            <a:ext cx="2057400" cy="213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900" dirty="0" smtClean="0"/>
              <a:t>                          </a:t>
            </a:r>
            <a:br>
              <a:rPr lang="ru-RU" sz="900" dirty="0" smtClean="0"/>
            </a:br>
            <a:r>
              <a:rPr lang="ru-RU" sz="900" dirty="0" smtClean="0"/>
              <a:t>        🤍мероприятия для будущих мам: </a:t>
            </a:r>
            <a:br>
              <a:rPr lang="ru-RU" sz="900" dirty="0" smtClean="0"/>
            </a:br>
            <a:r>
              <a:rPr lang="ru-RU" sz="900" dirty="0" smtClean="0"/>
              <a:t>Дни беременных, фестивали материнства и другие тематические встречи.</a:t>
            </a:r>
            <a:br>
              <a:rPr lang="ru-RU" sz="900" dirty="0" smtClean="0"/>
            </a:br>
            <a:r>
              <a:rPr lang="ru-RU" sz="900" dirty="0" smtClean="0"/>
              <a:t>В рамках этих мероприятий специалисты делятся важной и актуальной информацией, проводят мастер-классы и организуют экскурсии по перинатальному центру.</a:t>
            </a:r>
            <a:br>
              <a:rPr lang="ru-RU" sz="900" dirty="0" smtClean="0"/>
            </a:br>
            <a:r>
              <a:rPr lang="ru-RU" sz="900" dirty="0" smtClean="0"/>
              <a:t> Будущие родители могут задать все интересующие вопросы и получить ответы от профессионалов.</a:t>
            </a:r>
            <a:br>
              <a:rPr lang="ru-RU" sz="900" dirty="0" smtClean="0"/>
            </a:br>
            <a:r>
              <a:rPr lang="ru-RU" sz="900" dirty="0" smtClean="0"/>
              <a:t>Такие встречи помогают лучше подготовиться к беременности,</a:t>
            </a:r>
            <a:br>
              <a:rPr lang="ru-RU" sz="900" dirty="0" smtClean="0"/>
            </a:br>
            <a:r>
              <a:rPr lang="ru-RU" sz="900" dirty="0" smtClean="0"/>
              <a:t> родам и первым дням жизни малыша, создавая атмосферу уверенности и спокойствия</a:t>
            </a:r>
            <a:endParaRPr lang="ru-RU" sz="900" dirty="0"/>
          </a:p>
        </p:txBody>
      </p:sp>
      <p:pic>
        <p:nvPicPr>
          <p:cNvPr id="1028" name="Picture 4" descr="C:\Users\Пользователь\Downloads\IMG_20260427_21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1091044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Пользователь\Downloads\IMG_20260427_214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4600" y="2133600"/>
            <a:ext cx="614958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Пользователь\Downloads\IMG_20260427_214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2283778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Пользователь\Downloads\IMG_20260427_214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81000"/>
            <a:ext cx="1165730" cy="71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Users\Пользователь\Downloads\IMG_20260427_213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505200"/>
            <a:ext cx="1212356" cy="873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Users\Пользователь\Downloads\IMG_20260427_2139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2514600"/>
            <a:ext cx="1143000" cy="76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C:\Users\Пользователь\Downloads\IMG_20260427_2139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1371600"/>
            <a:ext cx="1066800" cy="87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 descr="C:\Users\Пользователь\Downloads\IMG_20260427_213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914400"/>
            <a:ext cx="1347972" cy="94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4" name="AutoShape 20" descr="IMG_20260407_1229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95600" y="152400"/>
            <a:ext cx="3886200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a typeface="+mj-ea"/>
                <a:cs typeface="+mj-cs"/>
              </a:rPr>
              <a:t>Центр охраны репродуктивного здоровья подростков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реализует </a:t>
            </a:r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национальный проект «Семья</a:t>
            </a:r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» </a:t>
            </a:r>
          </a:p>
          <a:p>
            <a:pPr algn="ctr"/>
            <a:r>
              <a:rPr lang="ru-RU" sz="900" b="1" dirty="0" smtClean="0">
                <a:solidFill>
                  <a:prstClr val="black"/>
                </a:solidFill>
                <a:ea typeface="+mj-ea"/>
                <a:cs typeface="+mj-cs"/>
              </a:rPr>
              <a:t>Одно из главных его направлений – повышение рождаемости. </a:t>
            </a:r>
          </a:p>
          <a:p>
            <a:pPr algn="ctr"/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152401"/>
            <a:ext cx="1981200" cy="3277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ea typeface="+mj-ea"/>
                <a:cs typeface="+mj-cs"/>
              </a:rPr>
              <a:t>ШОРЗП: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 «Школа ответственного </a:t>
            </a:r>
            <a:r>
              <a:rPr lang="ru-RU" sz="900" dirty="0" err="1" smtClean="0">
                <a:solidFill>
                  <a:prstClr val="black"/>
                </a:solidFill>
                <a:ea typeface="+mj-ea"/>
                <a:cs typeface="+mj-cs"/>
              </a:rPr>
              <a:t>родительства</a:t>
            </a: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»: </a:t>
            </a:r>
            <a:b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17 апреля прошли мероприятия, направленные на поддержку несовершеннолетних женщин, которые стали мамами в течение года:</a:t>
            </a:r>
            <a:b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консультирование и проведение осмотра кормящих мам специалистами по грудному вскармливанию,</a:t>
            </a:r>
            <a:b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круглый стол «Юная мама – создание психологического комфорта в семье» провели к.м.н., доцент кафедры акушерства, гинекологи, перинатологии, детской и подростковой гинекологии  </a:t>
            </a:r>
            <a:r>
              <a:rPr lang="ru-RU" sz="900" dirty="0" err="1" smtClean="0">
                <a:solidFill>
                  <a:prstClr val="black"/>
                </a:solidFill>
                <a:ea typeface="+mj-ea"/>
                <a:cs typeface="+mj-cs"/>
              </a:rPr>
              <a:t>Бабенко-Срокопуд</a:t>
            </a: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 И.В. и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 заведующий центром охраны репродуктивного здоровья подростков </a:t>
            </a:r>
            <a:r>
              <a:rPr lang="ru-RU" sz="900" dirty="0" err="1" smtClean="0">
                <a:solidFill>
                  <a:prstClr val="black"/>
                </a:solidFill>
                <a:ea typeface="+mj-ea"/>
                <a:cs typeface="+mj-cs"/>
              </a:rPr>
              <a:t>Онипко</a:t>
            </a: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  А.Н..</a:t>
            </a:r>
            <a:b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         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29400" y="5334000"/>
            <a:ext cx="2133600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Интерактивная сессия «Профилактика тревожно-депрессивных состояний в период после родов» провела зав. центром медико-социальной поддержки беременных, оказавшихся в трудной жизненной ситуации, 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к. </a:t>
            </a:r>
            <a:r>
              <a:rPr lang="ru-RU" sz="900" dirty="0" err="1" smtClean="0">
                <a:solidFill>
                  <a:prstClr val="black"/>
                </a:solidFill>
                <a:ea typeface="+mj-ea"/>
                <a:cs typeface="+mj-cs"/>
              </a:rPr>
              <a:t>пс</a:t>
            </a: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. наук  </a:t>
            </a:r>
            <a:r>
              <a:rPr lang="ru-RU" sz="900" dirty="0" err="1" smtClean="0">
                <a:solidFill>
                  <a:prstClr val="black"/>
                </a:solidFill>
                <a:ea typeface="+mj-ea"/>
                <a:cs typeface="+mj-cs"/>
              </a:rPr>
              <a:t>В.Таций</a:t>
            </a:r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                                     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05200" y="838200"/>
            <a:ext cx="3124200" cy="1338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С 17 марта Международная Неделя здоровья подростков. Задача – не только привлечь внимание к проблемам, но и предоставить информацию о сохранении репродуктивного здоровья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ШРЗП: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Тренинг для подростков 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на тему: «Этапы сексуального становления», 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круглый стол с участием подростков, студентов и специалистов медиков  на тему «Добровольчество»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1800" y="228600"/>
            <a:ext cx="9144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8 апреля 2026 года возле ГБУ ДНР «ДРПЦ им. проф. В. К. Чайки» состоялась высадка парка деревьев 🌳Это событие стало вкладом в благоустройство территории и создание комфортного, уютного пространства для будущих мам, семей и сотрудников центра.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  <a:t>Новые деревья — это не только про экологию, но и про жизнь, рост и будущее!</a:t>
            </a:r>
            <a:br>
              <a:rPr lang="ru-RU" sz="9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50" name="Picture 26" descr="C:\Users\Пользователь\Downloads\Screenshot_2026-04-27-22-05-45-749_org.telegram.messenger-edi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2286000"/>
            <a:ext cx="990600" cy="92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2743200" y="6172200"/>
            <a:ext cx="1643399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Реализация гуманитарной </a:t>
            </a:r>
          </a:p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Программы помощи </a:t>
            </a:r>
          </a:p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несовершеннолетним мамам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33800" y="3276600"/>
            <a:ext cx="28956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/>
              <a:t>Актуальные вопросы радиопередач:</a:t>
            </a:r>
          </a:p>
          <a:p>
            <a:r>
              <a:rPr lang="ru-RU" sz="800" dirty="0" smtClean="0"/>
              <a:t>На чём основывается репродуктивное здоровье?</a:t>
            </a:r>
            <a:br>
              <a:rPr lang="ru-RU" sz="800" dirty="0" smtClean="0"/>
            </a:br>
            <a:r>
              <a:rPr lang="ru-RU" sz="800" dirty="0" smtClean="0"/>
              <a:t>✅Как сохранить репродуктивное здоровье девочки</a:t>
            </a:r>
          </a:p>
          <a:p>
            <a:r>
              <a:rPr lang="ru-RU" sz="800" dirty="0" smtClean="0"/>
              <a:t> еще до ее рождения?</a:t>
            </a:r>
            <a:br>
              <a:rPr lang="ru-RU" sz="800" dirty="0" smtClean="0"/>
            </a:br>
            <a:r>
              <a:rPr lang="ru-RU" sz="800" dirty="0" smtClean="0"/>
              <a:t>✅Какие продукты негативно влияют на здоровье</a:t>
            </a:r>
          </a:p>
          <a:p>
            <a:r>
              <a:rPr lang="ru-RU" sz="800" dirty="0" smtClean="0"/>
              <a:t> будущего ребёнка?</a:t>
            </a:r>
            <a:br>
              <a:rPr lang="ru-RU" sz="800" dirty="0" smtClean="0"/>
            </a:br>
            <a:r>
              <a:rPr lang="ru-RU" sz="800" dirty="0" smtClean="0"/>
              <a:t>✅Как в республике реализуется системный </a:t>
            </a:r>
          </a:p>
          <a:p>
            <a:r>
              <a:rPr lang="ru-RU" sz="800" dirty="0" smtClean="0"/>
              <a:t>поход к сохранению репродуктивного здоровья подростков.</a:t>
            </a:r>
          </a:p>
          <a:p>
            <a:r>
              <a:rPr lang="ru-RU" sz="800" dirty="0" smtClean="0"/>
              <a:t>✅ Говорим о всесторонней поддержке родителей –</a:t>
            </a:r>
          </a:p>
          <a:p>
            <a:r>
              <a:rPr lang="ru-RU" sz="800" dirty="0" smtClean="0"/>
              <a:t> о федеральном проекте «Охрана материнства и детства».</a:t>
            </a: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57600" y="2209800"/>
            <a:ext cx="1828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800" dirty="0" smtClean="0">
                <a:solidFill>
                  <a:prstClr val="black"/>
                </a:solidFill>
              </a:rPr>
              <a:t>Радио программы выходят в рамках совместного проекта радио «Республика Донбасс»</a:t>
            </a:r>
          </a:p>
          <a:p>
            <a:pPr lvl="0"/>
            <a:r>
              <a:rPr lang="ru-RU" sz="800" dirty="0" smtClean="0">
                <a:solidFill>
                  <a:prstClr val="black"/>
                </a:solidFill>
              </a:rPr>
              <a:t> и ГБУ ДНР «Республиканский центр общественного здоровья и медицинской профилактики» «РЦОЗМП». (17 марта и 19 апреля)</a:t>
            </a:r>
            <a:endParaRPr lang="ru-RU" dirty="0"/>
          </a:p>
        </p:txBody>
      </p:sp>
      <p:pic>
        <p:nvPicPr>
          <p:cNvPr id="1052" name="Picture 28" descr="C:\Users\Пользователь\Downloads\-5280749294040774262_1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5257799"/>
            <a:ext cx="1600200" cy="120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8" name="Picture 24" descr="C:\Users\Пользователь\Downloads\IMG_20260407_12292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28600" y="3276600"/>
            <a:ext cx="762000" cy="110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6" name="Picture 22" descr="C:\Users\Пользователь\Downloads\Screenshot_2026-04-09-21-22-53-073_ru.oneme.app-edi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4724400"/>
            <a:ext cx="1066800" cy="132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495800"/>
            <a:ext cx="24384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19 мая 2026 Первый документ малыша теперь можно получить прямо в роддоме!</a:t>
            </a:r>
          </a:p>
          <a:p>
            <a:pPr algn="ctr"/>
            <a:r>
              <a:rPr lang="ru-RU" sz="800" dirty="0" smtClean="0"/>
              <a:t>На базе Донецкого республиканского перинатального центра им. проф. В.К. Чайки открыли отделение ЗАГС для государственной регистрации рождения детей. Это событие, которое имеет особую социальную значимость и в первую очередь направлено на заботу о мамах и семьях.</a:t>
            </a:r>
          </a:p>
          <a:p>
            <a:pPr algn="ctr"/>
            <a:r>
              <a:rPr lang="ru-RU" sz="800" dirty="0" smtClean="0"/>
              <a:t>Данный шаг станет востребованным, повысит доступность государственной услуги и сделает процесс получения первых документов ребенка максимально простым и понятным.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800" dirty="0" smtClean="0"/>
              <a:t>19 мая 2026 г </a:t>
            </a:r>
            <a:r>
              <a:rPr lang="ru-RU" sz="800" b="1" dirty="0" smtClean="0">
                <a:solidFill>
                  <a:prstClr val="black"/>
                </a:solidFill>
              </a:rPr>
              <a:t>ШОРЗП:</a:t>
            </a:r>
          </a:p>
          <a:p>
            <a:pPr algn="just"/>
            <a:r>
              <a:rPr lang="ru-RU" sz="800" b="1" dirty="0" smtClean="0"/>
              <a:t>Тренинг</a:t>
            </a:r>
            <a:r>
              <a:rPr lang="ru-RU" sz="800" dirty="0" smtClean="0"/>
              <a:t> для несовершеннолетних: «Формирование благоразумных моделей полового поведения» 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8600"/>
            <a:ext cx="38100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22 мая 2026</a:t>
            </a:r>
            <a:r>
              <a:rPr lang="ru-RU" sz="800" dirty="0" smtClean="0"/>
              <a:t> В ДНР реализуется национальный проект «Семья». </a:t>
            </a:r>
          </a:p>
          <a:p>
            <a:pPr algn="ctr"/>
            <a:r>
              <a:rPr lang="ru-RU" sz="800" dirty="0" smtClean="0"/>
              <a:t>Одно из главных его направлений – повышение рождаемости.</a:t>
            </a:r>
          </a:p>
          <a:p>
            <a:pPr algn="ctr"/>
            <a:r>
              <a:rPr lang="ru-RU" sz="800" b="1" dirty="0" smtClean="0"/>
              <a:t>ДЕНЬ ЗДОРОВОЙ МАМЫ </a:t>
            </a:r>
          </a:p>
          <a:p>
            <a:pPr algn="ctr"/>
            <a:r>
              <a:rPr lang="ru-RU" sz="800" dirty="0" smtClean="0"/>
              <a:t>прошли мероприятия, направленные на поддержку женщин, которые стали мамами в течение года.                      </a:t>
            </a:r>
          </a:p>
          <a:p>
            <a:pPr algn="ctr"/>
            <a:r>
              <a:rPr lang="ru-RU" sz="800" dirty="0" smtClean="0"/>
              <a:t>1. Проведение профилактических медицинских осмотров женщин, ставших мамами в течение последнего года врачами-акушерами-гинекологами центра охраны здоровья семьи и репродукции. «</a:t>
            </a:r>
          </a:p>
          <a:p>
            <a:pPr algn="ctr"/>
            <a:r>
              <a:rPr lang="ru-RU" sz="800" dirty="0" smtClean="0"/>
              <a:t>2. Консультирование и проведение осмотра кормящих мам специалистами по грудному вскармливанию, врачами-акушерами-гинекологами отделения диагностики и лечения заболеваний молочной железы</a:t>
            </a:r>
          </a:p>
          <a:p>
            <a:pPr algn="ctr"/>
            <a:r>
              <a:rPr lang="ru-RU" sz="800" dirty="0" smtClean="0"/>
              <a:t>3. Круглый стол «Юная мама – создание психологического комфорта в семье» провели к.м.н., доцент кафедры акушерства, гинекологии, перинатологии, детской и подростковой гинекологии ФНМФО </a:t>
            </a:r>
            <a:r>
              <a:rPr lang="ru-RU" sz="800" dirty="0" err="1" smtClean="0"/>
              <a:t>Бабенко-Сорокопуд</a:t>
            </a:r>
            <a:r>
              <a:rPr lang="ru-RU" sz="800" dirty="0" smtClean="0"/>
              <a:t> И.В. и заведующий центром охраны репродуктивного здоровья подростков </a:t>
            </a:r>
            <a:r>
              <a:rPr lang="ru-RU" sz="800" dirty="0" err="1" smtClean="0"/>
              <a:t>Онипко</a:t>
            </a:r>
            <a:r>
              <a:rPr lang="ru-RU" sz="800" dirty="0" smtClean="0"/>
              <a:t>  А.Н.</a:t>
            </a:r>
          </a:p>
          <a:p>
            <a:pPr algn="ctr"/>
            <a:r>
              <a:rPr lang="ru-RU" sz="800" dirty="0" smtClean="0"/>
              <a:t>4. Интерактивную сессию «Профилактика тревожно-депрессивных состояний в период после родов» провела </a:t>
            </a:r>
            <a:r>
              <a:rPr lang="ru-RU" sz="800" dirty="0" smtClean="0"/>
              <a:t>зав. </a:t>
            </a:r>
            <a:r>
              <a:rPr lang="ru-RU" sz="800" dirty="0" smtClean="0"/>
              <a:t>центром медико-социальной поддержки беременных, оказавшихся в трудной жизненной ситуации, к. </a:t>
            </a:r>
            <a:r>
              <a:rPr lang="ru-RU" sz="800" dirty="0" err="1" smtClean="0"/>
              <a:t>пс</a:t>
            </a:r>
            <a:r>
              <a:rPr lang="ru-RU" sz="800" dirty="0" smtClean="0"/>
              <a:t>. наук </a:t>
            </a:r>
            <a:r>
              <a:rPr lang="ru-RU" sz="800" dirty="0" err="1" smtClean="0"/>
              <a:t>Таций</a:t>
            </a:r>
            <a:r>
              <a:rPr lang="ru-RU" sz="800" dirty="0" smtClean="0"/>
              <a:t> В.Н.  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685800"/>
            <a:ext cx="45720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23 мая 2026 Первый Республиканский Фестиваль Материнства </a:t>
            </a:r>
          </a:p>
          <a:p>
            <a:pPr algn="ctr"/>
            <a:r>
              <a:rPr lang="ru-RU" sz="1000" dirty="0" smtClean="0"/>
              <a:t>— масштабное мероприятие, объединившее будущих мам, в том числе несовершеннолетних, молодых родителей и специалистов в сфере материнства и детства.</a:t>
            </a:r>
          </a:p>
          <a:p>
            <a:pPr algn="ctr"/>
            <a:r>
              <a:rPr lang="ru-RU" sz="1000" dirty="0" smtClean="0"/>
              <a:t>В течение дня участники получили много полезной и актуальной информации: от подготовки к беременности и родам до ухода за малышами первого года жизни.</a:t>
            </a:r>
          </a:p>
          <a:p>
            <a:pPr algn="ctr"/>
            <a:r>
              <a:rPr lang="ru-RU" sz="1000" dirty="0" smtClean="0"/>
              <a:t>В программе были затронуты важные темы — наблюдение за новорожденными после выписки, терморегуляция малышей, восстановление после родов, безопасность ребенка в автомобиле, вопросы грудного вскармливания, </a:t>
            </a:r>
            <a:r>
              <a:rPr lang="ru-RU" sz="1000" dirty="0" err="1" smtClean="0"/>
              <a:t>психоэмоциональное</a:t>
            </a:r>
            <a:r>
              <a:rPr lang="ru-RU" sz="1000" dirty="0" smtClean="0"/>
              <a:t> состояние мам и многое другое.</a:t>
            </a:r>
          </a:p>
          <a:p>
            <a:r>
              <a:rPr lang="ru-RU" sz="1000" dirty="0" smtClean="0"/>
              <a:t>Фестиваль стал площадкой для общения, обмена</a:t>
            </a:r>
          </a:p>
          <a:p>
            <a:r>
              <a:rPr lang="ru-RU" sz="1000" dirty="0" smtClean="0"/>
              <a:t> опытом и получения ценных рекомендаций от врачей, </a:t>
            </a:r>
          </a:p>
          <a:p>
            <a:r>
              <a:rPr lang="ru-RU" sz="1000" dirty="0" smtClean="0"/>
              <a:t>психологов, специалистов по грудному вскармливанию </a:t>
            </a:r>
          </a:p>
          <a:p>
            <a:r>
              <a:rPr lang="ru-RU" sz="1000" dirty="0" smtClean="0"/>
              <a:t>и других экспертов. Для гостей организованы не только познавательные выступления и мастер-классы от </a:t>
            </a:r>
          </a:p>
          <a:p>
            <a:r>
              <a:rPr lang="ru-RU" sz="1000" dirty="0" smtClean="0"/>
              <a:t>сотрудников ЦОРЗП и теплая атмосфера, </a:t>
            </a:r>
          </a:p>
          <a:p>
            <a:r>
              <a:rPr lang="ru-RU" sz="1000" dirty="0" err="1" smtClean="0"/>
              <a:t>фотосессия</a:t>
            </a:r>
            <a:r>
              <a:rPr lang="ru-RU" sz="1000" dirty="0" smtClean="0"/>
              <a:t>, подарки и розыгрыш призов.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3995678"/>
            <a:ext cx="48768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 25 по 31 мая – Неделя отказа от табака</a:t>
            </a:r>
          </a:p>
          <a:p>
            <a:r>
              <a:rPr lang="ru-RU" sz="1000" dirty="0" smtClean="0"/>
              <a:t>Почему эта тема так актуальна сегодня?</a:t>
            </a:r>
          </a:p>
          <a:p>
            <a:r>
              <a:rPr lang="ru-RU" sz="1000" dirty="0" smtClean="0"/>
              <a:t>👨‍⚕️Курящих вокруг стало меньше? Отчасти да, но пришла новая проблема: </a:t>
            </a:r>
            <a:r>
              <a:rPr lang="ru-RU" sz="1000" dirty="0" err="1" smtClean="0"/>
              <a:t>вейпы</a:t>
            </a:r>
            <a:r>
              <a:rPr lang="ru-RU" sz="1000" dirty="0" smtClean="0"/>
              <a:t>, </a:t>
            </a:r>
            <a:r>
              <a:rPr lang="ru-RU" sz="1000" dirty="0" err="1" smtClean="0"/>
              <a:t>электронки</a:t>
            </a:r>
            <a:r>
              <a:rPr lang="ru-RU" sz="1000" dirty="0" smtClean="0"/>
              <a:t>, системы нагревания табака. Многие искренне верят, что это «безопасная альтернатива». На деле – та же никотиновая зависимость и токсины, плюс новые риски (повреждение лёгких, тяжёлые отравления). А у подростков формируется ложное ощущение, что «парить» – это норма.</a:t>
            </a:r>
          </a:p>
          <a:p>
            <a:r>
              <a:rPr lang="ru-RU" sz="1000" b="1" dirty="0" smtClean="0"/>
              <a:t>Анкетирование пациенток-подростков и их родителей, получение полезной информации </a:t>
            </a:r>
          </a:p>
          <a:p>
            <a:r>
              <a:rPr lang="ru-RU" sz="1000" dirty="0" smtClean="0"/>
              <a:t> Повышение приверженности здоровому образу жизни, сокращение распространенности курения табака и потребления алкогольной продукции, выявление заболеваний на ранней стадии благодаря ежегодной диспансеризации - основные цели федерального проекта "</a:t>
            </a:r>
            <a:r>
              <a:rPr lang="ru-RU" sz="1000" b="1" dirty="0" smtClean="0"/>
              <a:t>Здоровье для каждого" </a:t>
            </a:r>
            <a:r>
              <a:rPr lang="ru-RU" sz="1000" dirty="0" smtClean="0"/>
              <a:t>национального проекта  "</a:t>
            </a:r>
            <a:r>
              <a:rPr lang="ru-RU" sz="1000" b="1" dirty="0" smtClean="0"/>
              <a:t>Продолжительная и активная жизнь", </a:t>
            </a:r>
            <a:r>
              <a:rPr lang="ru-RU" sz="1000" dirty="0" smtClean="0"/>
              <a:t>реализация которого начата в ДНР с 2025 года.</a:t>
            </a:r>
          </a:p>
          <a:p>
            <a:r>
              <a:rPr lang="ru-RU" sz="1000" b="1" dirty="0" smtClean="0">
                <a:solidFill>
                  <a:prstClr val="black"/>
                </a:solidFill>
              </a:rPr>
              <a:t>ШОРЗП: 25 мая 2026  </a:t>
            </a:r>
            <a:r>
              <a:rPr lang="ru-RU" sz="1000" b="1" dirty="0" smtClean="0"/>
              <a:t>Тренинг</a:t>
            </a:r>
            <a:r>
              <a:rPr lang="ru-RU" sz="1000" dirty="0" smtClean="0"/>
              <a:t> «Охрана репродуктивного здоровья и профилактика потребления </a:t>
            </a:r>
            <a:r>
              <a:rPr lang="ru-RU" sz="1000" dirty="0" err="1" smtClean="0"/>
              <a:t>никотинсодержащей</a:t>
            </a:r>
            <a:r>
              <a:rPr lang="ru-RU" sz="1000" dirty="0" smtClean="0"/>
              <a:t> продукции» для обучающихся педагогического и пищевого колледжей</a:t>
            </a:r>
            <a:endParaRPr lang="ru-RU" sz="1000" dirty="0"/>
          </a:p>
        </p:txBody>
      </p:sp>
      <p:pic>
        <p:nvPicPr>
          <p:cNvPr id="1026" name="Picture 2" descr="C:\Users\Пользователь\Downloads\-5226547214790891799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667000"/>
            <a:ext cx="179882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Пользователь\Downloads\-5278358788262006031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67000"/>
            <a:ext cx="838200" cy="111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Пользователь\Downloads\-5278358788262006036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51120"/>
            <a:ext cx="1752600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Пользователь\Downloads\-5379727283532273657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05200"/>
            <a:ext cx="12192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Users\Пользователь\Downloads\-5379727283532273653_121.jpg"/>
          <p:cNvPicPr>
            <a:picLocks noChangeAspect="1" noChangeArrowheads="1"/>
          </p:cNvPicPr>
          <p:nvPr/>
        </p:nvPicPr>
        <p:blipFill>
          <a:blip r:embed="rId6" cstate="print"/>
          <a:srcRect l="2727" r="11364" b="27273"/>
          <a:stretch>
            <a:fillRect/>
          </a:stretch>
        </p:blipFill>
        <p:spPr bwMode="auto">
          <a:xfrm>
            <a:off x="1828800" y="2667000"/>
            <a:ext cx="1066800" cy="67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ользователь\Downloads\-5229035332295137651_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048000"/>
            <a:ext cx="194386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8" descr="C:\Users\Пользователь\Downloads\-5280749294040774262_1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267200"/>
            <a:ext cx="1112961" cy="83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14800" cy="334962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В преддверии Международного дня защиты женского здоровья 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152400"/>
            <a:ext cx="3810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a typeface="+mj-ea"/>
                <a:cs typeface="+mj-cs"/>
              </a:rPr>
              <a:t>Центр охраны репродуктивного здоровья подростков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реализует </a:t>
            </a:r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национальный проект «Семья</a:t>
            </a:r>
            <a:r>
              <a:rPr lang="ru-RU" sz="1200" b="1" dirty="0" smtClean="0">
                <a:solidFill>
                  <a:prstClr val="black"/>
                </a:solidFill>
                <a:ea typeface="+mj-ea"/>
                <a:cs typeface="+mj-cs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Быть мамой это здорово!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мама уже мудра</a:t>
            </a:r>
          </a:p>
          <a:p>
            <a:r>
              <a:rPr lang="ru-RU" sz="2800" dirty="0" smtClean="0"/>
              <a:t> улыбка малыша это ощущение любви - те чувства, которые дают </a:t>
            </a:r>
            <a:r>
              <a:rPr lang="ru-RU" sz="2800" dirty="0" smtClean="0"/>
              <a:t>психологическую уверенность и радость жизни </a:t>
            </a:r>
          </a:p>
        </p:txBody>
      </p:sp>
      <p:pic>
        <p:nvPicPr>
          <p:cNvPr id="4" name="Picture 4" descr="C:\Users\Пользователь\Desktop\ДонецкаяМмадонна с младенц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048000" cy="5418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867400" y="5486400"/>
            <a:ext cx="2815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Фото сделано с письменного </a:t>
            </a:r>
          </a:p>
          <a:p>
            <a:r>
              <a:rPr lang="ru-RU" sz="1600" b="1" dirty="0" smtClean="0">
                <a:solidFill>
                  <a:prstClr val="black"/>
                </a:solidFill>
              </a:rPr>
              <a:t>добровольного согласия </a:t>
            </a:r>
          </a:p>
          <a:p>
            <a:r>
              <a:rPr lang="ru-RU" sz="1600" b="1" dirty="0" smtClean="0">
                <a:solidFill>
                  <a:prstClr val="black"/>
                </a:solidFill>
              </a:rPr>
              <a:t>несовершеннолетней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тема </a:t>
            </a:r>
            <a:r>
              <a:rPr lang="ru-RU" i="1" dirty="0" smtClean="0"/>
              <a:t>психологической готовности к рождению </a:t>
            </a:r>
            <a:r>
              <a:rPr lang="ru-RU" i="1" dirty="0" smtClean="0"/>
              <a:t>ребенка является важным звеном </a:t>
            </a:r>
            <a:r>
              <a:rPr lang="ru-RU" i="1" dirty="0" smtClean="0"/>
              <a:t>семейных ценностей в системе охраны материнства и </a:t>
            </a:r>
            <a:r>
              <a:rPr lang="ru-RU" i="1" dirty="0" smtClean="0"/>
              <a:t>детства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Благодарим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4" y="1335244"/>
            <a:ext cx="7463117" cy="645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err="1" smtClean="0">
                <a:solidFill>
                  <a:srgbClr val="FF0000"/>
                </a:solidFill>
              </a:rPr>
              <a:t>ктуальность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Охрана репродуктивного здоровья несовершеннолетних является первоочередной стратегической задачей 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280" y="2070847"/>
            <a:ext cx="7997638" cy="290453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Подростки как целевая группа при решении проблем обеспечения репродуктивного здоровья</a:t>
            </a:r>
          </a:p>
          <a:p>
            <a:pPr algn="just"/>
            <a:r>
              <a:rPr lang="ru-RU" sz="1800" b="1" dirty="0" smtClean="0"/>
              <a:t>В</a:t>
            </a:r>
            <a:r>
              <a:rPr lang="ru-RU" sz="1800" b="1" dirty="0" smtClean="0"/>
              <a:t> </a:t>
            </a:r>
            <a:r>
              <a:rPr lang="ru-RU" sz="1800" b="1" dirty="0" smtClean="0"/>
              <a:t>условиях военного времени являются одной из наиболее социально уязвимых групп населения</a:t>
            </a:r>
          </a:p>
          <a:p>
            <a:pPr algn="just"/>
            <a:r>
              <a:rPr lang="ru-RU" sz="1800" b="1" dirty="0" smtClean="0"/>
              <a:t>Несовершеннолетняя </a:t>
            </a:r>
            <a:r>
              <a:rPr lang="ru-RU" sz="1800" b="1" dirty="0" smtClean="0"/>
              <a:t>беременность в условиях военного времени – непростая жизненная ситуация, и компетентная, комплексная помощь становится крайней необходимостью </a:t>
            </a:r>
          </a:p>
          <a:p>
            <a:endParaRPr lang="ru-RU" sz="2000" b="1" dirty="0" smtClean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20125" y="6292334"/>
            <a:ext cx="309563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19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ru-RU" b="1" dirty="0" smtClean="0"/>
              <a:t>Каждая четвертая несовершеннолетняя беременная в ДНР – </a:t>
            </a: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ru-RU" b="1" dirty="0" smtClean="0"/>
              <a:t>       самая юная 14-15 - летняя (в среднем в год 20 случаев (4%)) и не проявляет желания продолжить получать </a:t>
            </a:r>
            <a:r>
              <a:rPr lang="ru-RU" b="1" dirty="0" smtClean="0"/>
              <a:t>образование, так как </a:t>
            </a:r>
            <a:r>
              <a:rPr lang="ru-RU" b="1" dirty="0" err="1" smtClean="0"/>
              <a:t>психологиекски</a:t>
            </a:r>
            <a:r>
              <a:rPr lang="ru-RU" b="1" dirty="0" smtClean="0"/>
              <a:t> не готова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385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1371600"/>
            <a:ext cx="64008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Рекомендации министерства здравоохранения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Российской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Федерации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267200"/>
            <a:ext cx="4800600" cy="1782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Согласно рекомендациям Министерства здравоохранения РФ</a:t>
            </a:r>
          </a:p>
          <a:p>
            <a:pPr algn="ctr">
              <a:buNone/>
            </a:pPr>
            <a:r>
              <a:rPr lang="ru-RU" b="1" dirty="0" smtClean="0"/>
              <a:t>оптимальный возраст для беременности и рождения ребёнка — от 18 до 35 лет</a:t>
            </a:r>
            <a:endParaRPr lang="ru-RU" dirty="0"/>
          </a:p>
        </p:txBody>
      </p:sp>
      <p:pic>
        <p:nvPicPr>
          <p:cNvPr id="1026" name="Picture 2" descr="https://avatars.mds.yandex.net/i?id=cc220afffb9994ae8ee4b5f1f0d6eb83f44675a6-788271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9200" y="2057400"/>
            <a:ext cx="2667000" cy="1918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ДНР реализуется национальный проект «Семья»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Одно из главных его направлений – повышение рождаемости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0403" t="7111" r="8551" b="38852"/>
          <a:stretch>
            <a:fillRect/>
          </a:stretch>
        </p:blipFill>
        <p:spPr bwMode="auto">
          <a:xfrm>
            <a:off x="5181600" y="2971800"/>
            <a:ext cx="3429000" cy="2267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Актуализировать тему психологической готовности к рождению ребенка, </a:t>
            </a:r>
            <a:r>
              <a:rPr lang="ru-RU" i="1" dirty="0" smtClean="0"/>
              <a:t>как важное звено </a:t>
            </a:r>
            <a:r>
              <a:rPr lang="ru-RU" i="1" dirty="0" smtClean="0"/>
              <a:t>семейных ценностей в </a:t>
            </a:r>
            <a:r>
              <a:rPr lang="ru-RU" i="1" dirty="0" smtClean="0"/>
              <a:t>системе охраны материнства и </a:t>
            </a:r>
            <a:r>
              <a:rPr lang="ru-RU" i="1" dirty="0" smtClean="0"/>
              <a:t>детства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00400"/>
            <a:ext cx="4644293" cy="33841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>Общественное и семейное направление с целью поддержания традиционных семейных ценностей</a:t>
            </a:r>
            <a:br>
              <a:rPr lang="ru-RU" sz="20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>наступившая беременность – наиболее благоприятное время для помощи в формировании чувства материнства, как необходимого элемента подготовки к родам и повышения плодовитости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</a:br>
            <a:endParaRPr lang="ru-RU" b="1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Wingdings" charset="2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629562" y="404814"/>
            <a:ext cx="82629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Помощь в формировании чувства материнства в современных условиях</a:t>
            </a:r>
          </a:p>
        </p:txBody>
      </p:sp>
      <p:pic>
        <p:nvPicPr>
          <p:cNvPr id="19460" name="Picture 2" descr="! DSC_8058 +7-949-371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998" y="1905000"/>
            <a:ext cx="355842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Факторы, влияющие на психологическую готовность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 материнству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37160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Биологические.</a:t>
            </a:r>
            <a:r>
              <a:rPr lang="ru-RU" dirty="0" smtClean="0"/>
              <a:t> Инстинктивные и физиологические аспекты (особенности коммуникативного опыта в детстве)</a:t>
            </a: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3886200" cy="3149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Факторы, влияющие на психологическую готовность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 материнству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6849" t="17813" r="6849" b="18058"/>
          <a:stretch>
            <a:fillRect/>
          </a:stretch>
        </p:blipFill>
        <p:spPr bwMode="auto">
          <a:xfrm>
            <a:off x="381000" y="2895600"/>
            <a:ext cx="4800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" y="2057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Социальные.</a:t>
            </a:r>
            <a:r>
              <a:rPr lang="ru-RU" dirty="0" smtClean="0"/>
              <a:t> Опыт общения и семейный опыт в раннем детстве, взаимоотношения в семье, социальное окружение, поддержка близких. </a:t>
            </a:r>
          </a:p>
        </p:txBody>
      </p:sp>
      <p:pic>
        <p:nvPicPr>
          <p:cNvPr id="6" name="Picture 6" descr="https://avatars.mds.yandex.net/i?id=35fc2e368331822de14e60c762079ae32d68604b-5661753-images-thumbs&amp;n=13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5943599" y="3276600"/>
            <a:ext cx="2912533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Факторы, влияющие на психологическую готовность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 материнству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1430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Личностные.</a:t>
            </a:r>
            <a:r>
              <a:rPr lang="ru-RU" dirty="0" smtClean="0"/>
              <a:t> Мотивация стать матерью, потребности и познания в материнстве, осознание важности своей роли в качестве матери, эмоциональное отношение к материнству, переживание женщиной отношение к еще не родившемуся ребенку на этапе беременности (иметь </a:t>
            </a:r>
            <a:r>
              <a:rPr lang="ru-RU" dirty="0" err="1" smtClean="0"/>
              <a:t>свотю</a:t>
            </a:r>
            <a:r>
              <a:rPr lang="ru-RU" dirty="0" smtClean="0"/>
              <a:t> систему ценностей).</a:t>
            </a: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962400" cy="3886200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i?id=b3018b1205b72770a3c9f2a855f1f0f3d07bd856-523201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2438399" cy="1371600"/>
          </a:xfrm>
          <a:prstGeom prst="rect">
            <a:avLst/>
          </a:prstGeom>
          <a:noFill/>
        </p:spPr>
      </p:pic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4286" r="22857"/>
          <a:stretch>
            <a:fillRect/>
          </a:stretch>
        </p:blipFill>
        <p:spPr bwMode="auto">
          <a:xfrm>
            <a:off x="228600" y="4267200"/>
            <a:ext cx="2438400" cy="1447800"/>
          </a:xfrm>
          <a:prstGeom prst="rect">
            <a:avLst/>
          </a:prstGeom>
          <a:noFill/>
        </p:spPr>
      </p:pic>
      <p:pic>
        <p:nvPicPr>
          <p:cNvPr id="22536" name="Picture 8" descr="https://avatars.mds.yandex.net/i?id=35bf5d76d6cfa24e4d720199185970e760902fbb-6598906-images-thumbs&amp;n=13"/>
          <p:cNvPicPr>
            <a:picLocks noChangeAspect="1" noChangeArrowheads="1"/>
          </p:cNvPicPr>
          <p:nvPr/>
        </p:nvPicPr>
        <p:blipFill>
          <a:blip r:embed="rId5" cstate="print"/>
          <a:srcRect l="53125"/>
          <a:stretch>
            <a:fillRect/>
          </a:stretch>
        </p:blipFill>
        <p:spPr bwMode="auto">
          <a:xfrm>
            <a:off x="1524000" y="5791200"/>
            <a:ext cx="1143000" cy="1066800"/>
          </a:xfrm>
          <a:prstGeom prst="rect">
            <a:avLst/>
          </a:prstGeom>
          <a:noFill/>
        </p:spPr>
      </p:pic>
      <p:pic>
        <p:nvPicPr>
          <p:cNvPr id="22538" name="Picture 10" descr="https://avatars.mds.yandex.net/i?id=03428caed1254c4ae1f372b293164c6c9ea20fd8-10555228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971800"/>
            <a:ext cx="2418182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40" name="Picture 12" descr="https://avatars.mds.yandex.net/i?id=317ea95db0bb9202f20afff88a54d5c47f375f4c-3765781-images-thumbs&amp;n=13"/>
          <p:cNvPicPr>
            <a:picLocks noChangeAspect="1" noChangeArrowheads="1"/>
          </p:cNvPicPr>
          <p:nvPr/>
        </p:nvPicPr>
        <p:blipFill>
          <a:blip r:embed="rId7" cstate="print"/>
          <a:srcRect l="11111" r="14815"/>
          <a:stretch>
            <a:fillRect/>
          </a:stretch>
        </p:blipFill>
        <p:spPr bwMode="auto">
          <a:xfrm>
            <a:off x="6553200" y="5143500"/>
            <a:ext cx="23622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400800" y="4267200"/>
            <a:ext cx="274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a typeface="+mj-ea"/>
                <a:cs typeface="+mj-cs"/>
              </a:rPr>
              <a:t>Забота о себе – забота о ребенке</a:t>
            </a:r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67400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a typeface="+mj-ea"/>
                <a:cs typeface="+mj-cs"/>
              </a:rPr>
              <a:t>Петь колыбельные для малыша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Факторы, влияющие на психологическую готовность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 материнству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219200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Возраст.</a:t>
            </a:r>
            <a:r>
              <a:rPr lang="ru-RU" dirty="0" smtClean="0"/>
              <a:t> Возраст будущей матери во многом определяет степень психофизиологической зрелости + установки на стратегию воспитания ребенка  (безусловная любовь и последовательность в воспитании)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24200"/>
            <a:ext cx="300501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3124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1034</Words>
  <Application>Microsoft Office PowerPoint</Application>
  <PresentationFormat>Экран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  Aктуальность Охрана репродуктивного здоровья несовершеннолетних является первоочередной стратегической задачей  </vt:lpstr>
      <vt:lpstr>Рекомендации министерства здравоохранения Российской  Федерации</vt:lpstr>
      <vt:lpstr>Цель</vt:lpstr>
      <vt:lpstr>Общественное и семейное направление с целью поддержания традиционных семейных ценностей наступившая беременность – наиболее благоприятное время для помощи в формировании чувства материнства, как необходимого элемента подготовки к родам и повышения плодовитости  </vt:lpstr>
      <vt:lpstr> Факторы, влияющие на психологическую готовность  к материнству </vt:lpstr>
      <vt:lpstr> Факторы, влияющие на психологическую готовность  к материнству </vt:lpstr>
      <vt:lpstr> Факторы, влияющие на психологическую готовность  к материнству </vt:lpstr>
      <vt:lpstr> Факторы, влияющие на психологическую готовность  к материнству </vt:lpstr>
      <vt:lpstr> Факторы, влияющие на психологическую готовность  к материнству </vt:lpstr>
      <vt:lpstr>ОЗВУЧИВАЕМ ПРОБЛЕМУ,  знай Ты не одинока! Выход всегда ЕСТЬ!</vt:lpstr>
      <vt:lpstr>Школа здоровья  </vt:lpstr>
      <vt:lpstr>Психологическая поддержка</vt:lpstr>
      <vt:lpstr>Высокий уровень психологической готовности беременной: </vt:lpstr>
      <vt:lpstr>                                   🤍мероприятия для будущих мам:  Дни беременных, фестивали материнства и другие тематические встречи. В рамках этих мероприятий специалисты делятся важной и актуальной информацией, проводят мастер-классы и организуют экскурсии по перинатальному центру.  Будущие родители могут задать все интересующие вопросы и получить ответы от профессионалов. Такие встречи помогают лучше подготовиться к беременности,  родам и первым дням жизни малыша, создавая атмосферу уверенности и спокойствия</vt:lpstr>
      <vt:lpstr>В преддверии Международного дня защиты женского здоровья  </vt:lpstr>
      <vt:lpstr>Быть мамой это здорово!</vt:lpstr>
      <vt:lpstr>Выводы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аспект:  «Готовы ли Вы к рождению малыша?»</dc:title>
  <dc:creator>Пользователь</dc:creator>
  <cp:lastModifiedBy>Пользователь</cp:lastModifiedBy>
  <cp:revision>9</cp:revision>
  <dcterms:created xsi:type="dcterms:W3CDTF">2026-04-06T10:23:24Z</dcterms:created>
  <dcterms:modified xsi:type="dcterms:W3CDTF">2026-05-25T20:33:07Z</dcterms:modified>
</cp:coreProperties>
</file>