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8" r:id="rId3"/>
    <p:sldId id="257" r:id="rId4"/>
    <p:sldId id="273" r:id="rId5"/>
    <p:sldId id="270" r:id="rId6"/>
    <p:sldId id="258" r:id="rId7"/>
    <p:sldId id="259" r:id="rId8"/>
    <p:sldId id="260" r:id="rId9"/>
    <p:sldId id="261" r:id="rId10"/>
    <p:sldId id="269" r:id="rId11"/>
    <p:sldId id="267" r:id="rId12"/>
    <p:sldId id="272" r:id="rId13"/>
    <p:sldId id="262" r:id="rId14"/>
    <p:sldId id="263" r:id="rId15"/>
    <p:sldId id="275" r:id="rId16"/>
    <p:sldId id="264" r:id="rId17"/>
    <p:sldId id="265" r:id="rId18"/>
    <p:sldId id="26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0" autoAdjust="0"/>
  </p:normalViewPr>
  <p:slideViewPr>
    <p:cSldViewPr showGuides="1"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0933D-CB67-40A5-A956-61D4508DB5E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783915-1079-43D7-A9CD-FA03CD86C1D2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В России заболеваемость </a:t>
          </a:r>
          <a:r>
            <a:rPr lang="ru-RU" sz="1600" dirty="0" err="1" smtClean="0">
              <a:solidFill>
                <a:schemeClr val="tx1"/>
              </a:solidFill>
            </a:rPr>
            <a:t>листериозом</a:t>
          </a:r>
          <a:r>
            <a:rPr lang="ru-RU" sz="1600" dirty="0" smtClean="0">
              <a:solidFill>
                <a:schemeClr val="tx1"/>
              </a:solidFill>
            </a:rPr>
            <a:t> составляет 40-100 случаев в год, чаще регистрируются спорадические случаи</a:t>
          </a:r>
          <a:endParaRPr lang="ru-RU" sz="1600" dirty="0">
            <a:solidFill>
              <a:schemeClr val="tx1"/>
            </a:solidFill>
          </a:endParaRPr>
        </a:p>
      </dgm:t>
    </dgm:pt>
    <dgm:pt modelId="{45EF6B69-7649-4E21-A336-398D56DBDC6C}" type="parTrans" cxnId="{8BD86386-C098-4772-9F05-61469D62C597}">
      <dgm:prSet/>
      <dgm:spPr/>
      <dgm:t>
        <a:bodyPr/>
        <a:lstStyle/>
        <a:p>
          <a:endParaRPr lang="ru-RU"/>
        </a:p>
      </dgm:t>
    </dgm:pt>
    <dgm:pt modelId="{2A551F35-B354-426B-A96B-5257DDA4DC04}" type="sibTrans" cxnId="{8BD86386-C098-4772-9F05-61469D62C597}">
      <dgm:prSet/>
      <dgm:spPr/>
      <dgm:t>
        <a:bodyPr/>
        <a:lstStyle/>
        <a:p>
          <a:endParaRPr lang="ru-RU"/>
        </a:p>
      </dgm:t>
    </dgm:pt>
    <dgm:pt modelId="{D4706F27-7E20-44BB-87F8-54B7D1B0F391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В США с 2009 по 2011 год зарегистрирован 1651 случай, из них 292 закончились летально или гибелью плода (21%), 14% связаны с беременностью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Максимальные показатели заболеваемости зафиксированы у беременных (3 на 100 000).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По сравнению с населением в целом, показатели у беременных женщин выше в 10 раз</a:t>
          </a:r>
          <a:endParaRPr lang="ru-RU" sz="1200" dirty="0">
            <a:solidFill>
              <a:schemeClr val="tx1"/>
            </a:solidFill>
          </a:endParaRPr>
        </a:p>
      </dgm:t>
    </dgm:pt>
    <dgm:pt modelId="{ECDCF9F3-B306-41A2-BC4B-E7B329A0585B}" type="parTrans" cxnId="{F33E2EDA-BF49-4E6D-A81B-6AABF864A22C}">
      <dgm:prSet/>
      <dgm:spPr/>
      <dgm:t>
        <a:bodyPr/>
        <a:lstStyle/>
        <a:p>
          <a:endParaRPr lang="ru-RU"/>
        </a:p>
      </dgm:t>
    </dgm:pt>
    <dgm:pt modelId="{7D1EEB36-CC0A-48B5-A83A-D0B19C07195B}" type="sibTrans" cxnId="{F33E2EDA-BF49-4E6D-A81B-6AABF864A22C}">
      <dgm:prSet/>
      <dgm:spPr/>
      <dgm:t>
        <a:bodyPr/>
        <a:lstStyle/>
        <a:p>
          <a:endParaRPr lang="ru-RU"/>
        </a:p>
      </dgm:t>
    </dgm:pt>
    <dgm:pt modelId="{400442B5-75AA-4272-9D73-890FA84A5A75}" type="pres">
      <dgm:prSet presAssocID="{3EF0933D-CB67-40A5-A956-61D4508DB5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E6021-26D0-4A5F-9EBC-5DD8778C4AF3}" type="pres">
      <dgm:prSet presAssocID="{3EF0933D-CB67-40A5-A956-61D4508DB5EC}" presName="fgShape" presStyleLbl="fgShp" presStyleIdx="0" presStyleCnt="1"/>
      <dgm:spPr/>
    </dgm:pt>
    <dgm:pt modelId="{C2671BDF-59C5-486C-A854-2A09904005F0}" type="pres">
      <dgm:prSet presAssocID="{3EF0933D-CB67-40A5-A956-61D4508DB5EC}" presName="linComp" presStyleCnt="0"/>
      <dgm:spPr/>
    </dgm:pt>
    <dgm:pt modelId="{946C3E7D-6D03-4021-AB0E-D676F7FF3A6E}" type="pres">
      <dgm:prSet presAssocID="{EE783915-1079-43D7-A9CD-FA03CD86C1D2}" presName="compNode" presStyleCnt="0"/>
      <dgm:spPr/>
    </dgm:pt>
    <dgm:pt modelId="{8A1A2AAD-7CFC-48F9-80C8-4BCF2A3DBE19}" type="pres">
      <dgm:prSet presAssocID="{EE783915-1079-43D7-A9CD-FA03CD86C1D2}" presName="bkgdShape" presStyleLbl="node1" presStyleIdx="0" presStyleCnt="2"/>
      <dgm:spPr/>
      <dgm:t>
        <a:bodyPr/>
        <a:lstStyle/>
        <a:p>
          <a:endParaRPr lang="ru-RU"/>
        </a:p>
      </dgm:t>
    </dgm:pt>
    <dgm:pt modelId="{20AA07A1-9A68-4D9E-86EC-7EBCA99AAFBA}" type="pres">
      <dgm:prSet presAssocID="{EE783915-1079-43D7-A9CD-FA03CD86C1D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FBE35-95D6-4963-86B4-E0A46A1C5670}" type="pres">
      <dgm:prSet presAssocID="{EE783915-1079-43D7-A9CD-FA03CD86C1D2}" presName="invisiNode" presStyleLbl="node1" presStyleIdx="0" presStyleCnt="2"/>
      <dgm:spPr/>
    </dgm:pt>
    <dgm:pt modelId="{B31D00F6-2AEA-4C44-B554-20FD183CED70}" type="pres">
      <dgm:prSet presAssocID="{EE783915-1079-43D7-A9CD-FA03CD86C1D2}" presName="imagNode" presStyleLbl="fgImgPlace1" presStyleIdx="0" presStyleCnt="2"/>
      <dgm:spPr/>
    </dgm:pt>
    <dgm:pt modelId="{988A0CBB-979B-4D92-B32B-8CD302211196}" type="pres">
      <dgm:prSet presAssocID="{2A551F35-B354-426B-A96B-5257DDA4DC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BD6515-6BD7-4854-A0B4-F5AD069BF0B4}" type="pres">
      <dgm:prSet presAssocID="{D4706F27-7E20-44BB-87F8-54B7D1B0F391}" presName="compNode" presStyleCnt="0"/>
      <dgm:spPr/>
    </dgm:pt>
    <dgm:pt modelId="{6617B9C2-8FA3-492D-96D7-29B989F600B1}" type="pres">
      <dgm:prSet presAssocID="{D4706F27-7E20-44BB-87F8-54B7D1B0F391}" presName="bkgdShape" presStyleLbl="node1" presStyleIdx="1" presStyleCnt="2"/>
      <dgm:spPr/>
      <dgm:t>
        <a:bodyPr/>
        <a:lstStyle/>
        <a:p>
          <a:endParaRPr lang="ru-RU"/>
        </a:p>
      </dgm:t>
    </dgm:pt>
    <dgm:pt modelId="{BE120F47-9BD2-41B7-B5F5-357ACD3491F1}" type="pres">
      <dgm:prSet presAssocID="{D4706F27-7E20-44BB-87F8-54B7D1B0F39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6EA2A-E5A0-40FF-B27A-6167D18552EB}" type="pres">
      <dgm:prSet presAssocID="{D4706F27-7E20-44BB-87F8-54B7D1B0F391}" presName="invisiNode" presStyleLbl="node1" presStyleIdx="1" presStyleCnt="2"/>
      <dgm:spPr/>
    </dgm:pt>
    <dgm:pt modelId="{3584DEAA-DFB6-40C7-BE70-6494890A932D}" type="pres">
      <dgm:prSet presAssocID="{D4706F27-7E20-44BB-87F8-54B7D1B0F391}" presName="imagNode" presStyleLbl="fgImgPlace1" presStyleIdx="1" presStyleCnt="2"/>
      <dgm:spPr/>
    </dgm:pt>
  </dgm:ptLst>
  <dgm:cxnLst>
    <dgm:cxn modelId="{315688EC-2EE6-44E7-87D8-307CCAD18F51}" type="presOf" srcId="{EE783915-1079-43D7-A9CD-FA03CD86C1D2}" destId="{20AA07A1-9A68-4D9E-86EC-7EBCA99AAFBA}" srcOrd="1" destOrd="0" presId="urn:microsoft.com/office/officeart/2005/8/layout/hList7"/>
    <dgm:cxn modelId="{5C2CAD5D-6A77-4C97-A3C9-6DF11315EA96}" type="presOf" srcId="{3EF0933D-CB67-40A5-A956-61D4508DB5EC}" destId="{400442B5-75AA-4272-9D73-890FA84A5A75}" srcOrd="0" destOrd="0" presId="urn:microsoft.com/office/officeart/2005/8/layout/hList7"/>
    <dgm:cxn modelId="{341FD831-16A2-484B-9868-D6296EF5D075}" type="presOf" srcId="{2A551F35-B354-426B-A96B-5257DDA4DC04}" destId="{988A0CBB-979B-4D92-B32B-8CD302211196}" srcOrd="0" destOrd="0" presId="urn:microsoft.com/office/officeart/2005/8/layout/hList7"/>
    <dgm:cxn modelId="{3A608542-FF0F-45EB-B7D5-CC86FF0817EF}" type="presOf" srcId="{EE783915-1079-43D7-A9CD-FA03CD86C1D2}" destId="{8A1A2AAD-7CFC-48F9-80C8-4BCF2A3DBE19}" srcOrd="0" destOrd="0" presId="urn:microsoft.com/office/officeart/2005/8/layout/hList7"/>
    <dgm:cxn modelId="{F33E2EDA-BF49-4E6D-A81B-6AABF864A22C}" srcId="{3EF0933D-CB67-40A5-A956-61D4508DB5EC}" destId="{D4706F27-7E20-44BB-87F8-54B7D1B0F391}" srcOrd="1" destOrd="0" parTransId="{ECDCF9F3-B306-41A2-BC4B-E7B329A0585B}" sibTransId="{7D1EEB36-CC0A-48B5-A83A-D0B19C07195B}"/>
    <dgm:cxn modelId="{132B8FFF-4D82-4FEA-914F-BDF6E3BA5AD0}" type="presOf" srcId="{D4706F27-7E20-44BB-87F8-54B7D1B0F391}" destId="{BE120F47-9BD2-41B7-B5F5-357ACD3491F1}" srcOrd="1" destOrd="0" presId="urn:microsoft.com/office/officeart/2005/8/layout/hList7"/>
    <dgm:cxn modelId="{8BD86386-C098-4772-9F05-61469D62C597}" srcId="{3EF0933D-CB67-40A5-A956-61D4508DB5EC}" destId="{EE783915-1079-43D7-A9CD-FA03CD86C1D2}" srcOrd="0" destOrd="0" parTransId="{45EF6B69-7649-4E21-A336-398D56DBDC6C}" sibTransId="{2A551F35-B354-426B-A96B-5257DDA4DC04}"/>
    <dgm:cxn modelId="{9CBC8822-9630-40D6-91FD-DBE261025551}" type="presOf" srcId="{D4706F27-7E20-44BB-87F8-54B7D1B0F391}" destId="{6617B9C2-8FA3-492D-96D7-29B989F600B1}" srcOrd="0" destOrd="0" presId="urn:microsoft.com/office/officeart/2005/8/layout/hList7"/>
    <dgm:cxn modelId="{DDB809AE-30DA-41CC-BDDD-7453F7CCA493}" type="presParOf" srcId="{400442B5-75AA-4272-9D73-890FA84A5A75}" destId="{DF5E6021-26D0-4A5F-9EBC-5DD8778C4AF3}" srcOrd="0" destOrd="0" presId="urn:microsoft.com/office/officeart/2005/8/layout/hList7"/>
    <dgm:cxn modelId="{59330E9D-1C3D-4722-9DD2-BAFA62E0737F}" type="presParOf" srcId="{400442B5-75AA-4272-9D73-890FA84A5A75}" destId="{C2671BDF-59C5-486C-A854-2A09904005F0}" srcOrd="1" destOrd="0" presId="urn:microsoft.com/office/officeart/2005/8/layout/hList7"/>
    <dgm:cxn modelId="{0D72E2FF-4F30-4496-9548-4099540EF7D6}" type="presParOf" srcId="{C2671BDF-59C5-486C-A854-2A09904005F0}" destId="{946C3E7D-6D03-4021-AB0E-D676F7FF3A6E}" srcOrd="0" destOrd="0" presId="urn:microsoft.com/office/officeart/2005/8/layout/hList7"/>
    <dgm:cxn modelId="{D6BEAE53-D625-4F79-9CB0-C781F861791A}" type="presParOf" srcId="{946C3E7D-6D03-4021-AB0E-D676F7FF3A6E}" destId="{8A1A2AAD-7CFC-48F9-80C8-4BCF2A3DBE19}" srcOrd="0" destOrd="0" presId="urn:microsoft.com/office/officeart/2005/8/layout/hList7"/>
    <dgm:cxn modelId="{35C110F8-BC27-4E7A-B520-7D7BA3440114}" type="presParOf" srcId="{946C3E7D-6D03-4021-AB0E-D676F7FF3A6E}" destId="{20AA07A1-9A68-4D9E-86EC-7EBCA99AAFBA}" srcOrd="1" destOrd="0" presId="urn:microsoft.com/office/officeart/2005/8/layout/hList7"/>
    <dgm:cxn modelId="{D82D000F-C186-4216-A9F8-AEBB9AAA7B48}" type="presParOf" srcId="{946C3E7D-6D03-4021-AB0E-D676F7FF3A6E}" destId="{272FBE35-95D6-4963-86B4-E0A46A1C5670}" srcOrd="2" destOrd="0" presId="urn:microsoft.com/office/officeart/2005/8/layout/hList7"/>
    <dgm:cxn modelId="{5BAA9B20-FB8D-469E-8BA1-3E392DEC7D3D}" type="presParOf" srcId="{946C3E7D-6D03-4021-AB0E-D676F7FF3A6E}" destId="{B31D00F6-2AEA-4C44-B554-20FD183CED70}" srcOrd="3" destOrd="0" presId="urn:microsoft.com/office/officeart/2005/8/layout/hList7"/>
    <dgm:cxn modelId="{A388CAB0-E68F-4C75-A1E1-D53F8B84DCC7}" type="presParOf" srcId="{C2671BDF-59C5-486C-A854-2A09904005F0}" destId="{988A0CBB-979B-4D92-B32B-8CD302211196}" srcOrd="1" destOrd="0" presId="urn:microsoft.com/office/officeart/2005/8/layout/hList7"/>
    <dgm:cxn modelId="{CF17E92C-A6BD-4925-830B-DE68C02F3132}" type="presParOf" srcId="{C2671BDF-59C5-486C-A854-2A09904005F0}" destId="{3FBD6515-6BD7-4854-A0B4-F5AD069BF0B4}" srcOrd="2" destOrd="0" presId="urn:microsoft.com/office/officeart/2005/8/layout/hList7"/>
    <dgm:cxn modelId="{EA6E4570-3528-41D2-AE14-5E3867239F6C}" type="presParOf" srcId="{3FBD6515-6BD7-4854-A0B4-F5AD069BF0B4}" destId="{6617B9C2-8FA3-492D-96D7-29B989F600B1}" srcOrd="0" destOrd="0" presId="urn:microsoft.com/office/officeart/2005/8/layout/hList7"/>
    <dgm:cxn modelId="{B5C6F7E7-CECE-4A7C-ABE5-752D5D309993}" type="presParOf" srcId="{3FBD6515-6BD7-4854-A0B4-F5AD069BF0B4}" destId="{BE120F47-9BD2-41B7-B5F5-357ACD3491F1}" srcOrd="1" destOrd="0" presId="urn:microsoft.com/office/officeart/2005/8/layout/hList7"/>
    <dgm:cxn modelId="{544356D2-AB71-4632-9A24-7BF6ECDAEFA4}" type="presParOf" srcId="{3FBD6515-6BD7-4854-A0B4-F5AD069BF0B4}" destId="{0646EA2A-E5A0-40FF-B27A-6167D18552EB}" srcOrd="2" destOrd="0" presId="urn:microsoft.com/office/officeart/2005/8/layout/hList7"/>
    <dgm:cxn modelId="{4F0289A6-DD9E-4323-8EFA-65D6597C42BA}" type="presParOf" srcId="{3FBD6515-6BD7-4854-A0B4-F5AD069BF0B4}" destId="{3584DEAA-DFB6-40C7-BE70-6494890A93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D45A8-631B-4717-86A7-20348381279B}" type="doc">
      <dgm:prSet loTypeId="urn:microsoft.com/office/officeart/2005/8/layout/pyramid3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5E3ECAF-0843-4702-8BC3-38FF00D2B3D1}">
      <dgm:prSet custT="1"/>
      <dgm:spPr/>
      <dgm:t>
        <a:bodyPr anchor="ctr"/>
        <a:lstStyle/>
        <a:p>
          <a:pPr rtl="0"/>
          <a:r>
            <a:rPr lang="ru-RU" sz="1050" dirty="0" smtClean="0">
              <a:solidFill>
                <a:schemeClr val="bg2"/>
              </a:solidFill>
            </a:rPr>
            <a:t>Основной путь передачи - пищевой (мясные, молочные продукты и корнеплоды, не прошедших термическую обработку, особенно при длительном хранении в холодильнике или в хранилищах с наличием грызунов)</a:t>
          </a:r>
          <a:endParaRPr lang="ru-RU" sz="1050" dirty="0">
            <a:solidFill>
              <a:schemeClr val="bg2"/>
            </a:solidFill>
          </a:endParaRPr>
        </a:p>
      </dgm:t>
    </dgm:pt>
    <dgm:pt modelId="{12556073-97E2-4A98-B8B6-3385D6485EEF}" type="parTrans" cxnId="{C608B64D-9107-49C9-B3EB-A2B978907289}">
      <dgm:prSet/>
      <dgm:spPr/>
      <dgm:t>
        <a:bodyPr/>
        <a:lstStyle/>
        <a:p>
          <a:endParaRPr lang="ru-RU" sz="2400"/>
        </a:p>
      </dgm:t>
    </dgm:pt>
    <dgm:pt modelId="{834B29D1-CB57-4B2A-BA5D-A4539274D312}" type="sibTrans" cxnId="{C608B64D-9107-49C9-B3EB-A2B978907289}">
      <dgm:prSet/>
      <dgm:spPr/>
      <dgm:t>
        <a:bodyPr/>
        <a:lstStyle/>
        <a:p>
          <a:endParaRPr lang="ru-RU" sz="2400"/>
        </a:p>
      </dgm:t>
    </dgm:pt>
    <dgm:pt modelId="{058039AD-8285-4D2C-86F3-317747FB60F2}">
      <dgm:prSet custT="1"/>
      <dgm:spPr/>
      <dgm:t>
        <a:bodyPr anchor="ctr"/>
        <a:lstStyle/>
        <a:p>
          <a:pPr rtl="0"/>
          <a:r>
            <a:rPr lang="ru-RU" sz="1050" dirty="0" smtClean="0"/>
            <a:t>Контактный</a:t>
          </a:r>
        </a:p>
        <a:p>
          <a:pPr rtl="0"/>
          <a:r>
            <a:rPr lang="ru-RU" sz="1050" dirty="0" smtClean="0"/>
            <a:t>(через порезы и ссадины на коже при попадании в них различных выделений больных животных)</a:t>
          </a:r>
          <a:endParaRPr lang="ru-RU" sz="1050" dirty="0"/>
        </a:p>
      </dgm:t>
    </dgm:pt>
    <dgm:pt modelId="{C29E7BA0-C108-410B-AC63-11CEC8B9EE2C}" type="parTrans" cxnId="{9E550DD3-B8C1-4404-9835-BE8BF971FF70}">
      <dgm:prSet/>
      <dgm:spPr/>
      <dgm:t>
        <a:bodyPr/>
        <a:lstStyle/>
        <a:p>
          <a:endParaRPr lang="ru-RU" sz="2400"/>
        </a:p>
      </dgm:t>
    </dgm:pt>
    <dgm:pt modelId="{901926FA-420D-4321-9582-C51AAB727BFE}" type="sibTrans" cxnId="{9E550DD3-B8C1-4404-9835-BE8BF971FF70}">
      <dgm:prSet/>
      <dgm:spPr/>
      <dgm:t>
        <a:bodyPr/>
        <a:lstStyle/>
        <a:p>
          <a:endParaRPr lang="ru-RU" sz="2400"/>
        </a:p>
      </dgm:t>
    </dgm:pt>
    <dgm:pt modelId="{40367915-0404-4C75-8ED5-CA42F26294DF}">
      <dgm:prSet custT="1"/>
      <dgm:spPr/>
      <dgm:t>
        <a:bodyPr anchor="ctr"/>
        <a:lstStyle/>
        <a:p>
          <a:pPr rtl="0"/>
          <a:r>
            <a:rPr lang="ru-RU" sz="1050" dirty="0" smtClean="0"/>
            <a:t>Аэрогенный</a:t>
          </a:r>
        </a:p>
        <a:p>
          <a:pPr rtl="0"/>
          <a:r>
            <a:rPr lang="ru-RU" sz="1050" dirty="0" smtClean="0"/>
            <a:t>(при обработке животного сырья: шерсти, щетины, кожи, шкур, пера, пуха)</a:t>
          </a:r>
          <a:endParaRPr lang="ru-RU" sz="1050" dirty="0"/>
        </a:p>
      </dgm:t>
    </dgm:pt>
    <dgm:pt modelId="{8433B59F-DAB9-4CFC-AB4A-4D80323B113C}" type="parTrans" cxnId="{98A285BE-D282-4655-8DB3-0110281133C2}">
      <dgm:prSet/>
      <dgm:spPr/>
      <dgm:t>
        <a:bodyPr/>
        <a:lstStyle/>
        <a:p>
          <a:endParaRPr lang="ru-RU" sz="2400"/>
        </a:p>
      </dgm:t>
    </dgm:pt>
    <dgm:pt modelId="{B28B9E21-B2A6-4B36-9594-A1E2443BF704}" type="sibTrans" cxnId="{98A285BE-D282-4655-8DB3-0110281133C2}">
      <dgm:prSet/>
      <dgm:spPr/>
      <dgm:t>
        <a:bodyPr/>
        <a:lstStyle/>
        <a:p>
          <a:endParaRPr lang="ru-RU" sz="2400"/>
        </a:p>
      </dgm:t>
    </dgm:pt>
    <dgm:pt modelId="{FDCDE902-0921-49EB-978D-07668A649554}">
      <dgm:prSet custT="1"/>
      <dgm:spPr/>
      <dgm:t>
        <a:bodyPr anchor="ctr"/>
        <a:lstStyle/>
        <a:p>
          <a:pPr rtl="0"/>
          <a:r>
            <a:rPr lang="ru-RU" sz="1000" dirty="0" smtClean="0"/>
            <a:t>Трансмиссивный</a:t>
          </a:r>
        </a:p>
        <a:p>
          <a:pPr rtl="0"/>
          <a:r>
            <a:rPr lang="ru-RU" sz="1000" dirty="0" smtClean="0"/>
            <a:t>при укусах насекомых (в частности, клещей), а также крыс и мышей</a:t>
          </a:r>
          <a:endParaRPr lang="ru-RU" sz="1000" dirty="0"/>
        </a:p>
      </dgm:t>
    </dgm:pt>
    <dgm:pt modelId="{E72BF1B8-6AC5-4E27-A9F7-A3C3C012214D}" type="parTrans" cxnId="{30899B6B-9B9A-4334-81F1-B93A436F580B}">
      <dgm:prSet/>
      <dgm:spPr/>
      <dgm:t>
        <a:bodyPr/>
        <a:lstStyle/>
        <a:p>
          <a:endParaRPr lang="ru-RU" sz="2400"/>
        </a:p>
      </dgm:t>
    </dgm:pt>
    <dgm:pt modelId="{6E65A1CF-13AF-4520-93D9-344C913D4707}" type="sibTrans" cxnId="{30899B6B-9B9A-4334-81F1-B93A436F580B}">
      <dgm:prSet/>
      <dgm:spPr/>
      <dgm:t>
        <a:bodyPr/>
        <a:lstStyle/>
        <a:p>
          <a:endParaRPr lang="ru-RU" sz="2400"/>
        </a:p>
      </dgm:t>
    </dgm:pt>
    <dgm:pt modelId="{A3FB78D3-F6E7-41D2-8F72-B0C3795B3939}">
      <dgm:prSet custT="1"/>
      <dgm:spPr/>
      <dgm:t>
        <a:bodyPr anchor="ctr"/>
        <a:lstStyle/>
        <a:p>
          <a:pPr rtl="0"/>
          <a:r>
            <a:rPr lang="ru-RU" sz="900" dirty="0" smtClean="0"/>
            <a:t>Половой</a:t>
          </a:r>
          <a:endParaRPr lang="ru-RU" sz="900" dirty="0"/>
        </a:p>
      </dgm:t>
    </dgm:pt>
    <dgm:pt modelId="{C9653BF6-2259-4E1D-9AE9-3A29C1603D0A}" type="parTrans" cxnId="{7B054678-D014-4917-92CE-6C67F5845A3B}">
      <dgm:prSet/>
      <dgm:spPr/>
      <dgm:t>
        <a:bodyPr/>
        <a:lstStyle/>
        <a:p>
          <a:endParaRPr lang="ru-RU" sz="2400"/>
        </a:p>
      </dgm:t>
    </dgm:pt>
    <dgm:pt modelId="{F1BEAE2E-EA51-47F2-9960-B968B4D156A7}" type="sibTrans" cxnId="{7B054678-D014-4917-92CE-6C67F5845A3B}">
      <dgm:prSet/>
      <dgm:spPr/>
      <dgm:t>
        <a:bodyPr/>
        <a:lstStyle/>
        <a:p>
          <a:endParaRPr lang="ru-RU" sz="2400"/>
        </a:p>
      </dgm:t>
    </dgm:pt>
    <dgm:pt modelId="{1F81700C-3A2E-44FD-9583-DF49F4C42F16}">
      <dgm:prSet custT="1"/>
      <dgm:spPr/>
      <dgm:t>
        <a:bodyPr anchor="ctr"/>
        <a:lstStyle/>
        <a:p>
          <a:pPr rtl="0"/>
          <a:r>
            <a:rPr lang="ru-RU" sz="1050" smtClean="0"/>
            <a:t>Вертикальный − трансплацентарно или во время родов</a:t>
          </a:r>
          <a:endParaRPr lang="ru-RU" sz="1050" dirty="0"/>
        </a:p>
      </dgm:t>
    </dgm:pt>
    <dgm:pt modelId="{DBAB7F04-3556-4F4C-A6B2-63AAE3AB6FB0}" type="parTrans" cxnId="{6396A8B0-25C8-4117-86A7-5466AF1874E6}">
      <dgm:prSet/>
      <dgm:spPr/>
      <dgm:t>
        <a:bodyPr/>
        <a:lstStyle/>
        <a:p>
          <a:endParaRPr lang="ru-RU" sz="2400"/>
        </a:p>
      </dgm:t>
    </dgm:pt>
    <dgm:pt modelId="{2B328947-8BD8-4C9A-8CAF-8DDC1249E939}" type="sibTrans" cxnId="{6396A8B0-25C8-4117-86A7-5466AF1874E6}">
      <dgm:prSet/>
      <dgm:spPr/>
      <dgm:t>
        <a:bodyPr/>
        <a:lstStyle/>
        <a:p>
          <a:endParaRPr lang="ru-RU" sz="2400"/>
        </a:p>
      </dgm:t>
    </dgm:pt>
    <dgm:pt modelId="{46A6A7F3-48A1-463F-91A4-698490FBC815}">
      <dgm:prSet custT="1"/>
      <dgm:spPr/>
      <dgm:t>
        <a:bodyPr anchor="ctr"/>
        <a:lstStyle/>
        <a:p>
          <a:pPr rtl="0"/>
          <a:r>
            <a:rPr lang="ru-RU" sz="1050" dirty="0" smtClean="0"/>
            <a:t>Описаны случаи послеродового аэрогенного, контактного и пищевого заражения новорожденных от матери, медицинского персонала или инфицированных ими объектов внешней среды.</a:t>
          </a:r>
          <a:endParaRPr lang="ru-RU" sz="1050" dirty="0"/>
        </a:p>
      </dgm:t>
    </dgm:pt>
    <dgm:pt modelId="{83B7C056-DDD4-4630-86DA-61A8F54DE860}" type="parTrans" cxnId="{E3CC5C7B-D409-4FD8-9618-42C930FD84A6}">
      <dgm:prSet/>
      <dgm:spPr/>
      <dgm:t>
        <a:bodyPr/>
        <a:lstStyle/>
        <a:p>
          <a:endParaRPr lang="ru-RU" sz="2400"/>
        </a:p>
      </dgm:t>
    </dgm:pt>
    <dgm:pt modelId="{0F1EA7C2-76D2-4123-9796-2256005313F9}" type="sibTrans" cxnId="{E3CC5C7B-D409-4FD8-9618-42C930FD84A6}">
      <dgm:prSet/>
      <dgm:spPr/>
      <dgm:t>
        <a:bodyPr/>
        <a:lstStyle/>
        <a:p>
          <a:endParaRPr lang="ru-RU" sz="2400"/>
        </a:p>
      </dgm:t>
    </dgm:pt>
    <dgm:pt modelId="{A671BE9A-5AC2-45FC-A730-C7A92F0CF6E0}">
      <dgm:prSet custT="1"/>
      <dgm:spPr/>
      <dgm:t>
        <a:bodyPr anchor="ctr"/>
        <a:lstStyle/>
        <a:p>
          <a:pPr rtl="0"/>
          <a:r>
            <a:rPr lang="ru-RU" sz="900" dirty="0" smtClean="0"/>
            <a:t>Трансплантационный</a:t>
          </a:r>
        </a:p>
        <a:p>
          <a:pPr rtl="0"/>
          <a:r>
            <a:rPr lang="ru-RU" sz="900" dirty="0" smtClean="0"/>
            <a:t>(зарегистрированы случаи при пересадке почки) </a:t>
          </a:r>
          <a:endParaRPr lang="ru-RU" sz="900" dirty="0"/>
        </a:p>
      </dgm:t>
    </dgm:pt>
    <dgm:pt modelId="{2A72BEA3-7FCA-4AE6-8BC1-458F7F3B6402}" type="parTrans" cxnId="{066EAA7B-3C79-4B82-84E4-4C0856F11A5C}">
      <dgm:prSet/>
      <dgm:spPr/>
      <dgm:t>
        <a:bodyPr/>
        <a:lstStyle/>
        <a:p>
          <a:endParaRPr lang="ru-RU" sz="2400"/>
        </a:p>
      </dgm:t>
    </dgm:pt>
    <dgm:pt modelId="{49C88B0E-2987-4A5F-A5FC-7979506CC801}" type="sibTrans" cxnId="{066EAA7B-3C79-4B82-84E4-4C0856F11A5C}">
      <dgm:prSet/>
      <dgm:spPr/>
      <dgm:t>
        <a:bodyPr/>
        <a:lstStyle/>
        <a:p>
          <a:endParaRPr lang="ru-RU" sz="2400"/>
        </a:p>
      </dgm:t>
    </dgm:pt>
    <dgm:pt modelId="{F532F372-5DD4-4C3D-8A42-7CC7286E263E}" type="pres">
      <dgm:prSet presAssocID="{58DD45A8-631B-4717-86A7-2034838127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631F43-038D-414D-9915-E4FCFDA92E68}" type="pres">
      <dgm:prSet presAssocID="{35E3ECAF-0843-4702-8BC3-38FF00D2B3D1}" presName="Name8" presStyleCnt="0"/>
      <dgm:spPr/>
    </dgm:pt>
    <dgm:pt modelId="{9E3ACF5F-2478-4EA0-BB2D-9817743EE61C}" type="pres">
      <dgm:prSet presAssocID="{35E3ECAF-0843-4702-8BC3-38FF00D2B3D1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3B45D-6931-4BEE-984B-A0395C6A7019}" type="pres">
      <dgm:prSet presAssocID="{35E3ECAF-0843-4702-8BC3-38FF00D2B3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3FDE9-E99C-4F2B-846D-A62763E327BF}" type="pres">
      <dgm:prSet presAssocID="{1F81700C-3A2E-44FD-9583-DF49F4C42F16}" presName="Name8" presStyleCnt="0"/>
      <dgm:spPr/>
    </dgm:pt>
    <dgm:pt modelId="{0A06E53F-E39A-44DE-B1BB-8C5CDC688AF3}" type="pres">
      <dgm:prSet presAssocID="{1F81700C-3A2E-44FD-9583-DF49F4C42F16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FC198-7CD9-4D02-8AE9-4D7581AC16EF}" type="pres">
      <dgm:prSet presAssocID="{1F81700C-3A2E-44FD-9583-DF49F4C42F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1A279-7B7C-431A-BD51-0C5243C96F49}" type="pres">
      <dgm:prSet presAssocID="{46A6A7F3-48A1-463F-91A4-698490FBC815}" presName="Name8" presStyleCnt="0"/>
      <dgm:spPr/>
    </dgm:pt>
    <dgm:pt modelId="{F90CC08B-295E-4CB0-8583-E6EC2A922A9E}" type="pres">
      <dgm:prSet presAssocID="{46A6A7F3-48A1-463F-91A4-698490FBC815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876D-7F2D-466E-82C7-56FC1CFD14F7}" type="pres">
      <dgm:prSet presAssocID="{46A6A7F3-48A1-463F-91A4-698490FBC8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ABD3C-2527-4EFF-948E-37CF42630949}" type="pres">
      <dgm:prSet presAssocID="{058039AD-8285-4D2C-86F3-317747FB60F2}" presName="Name8" presStyleCnt="0"/>
      <dgm:spPr/>
    </dgm:pt>
    <dgm:pt modelId="{2C6FAC7A-F16A-4896-AE88-76089DEC1441}" type="pres">
      <dgm:prSet presAssocID="{058039AD-8285-4D2C-86F3-317747FB60F2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456A-0477-4496-98E7-6B9BD7DBB357}" type="pres">
      <dgm:prSet presAssocID="{058039AD-8285-4D2C-86F3-317747FB60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EDC3C-D6FA-4516-B94B-EAE6DD656A73}" type="pres">
      <dgm:prSet presAssocID="{40367915-0404-4C75-8ED5-CA42F26294DF}" presName="Name8" presStyleCnt="0"/>
      <dgm:spPr/>
    </dgm:pt>
    <dgm:pt modelId="{E967A764-4111-4CDF-8F6B-781AD55E97D1}" type="pres">
      <dgm:prSet presAssocID="{40367915-0404-4C75-8ED5-CA42F26294DF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5B93-0999-41CF-8304-57F6B7A0C045}" type="pres">
      <dgm:prSet presAssocID="{40367915-0404-4C75-8ED5-CA42F26294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1CFFF-F585-44A1-A961-C11267C59106}" type="pres">
      <dgm:prSet presAssocID="{FDCDE902-0921-49EB-978D-07668A649554}" presName="Name8" presStyleCnt="0"/>
      <dgm:spPr/>
    </dgm:pt>
    <dgm:pt modelId="{1AACF1A8-260B-4B8C-9CEE-8B14A7FCA1DA}" type="pres">
      <dgm:prSet presAssocID="{FDCDE902-0921-49EB-978D-07668A649554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93BC-77DA-4FC3-B17F-4FEC9517A2B2}" type="pres">
      <dgm:prSet presAssocID="{FDCDE902-0921-49EB-978D-07668A6495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60820-3490-4382-9665-201D03C5A5B5}" type="pres">
      <dgm:prSet presAssocID="{A671BE9A-5AC2-45FC-A730-C7A92F0CF6E0}" presName="Name8" presStyleCnt="0"/>
      <dgm:spPr/>
    </dgm:pt>
    <dgm:pt modelId="{32A1E8EB-E50A-4444-971E-F8D05FC83043}" type="pres">
      <dgm:prSet presAssocID="{A671BE9A-5AC2-45FC-A730-C7A92F0CF6E0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F0ADE-E2BF-46CF-852E-7C5531BF9BDB}" type="pres">
      <dgm:prSet presAssocID="{A671BE9A-5AC2-45FC-A730-C7A92F0CF6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A5DF4-5CAC-4EEF-95AA-37B8768873E4}" type="pres">
      <dgm:prSet presAssocID="{A3FB78D3-F6E7-41D2-8F72-B0C3795B3939}" presName="Name8" presStyleCnt="0"/>
      <dgm:spPr/>
    </dgm:pt>
    <dgm:pt modelId="{105A2A65-1ECE-438A-8CC8-B56E3AF39FA1}" type="pres">
      <dgm:prSet presAssocID="{A3FB78D3-F6E7-41D2-8F72-B0C3795B3939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51EA1-2A23-46E8-A38E-E7AA8A7057F3}" type="pres">
      <dgm:prSet presAssocID="{A3FB78D3-F6E7-41D2-8F72-B0C3795B39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D3632-B402-4B03-AC0D-C4C140730145}" type="presOf" srcId="{A3FB78D3-F6E7-41D2-8F72-B0C3795B3939}" destId="{105A2A65-1ECE-438A-8CC8-B56E3AF39FA1}" srcOrd="0" destOrd="0" presId="urn:microsoft.com/office/officeart/2005/8/layout/pyramid3"/>
    <dgm:cxn modelId="{331635AE-305F-4C76-BA76-8F59E278C1A3}" type="presOf" srcId="{FDCDE902-0921-49EB-978D-07668A649554}" destId="{729C93BC-77DA-4FC3-B17F-4FEC9517A2B2}" srcOrd="1" destOrd="0" presId="urn:microsoft.com/office/officeart/2005/8/layout/pyramid3"/>
    <dgm:cxn modelId="{BF8231D6-AB2A-4464-9FD1-2800D4351135}" type="presOf" srcId="{58DD45A8-631B-4717-86A7-20348381279B}" destId="{F532F372-5DD4-4C3D-8A42-7CC7286E263E}" srcOrd="0" destOrd="0" presId="urn:microsoft.com/office/officeart/2005/8/layout/pyramid3"/>
    <dgm:cxn modelId="{98A285BE-D282-4655-8DB3-0110281133C2}" srcId="{58DD45A8-631B-4717-86A7-20348381279B}" destId="{40367915-0404-4C75-8ED5-CA42F26294DF}" srcOrd="4" destOrd="0" parTransId="{8433B59F-DAB9-4CFC-AB4A-4D80323B113C}" sibTransId="{B28B9E21-B2A6-4B36-9594-A1E2443BF704}"/>
    <dgm:cxn modelId="{066EAA7B-3C79-4B82-84E4-4C0856F11A5C}" srcId="{58DD45A8-631B-4717-86A7-20348381279B}" destId="{A671BE9A-5AC2-45FC-A730-C7A92F0CF6E0}" srcOrd="6" destOrd="0" parTransId="{2A72BEA3-7FCA-4AE6-8BC1-458F7F3B6402}" sibTransId="{49C88B0E-2987-4A5F-A5FC-7979506CC801}"/>
    <dgm:cxn modelId="{7FD1B668-936C-461C-9213-963EE72BD7AA}" type="presOf" srcId="{A3FB78D3-F6E7-41D2-8F72-B0C3795B3939}" destId="{78351EA1-2A23-46E8-A38E-E7AA8A7057F3}" srcOrd="1" destOrd="0" presId="urn:microsoft.com/office/officeart/2005/8/layout/pyramid3"/>
    <dgm:cxn modelId="{5C6ABF44-E53D-4B2A-ADD1-EFE5262A9F80}" type="presOf" srcId="{40367915-0404-4C75-8ED5-CA42F26294DF}" destId="{B0E75B93-0999-41CF-8304-57F6B7A0C045}" srcOrd="1" destOrd="0" presId="urn:microsoft.com/office/officeart/2005/8/layout/pyramid3"/>
    <dgm:cxn modelId="{7D478F2D-5E0F-4EB8-AFC8-7CA9C2210766}" type="presOf" srcId="{A671BE9A-5AC2-45FC-A730-C7A92F0CF6E0}" destId="{32A1E8EB-E50A-4444-971E-F8D05FC83043}" srcOrd="0" destOrd="0" presId="urn:microsoft.com/office/officeart/2005/8/layout/pyramid3"/>
    <dgm:cxn modelId="{30899B6B-9B9A-4334-81F1-B93A436F580B}" srcId="{58DD45A8-631B-4717-86A7-20348381279B}" destId="{FDCDE902-0921-49EB-978D-07668A649554}" srcOrd="5" destOrd="0" parTransId="{E72BF1B8-6AC5-4E27-A9F7-A3C3C012214D}" sibTransId="{6E65A1CF-13AF-4520-93D9-344C913D4707}"/>
    <dgm:cxn modelId="{725BD1CA-3A28-497C-AA0A-3F57418BC3F6}" type="presOf" srcId="{40367915-0404-4C75-8ED5-CA42F26294DF}" destId="{E967A764-4111-4CDF-8F6B-781AD55E97D1}" srcOrd="0" destOrd="0" presId="urn:microsoft.com/office/officeart/2005/8/layout/pyramid3"/>
    <dgm:cxn modelId="{C608B64D-9107-49C9-B3EB-A2B978907289}" srcId="{58DD45A8-631B-4717-86A7-20348381279B}" destId="{35E3ECAF-0843-4702-8BC3-38FF00D2B3D1}" srcOrd="0" destOrd="0" parTransId="{12556073-97E2-4A98-B8B6-3385D6485EEF}" sibTransId="{834B29D1-CB57-4B2A-BA5D-A4539274D312}"/>
    <dgm:cxn modelId="{E2D79AAE-FAF2-4695-8944-AF2C6FC388E0}" type="presOf" srcId="{058039AD-8285-4D2C-86F3-317747FB60F2}" destId="{2C6FAC7A-F16A-4896-AE88-76089DEC1441}" srcOrd="0" destOrd="0" presId="urn:microsoft.com/office/officeart/2005/8/layout/pyramid3"/>
    <dgm:cxn modelId="{6396A8B0-25C8-4117-86A7-5466AF1874E6}" srcId="{58DD45A8-631B-4717-86A7-20348381279B}" destId="{1F81700C-3A2E-44FD-9583-DF49F4C42F16}" srcOrd="1" destOrd="0" parTransId="{DBAB7F04-3556-4F4C-A6B2-63AAE3AB6FB0}" sibTransId="{2B328947-8BD8-4C9A-8CAF-8DDC1249E939}"/>
    <dgm:cxn modelId="{B627FB96-09D6-4B20-B8E0-582665269657}" type="presOf" srcId="{35E3ECAF-0843-4702-8BC3-38FF00D2B3D1}" destId="{DC23B45D-6931-4BEE-984B-A0395C6A7019}" srcOrd="1" destOrd="0" presId="urn:microsoft.com/office/officeart/2005/8/layout/pyramid3"/>
    <dgm:cxn modelId="{9551FBA3-EAEC-4F2A-BFA4-7A4A9C9D952A}" type="presOf" srcId="{FDCDE902-0921-49EB-978D-07668A649554}" destId="{1AACF1A8-260B-4B8C-9CEE-8B14A7FCA1DA}" srcOrd="0" destOrd="0" presId="urn:microsoft.com/office/officeart/2005/8/layout/pyramid3"/>
    <dgm:cxn modelId="{E3CC5C7B-D409-4FD8-9618-42C930FD84A6}" srcId="{58DD45A8-631B-4717-86A7-20348381279B}" destId="{46A6A7F3-48A1-463F-91A4-698490FBC815}" srcOrd="2" destOrd="0" parTransId="{83B7C056-DDD4-4630-86DA-61A8F54DE860}" sibTransId="{0F1EA7C2-76D2-4123-9796-2256005313F9}"/>
    <dgm:cxn modelId="{9E550DD3-B8C1-4404-9835-BE8BF971FF70}" srcId="{58DD45A8-631B-4717-86A7-20348381279B}" destId="{058039AD-8285-4D2C-86F3-317747FB60F2}" srcOrd="3" destOrd="0" parTransId="{C29E7BA0-C108-410B-AC63-11CEC8B9EE2C}" sibTransId="{901926FA-420D-4321-9582-C51AAB727BFE}"/>
    <dgm:cxn modelId="{3F84E9EF-8C64-459C-9708-A29681EAF70D}" type="presOf" srcId="{A671BE9A-5AC2-45FC-A730-C7A92F0CF6E0}" destId="{132F0ADE-E2BF-46CF-852E-7C5531BF9BDB}" srcOrd="1" destOrd="0" presId="urn:microsoft.com/office/officeart/2005/8/layout/pyramid3"/>
    <dgm:cxn modelId="{6CBA9C8C-2F2C-4E56-9D4A-D2AAFF5FFF8A}" type="presOf" srcId="{35E3ECAF-0843-4702-8BC3-38FF00D2B3D1}" destId="{9E3ACF5F-2478-4EA0-BB2D-9817743EE61C}" srcOrd="0" destOrd="0" presId="urn:microsoft.com/office/officeart/2005/8/layout/pyramid3"/>
    <dgm:cxn modelId="{97A0153D-F58D-4404-AE75-500E2BD98DC8}" type="presOf" srcId="{1F81700C-3A2E-44FD-9583-DF49F4C42F16}" destId="{271FC198-7CD9-4D02-8AE9-4D7581AC16EF}" srcOrd="1" destOrd="0" presId="urn:microsoft.com/office/officeart/2005/8/layout/pyramid3"/>
    <dgm:cxn modelId="{5D8F0385-7A80-4916-A288-8E0F598B2DA2}" type="presOf" srcId="{46A6A7F3-48A1-463F-91A4-698490FBC815}" destId="{5C2D876D-7F2D-466E-82C7-56FC1CFD14F7}" srcOrd="1" destOrd="0" presId="urn:microsoft.com/office/officeart/2005/8/layout/pyramid3"/>
    <dgm:cxn modelId="{9C8F6EBD-194C-4782-A93B-65AF24D5F1AF}" type="presOf" srcId="{46A6A7F3-48A1-463F-91A4-698490FBC815}" destId="{F90CC08B-295E-4CB0-8583-E6EC2A922A9E}" srcOrd="0" destOrd="0" presId="urn:microsoft.com/office/officeart/2005/8/layout/pyramid3"/>
    <dgm:cxn modelId="{7B054678-D014-4917-92CE-6C67F5845A3B}" srcId="{58DD45A8-631B-4717-86A7-20348381279B}" destId="{A3FB78D3-F6E7-41D2-8F72-B0C3795B3939}" srcOrd="7" destOrd="0" parTransId="{C9653BF6-2259-4E1D-9AE9-3A29C1603D0A}" sibTransId="{F1BEAE2E-EA51-47F2-9960-B968B4D156A7}"/>
    <dgm:cxn modelId="{FDE226FE-82FC-48C9-BCFD-A8062B78D00A}" type="presOf" srcId="{058039AD-8285-4D2C-86F3-317747FB60F2}" destId="{9E42456A-0477-4496-98E7-6B9BD7DBB357}" srcOrd="1" destOrd="0" presId="urn:microsoft.com/office/officeart/2005/8/layout/pyramid3"/>
    <dgm:cxn modelId="{AF9F1377-B957-49B6-9211-8DD1F4DAB7B2}" type="presOf" srcId="{1F81700C-3A2E-44FD-9583-DF49F4C42F16}" destId="{0A06E53F-E39A-44DE-B1BB-8C5CDC688AF3}" srcOrd="0" destOrd="0" presId="urn:microsoft.com/office/officeart/2005/8/layout/pyramid3"/>
    <dgm:cxn modelId="{394D14C1-46C4-4B09-9AE9-BE25F0C15053}" type="presParOf" srcId="{F532F372-5DD4-4C3D-8A42-7CC7286E263E}" destId="{E1631F43-038D-414D-9915-E4FCFDA92E68}" srcOrd="0" destOrd="0" presId="urn:microsoft.com/office/officeart/2005/8/layout/pyramid3"/>
    <dgm:cxn modelId="{E6DEFAC9-206F-4C81-95EC-AC60C18C6F9B}" type="presParOf" srcId="{E1631F43-038D-414D-9915-E4FCFDA92E68}" destId="{9E3ACF5F-2478-4EA0-BB2D-9817743EE61C}" srcOrd="0" destOrd="0" presId="urn:microsoft.com/office/officeart/2005/8/layout/pyramid3"/>
    <dgm:cxn modelId="{ADD080BD-38F7-44E3-A857-5792A818FB9F}" type="presParOf" srcId="{E1631F43-038D-414D-9915-E4FCFDA92E68}" destId="{DC23B45D-6931-4BEE-984B-A0395C6A7019}" srcOrd="1" destOrd="0" presId="urn:microsoft.com/office/officeart/2005/8/layout/pyramid3"/>
    <dgm:cxn modelId="{B079D973-19AB-41D3-8C16-46FD16F80722}" type="presParOf" srcId="{F532F372-5DD4-4C3D-8A42-7CC7286E263E}" destId="{4D63FDE9-E99C-4F2B-846D-A62763E327BF}" srcOrd="1" destOrd="0" presId="urn:microsoft.com/office/officeart/2005/8/layout/pyramid3"/>
    <dgm:cxn modelId="{568C1A19-267B-48FF-84E8-26ED23E17404}" type="presParOf" srcId="{4D63FDE9-E99C-4F2B-846D-A62763E327BF}" destId="{0A06E53F-E39A-44DE-B1BB-8C5CDC688AF3}" srcOrd="0" destOrd="0" presId="urn:microsoft.com/office/officeart/2005/8/layout/pyramid3"/>
    <dgm:cxn modelId="{F8B2863C-2670-4E63-9DE9-FFCECF57C3D4}" type="presParOf" srcId="{4D63FDE9-E99C-4F2B-846D-A62763E327BF}" destId="{271FC198-7CD9-4D02-8AE9-4D7581AC16EF}" srcOrd="1" destOrd="0" presId="urn:microsoft.com/office/officeart/2005/8/layout/pyramid3"/>
    <dgm:cxn modelId="{46380B46-2A79-4D09-B435-B602475A86D6}" type="presParOf" srcId="{F532F372-5DD4-4C3D-8A42-7CC7286E263E}" destId="{D3D1A279-7B7C-431A-BD51-0C5243C96F49}" srcOrd="2" destOrd="0" presId="urn:microsoft.com/office/officeart/2005/8/layout/pyramid3"/>
    <dgm:cxn modelId="{147D72B0-1824-4E6A-A02D-BC740CC878D5}" type="presParOf" srcId="{D3D1A279-7B7C-431A-BD51-0C5243C96F49}" destId="{F90CC08B-295E-4CB0-8583-E6EC2A922A9E}" srcOrd="0" destOrd="0" presId="urn:microsoft.com/office/officeart/2005/8/layout/pyramid3"/>
    <dgm:cxn modelId="{99B274D7-385A-4D49-988E-C6FACD88C6D7}" type="presParOf" srcId="{D3D1A279-7B7C-431A-BD51-0C5243C96F49}" destId="{5C2D876D-7F2D-466E-82C7-56FC1CFD14F7}" srcOrd="1" destOrd="0" presId="urn:microsoft.com/office/officeart/2005/8/layout/pyramid3"/>
    <dgm:cxn modelId="{CCBA84F3-EC9A-4FB2-B020-59FDF571059A}" type="presParOf" srcId="{F532F372-5DD4-4C3D-8A42-7CC7286E263E}" destId="{9D4ABD3C-2527-4EFF-948E-37CF42630949}" srcOrd="3" destOrd="0" presId="urn:microsoft.com/office/officeart/2005/8/layout/pyramid3"/>
    <dgm:cxn modelId="{04B9FF6B-6C5E-4628-A23B-7DFAD57DF145}" type="presParOf" srcId="{9D4ABD3C-2527-4EFF-948E-37CF42630949}" destId="{2C6FAC7A-F16A-4896-AE88-76089DEC1441}" srcOrd="0" destOrd="0" presId="urn:microsoft.com/office/officeart/2005/8/layout/pyramid3"/>
    <dgm:cxn modelId="{6567FCE1-E07C-434E-A4D7-7E30CE06F72D}" type="presParOf" srcId="{9D4ABD3C-2527-4EFF-948E-37CF42630949}" destId="{9E42456A-0477-4496-98E7-6B9BD7DBB357}" srcOrd="1" destOrd="0" presId="urn:microsoft.com/office/officeart/2005/8/layout/pyramid3"/>
    <dgm:cxn modelId="{6017E657-6302-4010-AA60-52A00324980F}" type="presParOf" srcId="{F532F372-5DD4-4C3D-8A42-7CC7286E263E}" destId="{E38EDC3C-D6FA-4516-B94B-EAE6DD656A73}" srcOrd="4" destOrd="0" presId="urn:microsoft.com/office/officeart/2005/8/layout/pyramid3"/>
    <dgm:cxn modelId="{35EDCAAE-FF15-4D42-B354-304690697F01}" type="presParOf" srcId="{E38EDC3C-D6FA-4516-B94B-EAE6DD656A73}" destId="{E967A764-4111-4CDF-8F6B-781AD55E97D1}" srcOrd="0" destOrd="0" presId="urn:microsoft.com/office/officeart/2005/8/layout/pyramid3"/>
    <dgm:cxn modelId="{83507DCF-537C-4649-804F-6F2F4131612D}" type="presParOf" srcId="{E38EDC3C-D6FA-4516-B94B-EAE6DD656A73}" destId="{B0E75B93-0999-41CF-8304-57F6B7A0C045}" srcOrd="1" destOrd="0" presId="urn:microsoft.com/office/officeart/2005/8/layout/pyramid3"/>
    <dgm:cxn modelId="{54BC86BD-EC5B-40D9-BAC0-0929D9EDAB2A}" type="presParOf" srcId="{F532F372-5DD4-4C3D-8A42-7CC7286E263E}" destId="{EB91CFFF-F585-44A1-A961-C11267C59106}" srcOrd="5" destOrd="0" presId="urn:microsoft.com/office/officeart/2005/8/layout/pyramid3"/>
    <dgm:cxn modelId="{BDFDE21D-8BC5-4D1E-9865-CF87C6FF3D92}" type="presParOf" srcId="{EB91CFFF-F585-44A1-A961-C11267C59106}" destId="{1AACF1A8-260B-4B8C-9CEE-8B14A7FCA1DA}" srcOrd="0" destOrd="0" presId="urn:microsoft.com/office/officeart/2005/8/layout/pyramid3"/>
    <dgm:cxn modelId="{295883ED-6149-4ED4-8385-0CDCB5D1C547}" type="presParOf" srcId="{EB91CFFF-F585-44A1-A961-C11267C59106}" destId="{729C93BC-77DA-4FC3-B17F-4FEC9517A2B2}" srcOrd="1" destOrd="0" presId="urn:microsoft.com/office/officeart/2005/8/layout/pyramid3"/>
    <dgm:cxn modelId="{60180B46-933F-4080-B909-69E76808B1C2}" type="presParOf" srcId="{F532F372-5DD4-4C3D-8A42-7CC7286E263E}" destId="{FFF60820-3490-4382-9665-201D03C5A5B5}" srcOrd="6" destOrd="0" presId="urn:microsoft.com/office/officeart/2005/8/layout/pyramid3"/>
    <dgm:cxn modelId="{D125A520-C585-4023-972C-8AC139A4B3E7}" type="presParOf" srcId="{FFF60820-3490-4382-9665-201D03C5A5B5}" destId="{32A1E8EB-E50A-4444-971E-F8D05FC83043}" srcOrd="0" destOrd="0" presId="urn:microsoft.com/office/officeart/2005/8/layout/pyramid3"/>
    <dgm:cxn modelId="{C7E775A0-BE7E-4882-AD8C-687608A9C042}" type="presParOf" srcId="{FFF60820-3490-4382-9665-201D03C5A5B5}" destId="{132F0ADE-E2BF-46CF-852E-7C5531BF9BDB}" srcOrd="1" destOrd="0" presId="urn:microsoft.com/office/officeart/2005/8/layout/pyramid3"/>
    <dgm:cxn modelId="{C61FF25F-D6A0-4C85-B87E-3DD7FEE06193}" type="presParOf" srcId="{F532F372-5DD4-4C3D-8A42-7CC7286E263E}" destId="{798A5DF4-5CAC-4EEF-95AA-37B8768873E4}" srcOrd="7" destOrd="0" presId="urn:microsoft.com/office/officeart/2005/8/layout/pyramid3"/>
    <dgm:cxn modelId="{0D4F19EA-7520-4D79-8BA8-870001111CFB}" type="presParOf" srcId="{798A5DF4-5CAC-4EEF-95AA-37B8768873E4}" destId="{105A2A65-1ECE-438A-8CC8-B56E3AF39FA1}" srcOrd="0" destOrd="0" presId="urn:microsoft.com/office/officeart/2005/8/layout/pyramid3"/>
    <dgm:cxn modelId="{2D096376-DFD1-44C2-8331-BA194B1187CD}" type="presParOf" srcId="{798A5DF4-5CAC-4EEF-95AA-37B8768873E4}" destId="{78351EA1-2A23-46E8-A38E-E7AA8A7057F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D6ECE-F09B-4928-B7F5-E0DA8A1F160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BC2D6-A7DD-4549-AAC6-735A6900932C}">
      <dgm:prSet custT="1"/>
      <dgm:spPr/>
      <dgm:t>
        <a:bodyPr anchor="ctr"/>
        <a:lstStyle/>
        <a:p>
          <a:pPr rtl="0"/>
          <a:r>
            <a:rPr lang="ru-RU" sz="1200" dirty="0" err="1" smtClean="0"/>
            <a:t>Листериоз</a:t>
          </a:r>
          <a:r>
            <a:rPr lang="ru-RU" sz="1200" dirty="0" smtClean="0"/>
            <a:t> беременных чаще протекает с маловыраженной и полиморфной симптоматикой, что ведет к трудностям в диагностике</a:t>
          </a:r>
          <a:endParaRPr lang="ru-RU" sz="1200" dirty="0"/>
        </a:p>
      </dgm:t>
    </dgm:pt>
    <dgm:pt modelId="{2B55DFFA-2D58-4E93-A240-E7A214DFDDC2}" type="parTrans" cxnId="{E980D871-79E9-496B-83A6-F964DD12BECB}">
      <dgm:prSet/>
      <dgm:spPr/>
      <dgm:t>
        <a:bodyPr/>
        <a:lstStyle/>
        <a:p>
          <a:endParaRPr lang="ru-RU" sz="1200"/>
        </a:p>
      </dgm:t>
    </dgm:pt>
    <dgm:pt modelId="{FD1907BC-E85E-4A6D-9B37-6FF91C22F4E7}" type="sibTrans" cxnId="{E980D871-79E9-496B-83A6-F964DD12BECB}">
      <dgm:prSet/>
      <dgm:spPr/>
      <dgm:t>
        <a:bodyPr/>
        <a:lstStyle/>
        <a:p>
          <a:endParaRPr lang="ru-RU" sz="1200"/>
        </a:p>
      </dgm:t>
    </dgm:pt>
    <dgm:pt modelId="{65988E7A-2A5F-42D7-B8DC-ADFEC60197FC}">
      <dgm:prSet custT="1"/>
      <dgm:spPr/>
      <dgm:t>
        <a:bodyPr/>
        <a:lstStyle/>
        <a:p>
          <a:pPr rtl="0"/>
          <a:r>
            <a:rPr lang="ru-RU" sz="1200" dirty="0" smtClean="0"/>
            <a:t>Нередко проявляется гриппоподобным заболеванием с ознобами, </a:t>
          </a:r>
          <a:r>
            <a:rPr lang="ru-RU" sz="1200" dirty="0" err="1" smtClean="0"/>
            <a:t>миалгиями</a:t>
          </a:r>
          <a:r>
            <a:rPr lang="ru-RU" sz="1200" dirty="0" smtClean="0"/>
            <a:t>, катаральными явлениями, конъюнктивитом, умеренной или высокой, но кратковременной лихорадкой, повторными «пиелитами», что в абсолютном большинстве случаев приводит к выкидышам, мертворождению, порокам развития плода</a:t>
          </a:r>
          <a:endParaRPr lang="ru-RU" sz="1200" dirty="0"/>
        </a:p>
      </dgm:t>
    </dgm:pt>
    <dgm:pt modelId="{465CB2B0-43F7-4091-A70D-89435AA06AA9}" type="parTrans" cxnId="{AD138FBA-BDE4-495F-9B3A-860A50AB0CD5}">
      <dgm:prSet/>
      <dgm:spPr/>
      <dgm:t>
        <a:bodyPr/>
        <a:lstStyle/>
        <a:p>
          <a:endParaRPr lang="ru-RU" sz="1200"/>
        </a:p>
      </dgm:t>
    </dgm:pt>
    <dgm:pt modelId="{71EC9B89-9E2E-432F-9AEA-EEFE777CD5C1}" type="sibTrans" cxnId="{AD138FBA-BDE4-495F-9B3A-860A50AB0CD5}">
      <dgm:prSet/>
      <dgm:spPr/>
      <dgm:t>
        <a:bodyPr/>
        <a:lstStyle/>
        <a:p>
          <a:endParaRPr lang="ru-RU" sz="1200"/>
        </a:p>
      </dgm:t>
    </dgm:pt>
    <dgm:pt modelId="{39774880-9AC1-4222-B8F4-98443F40D0D5}">
      <dgm:prSet custT="1"/>
      <dgm:spPr/>
      <dgm:t>
        <a:bodyPr anchor="ctr"/>
        <a:lstStyle/>
        <a:p>
          <a:pPr rtl="0"/>
          <a:r>
            <a:rPr lang="ru-RU" sz="1200" dirty="0" smtClean="0"/>
            <a:t>Хронический </a:t>
          </a:r>
          <a:r>
            <a:rPr lang="ru-RU" sz="1200" dirty="0" err="1" smtClean="0"/>
            <a:t>листериоз</a:t>
          </a:r>
          <a:r>
            <a:rPr lang="ru-RU" sz="1200" dirty="0" smtClean="0"/>
            <a:t> является показанием для прерывания беременности и последующего специфического лечения</a:t>
          </a:r>
          <a:endParaRPr lang="ru-RU" sz="1200" dirty="0"/>
        </a:p>
      </dgm:t>
    </dgm:pt>
    <dgm:pt modelId="{6107B032-10C9-4F3B-8DA7-D05A1EB26C8F}" type="parTrans" cxnId="{355B78D2-D88B-4275-AD1B-320C3DEAA1BA}">
      <dgm:prSet/>
      <dgm:spPr/>
      <dgm:t>
        <a:bodyPr/>
        <a:lstStyle/>
        <a:p>
          <a:endParaRPr lang="ru-RU" sz="1200"/>
        </a:p>
      </dgm:t>
    </dgm:pt>
    <dgm:pt modelId="{F50935C7-946D-40EA-8B97-261A4314187B}" type="sibTrans" cxnId="{355B78D2-D88B-4275-AD1B-320C3DEAA1BA}">
      <dgm:prSet/>
      <dgm:spPr/>
      <dgm:t>
        <a:bodyPr/>
        <a:lstStyle/>
        <a:p>
          <a:endParaRPr lang="ru-RU" sz="1200"/>
        </a:p>
      </dgm:t>
    </dgm:pt>
    <dgm:pt modelId="{56A5FA56-2535-4388-926A-086310224632}">
      <dgm:prSet custT="1"/>
      <dgm:spPr/>
      <dgm:t>
        <a:bodyPr/>
        <a:lstStyle/>
        <a:p>
          <a:pPr rtl="0"/>
          <a:r>
            <a:rPr lang="ru-RU" sz="1200" dirty="0" smtClean="0"/>
            <a:t>Есть научно обоснованные предположения, что длительная бессимптомная персистенция листерий наблюдается в почках, что, как правило, приводит к внутриутробному заражению плода</a:t>
          </a:r>
          <a:endParaRPr lang="ru-RU" sz="1200" dirty="0"/>
        </a:p>
      </dgm:t>
    </dgm:pt>
    <dgm:pt modelId="{DFE4DC31-6E06-42F4-B60A-BA21D07BFBA1}" type="parTrans" cxnId="{0EF96EA3-AB97-4395-A574-114E7AEC6834}">
      <dgm:prSet/>
      <dgm:spPr/>
      <dgm:t>
        <a:bodyPr/>
        <a:lstStyle/>
        <a:p>
          <a:endParaRPr lang="ru-RU" sz="1200"/>
        </a:p>
      </dgm:t>
    </dgm:pt>
    <dgm:pt modelId="{32DC71B7-1A9A-4D6C-9E19-8A29756AA360}" type="sibTrans" cxnId="{0EF96EA3-AB97-4395-A574-114E7AEC6834}">
      <dgm:prSet/>
      <dgm:spPr/>
      <dgm:t>
        <a:bodyPr/>
        <a:lstStyle/>
        <a:p>
          <a:endParaRPr lang="ru-RU" sz="1200"/>
        </a:p>
      </dgm:t>
    </dgm:pt>
    <dgm:pt modelId="{B735C565-7C08-4478-B414-8BB4C2DF1B1F}" type="pres">
      <dgm:prSet presAssocID="{F70D6ECE-F09B-4928-B7F5-E0DA8A1F16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6A0E6-D043-45D9-A6DC-7642F1E6C9E9}" type="pres">
      <dgm:prSet presAssocID="{F70D6ECE-F09B-4928-B7F5-E0DA8A1F160D}" presName="arrow" presStyleLbl="bgShp" presStyleIdx="0" presStyleCnt="1"/>
      <dgm:spPr/>
    </dgm:pt>
    <dgm:pt modelId="{E0493D41-1F48-4AA6-8972-72BD3587DA6C}" type="pres">
      <dgm:prSet presAssocID="{F70D6ECE-F09B-4928-B7F5-E0DA8A1F160D}" presName="points" presStyleCnt="0"/>
      <dgm:spPr/>
    </dgm:pt>
    <dgm:pt modelId="{98842784-3EC4-47FB-8E6A-CD7A150F7A00}" type="pres">
      <dgm:prSet presAssocID="{01ABC2D6-A7DD-4549-AAC6-735A6900932C}" presName="compositeA" presStyleCnt="0"/>
      <dgm:spPr/>
    </dgm:pt>
    <dgm:pt modelId="{8EBA865F-0904-4F0D-97D7-AE1D8EDAACA9}" type="pres">
      <dgm:prSet presAssocID="{01ABC2D6-A7DD-4549-AAC6-735A6900932C}" presName="textA" presStyleLbl="revTx" presStyleIdx="0" presStyleCnt="4" custScaleX="18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4926-615E-4D6B-84FC-CD0EA7A169F6}" type="pres">
      <dgm:prSet presAssocID="{01ABC2D6-A7DD-4549-AAC6-735A6900932C}" presName="circleA" presStyleLbl="node1" presStyleIdx="0" presStyleCnt="4"/>
      <dgm:spPr/>
    </dgm:pt>
    <dgm:pt modelId="{3D0FC6C5-E242-4C9F-9777-EA3E87647A89}" type="pres">
      <dgm:prSet presAssocID="{01ABC2D6-A7DD-4549-AAC6-735A6900932C}" presName="spaceA" presStyleCnt="0"/>
      <dgm:spPr/>
    </dgm:pt>
    <dgm:pt modelId="{74338C2E-F168-46BF-B4D4-AB3C2AA9C2EC}" type="pres">
      <dgm:prSet presAssocID="{FD1907BC-E85E-4A6D-9B37-6FF91C22F4E7}" presName="space" presStyleCnt="0"/>
      <dgm:spPr/>
    </dgm:pt>
    <dgm:pt modelId="{6334915F-E337-4B61-97D7-4B57B36B080E}" type="pres">
      <dgm:prSet presAssocID="{65988E7A-2A5F-42D7-B8DC-ADFEC60197FC}" presName="compositeB" presStyleCnt="0"/>
      <dgm:spPr/>
    </dgm:pt>
    <dgm:pt modelId="{549EDD69-DFD5-4DB7-95F8-E6A4A1971D06}" type="pres">
      <dgm:prSet presAssocID="{65988E7A-2A5F-42D7-B8DC-ADFEC60197FC}" presName="textB" presStyleLbl="revTx" presStyleIdx="1" presStyleCnt="4" custScaleX="295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E7B86-8B10-468B-AFAA-1D6BE25573C8}" type="pres">
      <dgm:prSet presAssocID="{65988E7A-2A5F-42D7-B8DC-ADFEC60197FC}" presName="circleB" presStyleLbl="node1" presStyleIdx="1" presStyleCnt="4"/>
      <dgm:spPr/>
    </dgm:pt>
    <dgm:pt modelId="{FCB5252B-D38A-41BF-B367-6358D295CFE1}" type="pres">
      <dgm:prSet presAssocID="{65988E7A-2A5F-42D7-B8DC-ADFEC60197FC}" presName="spaceB" presStyleCnt="0"/>
      <dgm:spPr/>
    </dgm:pt>
    <dgm:pt modelId="{37566B31-9459-46B8-B3E7-4FDB8AE2701E}" type="pres">
      <dgm:prSet presAssocID="{71EC9B89-9E2E-432F-9AEA-EEFE777CD5C1}" presName="space" presStyleCnt="0"/>
      <dgm:spPr/>
    </dgm:pt>
    <dgm:pt modelId="{2D7BAC65-075B-4F24-A89C-369D050CED5B}" type="pres">
      <dgm:prSet presAssocID="{39774880-9AC1-4222-B8F4-98443F40D0D5}" presName="compositeA" presStyleCnt="0"/>
      <dgm:spPr/>
    </dgm:pt>
    <dgm:pt modelId="{9FFFFBDF-C27B-4F84-AE69-C9965DC2BB69}" type="pres">
      <dgm:prSet presAssocID="{39774880-9AC1-4222-B8F4-98443F40D0D5}" presName="textA" presStyleLbl="revTx" presStyleIdx="2" presStyleCnt="4" custScaleX="17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35A83-D38D-4B27-98F3-7A142F42F612}" type="pres">
      <dgm:prSet presAssocID="{39774880-9AC1-4222-B8F4-98443F40D0D5}" presName="circleA" presStyleLbl="node1" presStyleIdx="2" presStyleCnt="4"/>
      <dgm:spPr/>
    </dgm:pt>
    <dgm:pt modelId="{E5FDC416-2F2B-4490-9514-07FD4379DE08}" type="pres">
      <dgm:prSet presAssocID="{39774880-9AC1-4222-B8F4-98443F40D0D5}" presName="spaceA" presStyleCnt="0"/>
      <dgm:spPr/>
    </dgm:pt>
    <dgm:pt modelId="{187E4A0E-E686-4900-A391-AF296BD2562B}" type="pres">
      <dgm:prSet presAssocID="{F50935C7-946D-40EA-8B97-261A4314187B}" presName="space" presStyleCnt="0"/>
      <dgm:spPr/>
    </dgm:pt>
    <dgm:pt modelId="{316D3C42-AF7A-4070-BC95-9358EA2A13CB}" type="pres">
      <dgm:prSet presAssocID="{56A5FA56-2535-4388-926A-086310224632}" presName="compositeB" presStyleCnt="0"/>
      <dgm:spPr/>
    </dgm:pt>
    <dgm:pt modelId="{77644B44-C25E-4C22-B853-5C982309CACC}" type="pres">
      <dgm:prSet presAssocID="{56A5FA56-2535-4388-926A-086310224632}" presName="textB" presStyleLbl="revTx" presStyleIdx="3" presStyleCnt="4" custScaleX="193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D733B-1DE1-4B41-8448-41DB54D1DC39}" type="pres">
      <dgm:prSet presAssocID="{56A5FA56-2535-4388-926A-086310224632}" presName="circleB" presStyleLbl="node1" presStyleIdx="3" presStyleCnt="4"/>
      <dgm:spPr/>
    </dgm:pt>
    <dgm:pt modelId="{57D56275-850F-4412-9379-F7641CA3FBA6}" type="pres">
      <dgm:prSet presAssocID="{56A5FA56-2535-4388-926A-086310224632}" presName="spaceB" presStyleCnt="0"/>
      <dgm:spPr/>
    </dgm:pt>
  </dgm:ptLst>
  <dgm:cxnLst>
    <dgm:cxn modelId="{CF867E2B-91F9-49BA-BEA9-EBD9A99042C8}" type="presOf" srcId="{F70D6ECE-F09B-4928-B7F5-E0DA8A1F160D}" destId="{B735C565-7C08-4478-B414-8BB4C2DF1B1F}" srcOrd="0" destOrd="0" presId="urn:microsoft.com/office/officeart/2005/8/layout/hProcess11"/>
    <dgm:cxn modelId="{9965978A-9B8C-4AE1-944E-7EF78EA64144}" type="presOf" srcId="{56A5FA56-2535-4388-926A-086310224632}" destId="{77644B44-C25E-4C22-B853-5C982309CACC}" srcOrd="0" destOrd="0" presId="urn:microsoft.com/office/officeart/2005/8/layout/hProcess11"/>
    <dgm:cxn modelId="{E980D871-79E9-496B-83A6-F964DD12BECB}" srcId="{F70D6ECE-F09B-4928-B7F5-E0DA8A1F160D}" destId="{01ABC2D6-A7DD-4549-AAC6-735A6900932C}" srcOrd="0" destOrd="0" parTransId="{2B55DFFA-2D58-4E93-A240-E7A214DFDDC2}" sibTransId="{FD1907BC-E85E-4A6D-9B37-6FF91C22F4E7}"/>
    <dgm:cxn modelId="{B2402583-C8A5-4354-B356-2567FD7BFAF8}" type="presOf" srcId="{65988E7A-2A5F-42D7-B8DC-ADFEC60197FC}" destId="{549EDD69-DFD5-4DB7-95F8-E6A4A1971D06}" srcOrd="0" destOrd="0" presId="urn:microsoft.com/office/officeart/2005/8/layout/hProcess11"/>
    <dgm:cxn modelId="{0EF96EA3-AB97-4395-A574-114E7AEC6834}" srcId="{F70D6ECE-F09B-4928-B7F5-E0DA8A1F160D}" destId="{56A5FA56-2535-4388-926A-086310224632}" srcOrd="3" destOrd="0" parTransId="{DFE4DC31-6E06-42F4-B60A-BA21D07BFBA1}" sibTransId="{32DC71B7-1A9A-4D6C-9E19-8A29756AA360}"/>
    <dgm:cxn modelId="{AD138FBA-BDE4-495F-9B3A-860A50AB0CD5}" srcId="{F70D6ECE-F09B-4928-B7F5-E0DA8A1F160D}" destId="{65988E7A-2A5F-42D7-B8DC-ADFEC60197FC}" srcOrd="1" destOrd="0" parTransId="{465CB2B0-43F7-4091-A70D-89435AA06AA9}" sibTransId="{71EC9B89-9E2E-432F-9AEA-EEFE777CD5C1}"/>
    <dgm:cxn modelId="{93F4C96E-F52C-4299-B9E5-6867967B30CB}" type="presOf" srcId="{39774880-9AC1-4222-B8F4-98443F40D0D5}" destId="{9FFFFBDF-C27B-4F84-AE69-C9965DC2BB69}" srcOrd="0" destOrd="0" presId="urn:microsoft.com/office/officeart/2005/8/layout/hProcess11"/>
    <dgm:cxn modelId="{063EC8C2-713C-464B-9226-0165122B64D7}" type="presOf" srcId="{01ABC2D6-A7DD-4549-AAC6-735A6900932C}" destId="{8EBA865F-0904-4F0D-97D7-AE1D8EDAACA9}" srcOrd="0" destOrd="0" presId="urn:microsoft.com/office/officeart/2005/8/layout/hProcess11"/>
    <dgm:cxn modelId="{355B78D2-D88B-4275-AD1B-320C3DEAA1BA}" srcId="{F70D6ECE-F09B-4928-B7F5-E0DA8A1F160D}" destId="{39774880-9AC1-4222-B8F4-98443F40D0D5}" srcOrd="2" destOrd="0" parTransId="{6107B032-10C9-4F3B-8DA7-D05A1EB26C8F}" sibTransId="{F50935C7-946D-40EA-8B97-261A4314187B}"/>
    <dgm:cxn modelId="{C5F271A8-A7E5-449A-A85F-B4772A302880}" type="presParOf" srcId="{B735C565-7C08-4478-B414-8BB4C2DF1B1F}" destId="{99B6A0E6-D043-45D9-A6DC-7642F1E6C9E9}" srcOrd="0" destOrd="0" presId="urn:microsoft.com/office/officeart/2005/8/layout/hProcess11"/>
    <dgm:cxn modelId="{966751BC-C72C-4CAC-B2F9-FF945F03D35D}" type="presParOf" srcId="{B735C565-7C08-4478-B414-8BB4C2DF1B1F}" destId="{E0493D41-1F48-4AA6-8972-72BD3587DA6C}" srcOrd="1" destOrd="0" presId="urn:microsoft.com/office/officeart/2005/8/layout/hProcess11"/>
    <dgm:cxn modelId="{F0B3B713-955C-42C7-9B54-A31EA7E6A0FF}" type="presParOf" srcId="{E0493D41-1F48-4AA6-8972-72BD3587DA6C}" destId="{98842784-3EC4-47FB-8E6A-CD7A150F7A00}" srcOrd="0" destOrd="0" presId="urn:microsoft.com/office/officeart/2005/8/layout/hProcess11"/>
    <dgm:cxn modelId="{6E2CC738-0E0D-45C1-A3A3-A9D0EF325C58}" type="presParOf" srcId="{98842784-3EC4-47FB-8E6A-CD7A150F7A00}" destId="{8EBA865F-0904-4F0D-97D7-AE1D8EDAACA9}" srcOrd="0" destOrd="0" presId="urn:microsoft.com/office/officeart/2005/8/layout/hProcess11"/>
    <dgm:cxn modelId="{46F827BD-50D5-4687-BE15-A6B9CED552FE}" type="presParOf" srcId="{98842784-3EC4-47FB-8E6A-CD7A150F7A00}" destId="{64B24926-615E-4D6B-84FC-CD0EA7A169F6}" srcOrd="1" destOrd="0" presId="urn:microsoft.com/office/officeart/2005/8/layout/hProcess11"/>
    <dgm:cxn modelId="{3E2CCF76-FE23-4866-885B-D5CCC8B69318}" type="presParOf" srcId="{98842784-3EC4-47FB-8E6A-CD7A150F7A00}" destId="{3D0FC6C5-E242-4C9F-9777-EA3E87647A89}" srcOrd="2" destOrd="0" presId="urn:microsoft.com/office/officeart/2005/8/layout/hProcess11"/>
    <dgm:cxn modelId="{DCE30631-DE38-4C7A-B8BC-DA779ED62D1B}" type="presParOf" srcId="{E0493D41-1F48-4AA6-8972-72BD3587DA6C}" destId="{74338C2E-F168-46BF-B4D4-AB3C2AA9C2EC}" srcOrd="1" destOrd="0" presId="urn:microsoft.com/office/officeart/2005/8/layout/hProcess11"/>
    <dgm:cxn modelId="{DCB168B8-4D0D-4C66-8FEE-906F108A0AF9}" type="presParOf" srcId="{E0493D41-1F48-4AA6-8972-72BD3587DA6C}" destId="{6334915F-E337-4B61-97D7-4B57B36B080E}" srcOrd="2" destOrd="0" presId="urn:microsoft.com/office/officeart/2005/8/layout/hProcess11"/>
    <dgm:cxn modelId="{0D4FF8DD-D63C-48EB-BC87-211A97FDF73C}" type="presParOf" srcId="{6334915F-E337-4B61-97D7-4B57B36B080E}" destId="{549EDD69-DFD5-4DB7-95F8-E6A4A1971D06}" srcOrd="0" destOrd="0" presId="urn:microsoft.com/office/officeart/2005/8/layout/hProcess11"/>
    <dgm:cxn modelId="{280E5DE0-F50F-44BA-9156-CCE2C99DB218}" type="presParOf" srcId="{6334915F-E337-4B61-97D7-4B57B36B080E}" destId="{27CE7B86-8B10-468B-AFAA-1D6BE25573C8}" srcOrd="1" destOrd="0" presId="urn:microsoft.com/office/officeart/2005/8/layout/hProcess11"/>
    <dgm:cxn modelId="{3D14C0B4-E922-4C8D-BD1C-63D19F397982}" type="presParOf" srcId="{6334915F-E337-4B61-97D7-4B57B36B080E}" destId="{FCB5252B-D38A-41BF-B367-6358D295CFE1}" srcOrd="2" destOrd="0" presId="urn:microsoft.com/office/officeart/2005/8/layout/hProcess11"/>
    <dgm:cxn modelId="{78E8DDE9-556D-4645-832A-77BE9B9170AC}" type="presParOf" srcId="{E0493D41-1F48-4AA6-8972-72BD3587DA6C}" destId="{37566B31-9459-46B8-B3E7-4FDB8AE2701E}" srcOrd="3" destOrd="0" presId="urn:microsoft.com/office/officeart/2005/8/layout/hProcess11"/>
    <dgm:cxn modelId="{A63109E1-D893-4360-8C93-9E7434C308F6}" type="presParOf" srcId="{E0493D41-1F48-4AA6-8972-72BD3587DA6C}" destId="{2D7BAC65-075B-4F24-A89C-369D050CED5B}" srcOrd="4" destOrd="0" presId="urn:microsoft.com/office/officeart/2005/8/layout/hProcess11"/>
    <dgm:cxn modelId="{422E5070-3081-4B29-9F22-1E45CD0D8A54}" type="presParOf" srcId="{2D7BAC65-075B-4F24-A89C-369D050CED5B}" destId="{9FFFFBDF-C27B-4F84-AE69-C9965DC2BB69}" srcOrd="0" destOrd="0" presId="urn:microsoft.com/office/officeart/2005/8/layout/hProcess11"/>
    <dgm:cxn modelId="{7D0C96B7-BD0D-4A30-9C4F-4F155BC27377}" type="presParOf" srcId="{2D7BAC65-075B-4F24-A89C-369D050CED5B}" destId="{8F935A83-D38D-4B27-98F3-7A142F42F612}" srcOrd="1" destOrd="0" presId="urn:microsoft.com/office/officeart/2005/8/layout/hProcess11"/>
    <dgm:cxn modelId="{A399F07C-8D13-4B5E-A69B-6BD9E44D0893}" type="presParOf" srcId="{2D7BAC65-075B-4F24-A89C-369D050CED5B}" destId="{E5FDC416-2F2B-4490-9514-07FD4379DE08}" srcOrd="2" destOrd="0" presId="urn:microsoft.com/office/officeart/2005/8/layout/hProcess11"/>
    <dgm:cxn modelId="{58DEA9A0-06DB-44FE-A4FE-CB0F02B15990}" type="presParOf" srcId="{E0493D41-1F48-4AA6-8972-72BD3587DA6C}" destId="{187E4A0E-E686-4900-A391-AF296BD2562B}" srcOrd="5" destOrd="0" presId="urn:microsoft.com/office/officeart/2005/8/layout/hProcess11"/>
    <dgm:cxn modelId="{316A38C5-7E05-4245-8F7D-9329E99431D6}" type="presParOf" srcId="{E0493D41-1F48-4AA6-8972-72BD3587DA6C}" destId="{316D3C42-AF7A-4070-BC95-9358EA2A13CB}" srcOrd="6" destOrd="0" presId="urn:microsoft.com/office/officeart/2005/8/layout/hProcess11"/>
    <dgm:cxn modelId="{D638B208-AA08-4AC6-8011-16FD5A923827}" type="presParOf" srcId="{316D3C42-AF7A-4070-BC95-9358EA2A13CB}" destId="{77644B44-C25E-4C22-B853-5C982309CACC}" srcOrd="0" destOrd="0" presId="urn:microsoft.com/office/officeart/2005/8/layout/hProcess11"/>
    <dgm:cxn modelId="{7A464BBD-CDBF-455F-9CEF-27211C74433A}" type="presParOf" srcId="{316D3C42-AF7A-4070-BC95-9358EA2A13CB}" destId="{5D4D733B-1DE1-4B41-8448-41DB54D1DC39}" srcOrd="1" destOrd="0" presId="urn:microsoft.com/office/officeart/2005/8/layout/hProcess11"/>
    <dgm:cxn modelId="{512BD612-F272-4ED4-B8FC-3F847B51465A}" type="presParOf" srcId="{316D3C42-AF7A-4070-BC95-9358EA2A13CB}" destId="{57D56275-850F-4412-9379-F7641CA3FBA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96261-95C8-4EA8-81C2-AA1FE0CCCE38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AAAA4-C51F-49A7-BE98-498BB32D5341}">
      <dgm:prSet phldrT="[Текст]" custT="1"/>
      <dgm:spPr/>
      <dgm:t>
        <a:bodyPr anchor="b"/>
        <a:lstStyle/>
        <a:p>
          <a:r>
            <a:rPr lang="ru-RU" sz="1200" dirty="0" smtClean="0">
              <a:solidFill>
                <a:schemeClr val="tx1"/>
              </a:solidFill>
              <a:latin typeface="+mj-lt"/>
            </a:rPr>
            <a:t>Левосторонний птоз </a:t>
          </a:r>
          <a:r>
            <a:rPr lang="ru-RU" sz="1400" dirty="0" smtClean="0">
              <a:solidFill>
                <a:schemeClr val="tx1"/>
              </a:solidFill>
              <a:latin typeface="+mj-lt"/>
            </a:rPr>
            <a:t>века</a:t>
          </a:r>
          <a:endParaRPr lang="ru-RU" sz="1200" dirty="0" smtClean="0">
            <a:solidFill>
              <a:schemeClr val="tx1"/>
            </a:solidFill>
            <a:latin typeface="+mj-lt"/>
          </a:endParaRP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Лихорадка</a:t>
          </a: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Сыпь</a:t>
          </a: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Слабость</a:t>
          </a: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Боль и слабость в мышцах</a:t>
          </a: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Изменение тембра голоса АЛТ - 300</a:t>
          </a: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КФК - 6000</a:t>
          </a:r>
        </a:p>
        <a:p>
          <a:r>
            <a:rPr lang="ru-RU" sz="1200" dirty="0" smtClean="0">
              <a:solidFill>
                <a:schemeClr val="tx1"/>
              </a:solidFill>
              <a:latin typeface="+mj-lt"/>
            </a:rPr>
            <a:t> МРТ – очаги в правой теменной </a:t>
          </a:r>
          <a:r>
            <a:rPr lang="ru-RU" sz="1200" dirty="0" err="1" smtClean="0">
              <a:solidFill>
                <a:schemeClr val="tx1"/>
              </a:solidFill>
              <a:latin typeface="+mj-lt"/>
            </a:rPr>
            <a:t>обл</a:t>
          </a:r>
          <a:r>
            <a:rPr lang="ru-RU" sz="1200" dirty="0" smtClean="0">
              <a:solidFill>
                <a:schemeClr val="tx1"/>
              </a:solidFill>
              <a:latin typeface="+mj-lt"/>
            </a:rPr>
            <a:t>, </a:t>
          </a:r>
          <a:r>
            <a:rPr lang="en-US" sz="1200" dirty="0" smtClean="0">
              <a:solidFill>
                <a:schemeClr val="tx1"/>
              </a:solidFill>
              <a:latin typeface="+mj-lt"/>
            </a:rPr>
            <a:t>IgG</a:t>
          </a:r>
          <a:r>
            <a:rPr lang="ru-RU" sz="1200" dirty="0" smtClean="0">
              <a:solidFill>
                <a:schemeClr val="tx1"/>
              </a:solidFill>
              <a:latin typeface="+mj-lt"/>
            </a:rPr>
            <a:t>1\2+</a:t>
          </a:r>
          <a:endParaRPr lang="ru-RU" sz="1200" dirty="0">
            <a:solidFill>
              <a:schemeClr val="tx1"/>
            </a:solidFill>
            <a:latin typeface="+mj-lt"/>
          </a:endParaRPr>
        </a:p>
      </dgm:t>
    </dgm:pt>
    <dgm:pt modelId="{F2A1DF2C-E85B-429A-9A72-1823FBB1E178}" type="parTrans" cxnId="{3158E003-FF1A-4A59-AA36-8B613C914D52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1E03B091-B206-47DA-8FCA-FB57A71DEFEF}" type="sibTrans" cxnId="{3158E003-FF1A-4A59-AA36-8B613C914D52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1D8C4DD7-6D2C-4E5B-A6FF-ADCB2FED7470}">
      <dgm:prSet custT="1"/>
      <dgm:spPr/>
      <dgm:t>
        <a:bodyPr anchor="ctr"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двусторонний птоз век, </a:t>
          </a:r>
          <a:r>
            <a:rPr lang="ru-RU" sz="1600" dirty="0" err="1" smtClean="0">
              <a:solidFill>
                <a:schemeClr val="tx1"/>
              </a:solidFill>
              <a:latin typeface="+mj-lt"/>
            </a:rPr>
            <a:t>гиперсаливация</a:t>
          </a:r>
          <a:r>
            <a:rPr lang="ru-RU" sz="16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+mj-lt"/>
            </a:rPr>
            <a:t>IgM</a:t>
          </a:r>
          <a:r>
            <a:rPr lang="ru-RU" sz="1600" dirty="0" smtClean="0">
              <a:solidFill>
                <a:schemeClr val="tx1"/>
              </a:solidFill>
              <a:latin typeface="+mj-lt"/>
            </a:rPr>
            <a:t> 1\2+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38C5BF6F-1D66-433F-B977-52CD73F4DC9F}" type="parTrans" cxnId="{2BECD266-DBC3-4E3E-A55F-FBC43A3451D7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E240AFCB-D7E7-428F-B1A2-E08E282F1D5B}" type="sibTrans" cxnId="{2BECD266-DBC3-4E3E-A55F-FBC43A3451D7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5FF3A107-1821-41AC-BBB8-3870FF60A22C}">
      <dgm:prSet custT="1"/>
      <dgm:spPr/>
      <dgm:t>
        <a:bodyPr anchor="ctr"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Ознобы, слабость, боль в горле, через 2-3 мес. неуточненная гематурия без температуры </a:t>
          </a:r>
          <a:r>
            <a:rPr lang="en-US" sz="1600" dirty="0" smtClean="0">
              <a:solidFill>
                <a:schemeClr val="tx1"/>
              </a:solidFill>
              <a:latin typeface="+mj-lt"/>
            </a:rPr>
            <a:t>IgG</a:t>
          </a:r>
          <a:r>
            <a:rPr lang="ru-RU" sz="1600" dirty="0" smtClean="0">
              <a:solidFill>
                <a:schemeClr val="tx1"/>
              </a:solidFill>
              <a:latin typeface="+mj-lt"/>
            </a:rPr>
            <a:t> ½,.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32CCAAFA-9771-4097-B815-6900E5D94229}" type="parTrans" cxnId="{50AFB770-4378-4EB2-870D-FCC47B636FFB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51E3DC58-3B31-4B74-B863-6456E25E6E99}" type="sibTrans" cxnId="{50AFB770-4378-4EB2-870D-FCC47B636FFB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0C9A80B4-F6BE-404B-B284-0CC16F1FE2A0}">
      <dgm:prSet custT="1"/>
      <dgm:spPr/>
      <dgm:t>
        <a:bodyPr anchor="ctr"/>
        <a:lstStyle/>
        <a:p>
          <a:r>
            <a:rPr lang="ru-RU" sz="2000" dirty="0" smtClean="0">
              <a:solidFill>
                <a:schemeClr val="tx1"/>
              </a:solidFill>
              <a:latin typeface="+mj-lt"/>
            </a:rPr>
            <a:t>Рецидивирующий </a:t>
          </a:r>
          <a:r>
            <a:rPr lang="ru-RU" sz="2000" dirty="0" err="1" smtClean="0">
              <a:solidFill>
                <a:schemeClr val="tx1"/>
              </a:solidFill>
              <a:latin typeface="+mj-lt"/>
            </a:rPr>
            <a:t>увеит</a:t>
          </a:r>
          <a:r>
            <a:rPr lang="ru-RU" sz="20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+mj-lt"/>
            </a:rPr>
            <a:t>IgM</a:t>
          </a:r>
          <a:r>
            <a:rPr lang="ru-RU" sz="2000" dirty="0" smtClean="0">
              <a:solidFill>
                <a:schemeClr val="tx1"/>
              </a:solidFill>
              <a:latin typeface="+mj-lt"/>
            </a:rPr>
            <a:t>+</a:t>
          </a:r>
          <a:r>
            <a:rPr lang="en-US" sz="2000" dirty="0" smtClean="0">
              <a:solidFill>
                <a:schemeClr val="tx1"/>
              </a:solidFill>
              <a:latin typeface="+mj-lt"/>
            </a:rPr>
            <a:t>IgG</a:t>
          </a:r>
          <a:r>
            <a:rPr lang="ru-RU" sz="2000" dirty="0" smtClean="0">
              <a:solidFill>
                <a:schemeClr val="tx1"/>
              </a:solidFill>
              <a:latin typeface="+mj-lt"/>
            </a:rPr>
            <a:t> ½, 4в+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446F1A05-968B-4C94-8FAF-D092DBB149A7}" type="parTrans" cxnId="{5C7D3762-8B75-4E99-AF8D-9C957AC9B06F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A0056065-FF64-4025-9DA4-1573B6FD106D}" type="sibTrans" cxnId="{5C7D3762-8B75-4E99-AF8D-9C957AC9B06F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3D6EE946-D71C-40B9-AA8B-1629A92D16DE}">
      <dgm:prSet custT="1"/>
      <dgm:spPr/>
      <dgm:t>
        <a:bodyPr anchor="b"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Энцефалит с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парапарезом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+mj-lt"/>
            </a:rPr>
            <a:t>тетрапарезом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IgG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½, </a:t>
          </a:r>
          <a:r>
            <a:rPr lang="en-US" sz="1800" dirty="0" smtClean="0">
              <a:solidFill>
                <a:schemeClr val="tx1"/>
              </a:solidFill>
              <a:latin typeface="+mj-lt"/>
            </a:rPr>
            <a:t>IgG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 ½, 4в+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2540F7F8-E789-4A9A-A4AC-06B194DC6D03}" type="parTrans" cxnId="{87AB089A-7FFA-4126-ACC9-05F9D131FD3F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DE50C0BB-D2D7-4C82-B0EC-34922D794F8D}" type="sibTrans" cxnId="{87AB089A-7FFA-4126-ACC9-05F9D131FD3F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20D23337-9A92-4441-936C-B3B4D620F253}">
      <dgm:prSet custT="1"/>
      <dgm:spPr/>
      <dgm:t>
        <a:bodyPr/>
        <a:lstStyle/>
        <a:p>
          <a:r>
            <a:rPr lang="ru-RU" sz="1100" dirty="0" err="1" smtClean="0">
              <a:solidFill>
                <a:schemeClr val="tx1"/>
              </a:solidFill>
              <a:latin typeface="+mj-lt"/>
            </a:rPr>
            <a:t>Энцефалополинейропатия</a:t>
          </a:r>
          <a:r>
            <a:rPr lang="ru-RU" sz="1100" dirty="0" smtClean="0">
              <a:solidFill>
                <a:schemeClr val="tx1"/>
              </a:solidFill>
              <a:latin typeface="+mj-lt"/>
            </a:rPr>
            <a:t> с умеренным нижним </a:t>
          </a:r>
          <a:r>
            <a:rPr lang="ru-RU" sz="1100" dirty="0" err="1" smtClean="0">
              <a:solidFill>
                <a:schemeClr val="tx1"/>
              </a:solidFill>
              <a:latin typeface="+mj-lt"/>
            </a:rPr>
            <a:t>парапарезом</a:t>
          </a:r>
          <a:r>
            <a:rPr lang="ru-RU" sz="1100" dirty="0" smtClean="0">
              <a:solidFill>
                <a:schemeClr val="tx1"/>
              </a:solidFill>
              <a:latin typeface="+mj-lt"/>
            </a:rPr>
            <a:t>, атактическим синдромом </a:t>
          </a:r>
          <a:r>
            <a:rPr lang="en-US" sz="1100" dirty="0" smtClean="0">
              <a:solidFill>
                <a:schemeClr val="tx1"/>
              </a:solidFill>
              <a:latin typeface="+mj-lt"/>
            </a:rPr>
            <a:t>IgG</a:t>
          </a:r>
          <a:r>
            <a:rPr lang="ru-RU" sz="1100" dirty="0" smtClean="0">
              <a:solidFill>
                <a:schemeClr val="tx1"/>
              </a:solidFill>
              <a:latin typeface="+mj-lt"/>
            </a:rPr>
            <a:t> ½,</a:t>
          </a:r>
          <a:endParaRPr lang="ru-RU" sz="1100" dirty="0">
            <a:solidFill>
              <a:schemeClr val="tx1"/>
            </a:solidFill>
            <a:latin typeface="+mj-lt"/>
          </a:endParaRPr>
        </a:p>
      </dgm:t>
    </dgm:pt>
    <dgm:pt modelId="{FDB681FF-2215-42D2-B0B2-2E45BC11F8C9}" type="parTrans" cxnId="{F1FE753D-2A17-4617-B3D6-F249ED4E5E0B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54AC882F-7074-4573-89FF-01F0E310EFC1}" type="sibTrans" cxnId="{F1FE753D-2A17-4617-B3D6-F249ED4E5E0B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47490EAB-68C6-499E-A48B-8C7DF889C35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+mj-lt"/>
            </a:rPr>
            <a:t>Рецидивирующий серозный </a:t>
          </a:r>
          <a:r>
            <a:rPr lang="ru-RU" sz="1400" dirty="0" err="1" smtClean="0">
              <a:solidFill>
                <a:schemeClr val="tx1"/>
              </a:solidFill>
              <a:latin typeface="+mj-lt"/>
            </a:rPr>
            <a:t>менингоэнцефалит</a:t>
          </a:r>
          <a:r>
            <a:rPr lang="ru-RU" sz="1400" dirty="0" smtClean="0">
              <a:solidFill>
                <a:schemeClr val="tx1"/>
              </a:solidFill>
              <a:latin typeface="+mj-lt"/>
            </a:rPr>
            <a:t>.</a:t>
          </a:r>
          <a:endParaRPr lang="ru-RU" sz="1400" dirty="0">
            <a:solidFill>
              <a:schemeClr val="tx1"/>
            </a:solidFill>
            <a:latin typeface="+mj-lt"/>
          </a:endParaRPr>
        </a:p>
      </dgm:t>
    </dgm:pt>
    <dgm:pt modelId="{CF794AEA-3A83-4FF8-A6F5-8209CEB6B72C}" type="parTrans" cxnId="{D9831DF4-660B-4D3B-A50B-722070A314FC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CDEE6874-4644-498B-8A12-5FD35D330BC8}" type="sibTrans" cxnId="{D9831DF4-660B-4D3B-A50B-722070A314FC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3913180C-9D39-40D7-8C0E-760E6B206B4B}">
      <dgm:prSet custT="1"/>
      <dgm:spPr/>
      <dgm:t>
        <a:bodyPr anchor="b"/>
        <a:lstStyle/>
        <a:p>
          <a:r>
            <a:rPr lang="ru-RU" sz="1600" dirty="0" smtClean="0">
              <a:solidFill>
                <a:schemeClr val="tx1"/>
              </a:solidFill>
              <a:latin typeface="+mj-lt"/>
            </a:rPr>
            <a:t>Субфебрилитет</a:t>
          </a:r>
        </a:p>
        <a:p>
          <a:r>
            <a:rPr lang="ru-RU" sz="1600" dirty="0" smtClean="0">
              <a:solidFill>
                <a:schemeClr val="tx1"/>
              </a:solidFill>
              <a:latin typeface="+mj-lt"/>
            </a:rPr>
            <a:t> цефалгии</a:t>
          </a:r>
        </a:p>
        <a:p>
          <a:r>
            <a:rPr lang="ru-RU" sz="1600" dirty="0" err="1" smtClean="0">
              <a:solidFill>
                <a:schemeClr val="tx1"/>
              </a:solidFill>
              <a:latin typeface="+mj-lt"/>
            </a:rPr>
            <a:t>Лимфаденопатия</a:t>
          </a:r>
          <a:endParaRPr lang="ru-RU" sz="1600" dirty="0" smtClean="0">
            <a:solidFill>
              <a:schemeClr val="tx1"/>
            </a:solidFill>
            <a:latin typeface="+mj-lt"/>
          </a:endParaRPr>
        </a:p>
        <a:p>
          <a:r>
            <a:rPr lang="ru-RU" sz="1600" dirty="0" smtClean="0">
              <a:solidFill>
                <a:schemeClr val="tx1"/>
              </a:solidFill>
              <a:latin typeface="+mj-lt"/>
            </a:rPr>
            <a:t>незначительное увеличение печени </a:t>
          </a:r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3F8FDCE5-CB63-4E9C-B395-42388E63A5AE}" type="parTrans" cxnId="{59450000-7A21-4709-A353-07F3EABE08AF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502CEB70-E6A9-4105-9AF4-26437A6DE4D9}" type="sibTrans" cxnId="{59450000-7A21-4709-A353-07F3EABE08AF}">
      <dgm:prSet/>
      <dgm:spPr/>
      <dgm:t>
        <a:bodyPr/>
        <a:lstStyle/>
        <a:p>
          <a:endParaRPr lang="ru-RU" sz="4400">
            <a:solidFill>
              <a:schemeClr val="tx1"/>
            </a:solidFill>
            <a:latin typeface="+mj-lt"/>
          </a:endParaRPr>
        </a:p>
      </dgm:t>
    </dgm:pt>
    <dgm:pt modelId="{48624B10-E38A-42B0-9D0B-35CB2A2855F5}" type="pres">
      <dgm:prSet presAssocID="{6AE96261-95C8-4EA8-81C2-AA1FE0CCCE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FC48A7-FD29-4400-8B83-FA632F07D7AA}" type="pres">
      <dgm:prSet presAssocID="{2EAAAAA4-C51F-49A7-BE98-498BB32D5341}" presName="vertOne" presStyleCnt="0"/>
      <dgm:spPr/>
    </dgm:pt>
    <dgm:pt modelId="{FB0424D7-E368-47C9-B89C-2D883C0EBBFD}" type="pres">
      <dgm:prSet presAssocID="{2EAAAAA4-C51F-49A7-BE98-498BB32D5341}" presName="txOne" presStyleLbl="node0" presStyleIdx="0" presStyleCnt="6" custScaleY="222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74357-B21A-41E5-A29D-A16045630B98}" type="pres">
      <dgm:prSet presAssocID="{2EAAAAA4-C51F-49A7-BE98-498BB32D5341}" presName="horzOne" presStyleCnt="0"/>
      <dgm:spPr/>
    </dgm:pt>
    <dgm:pt modelId="{D90895B8-5E70-4EB6-8DF7-849D1C52C68F}" type="pres">
      <dgm:prSet presAssocID="{1E03B091-B206-47DA-8FCA-FB57A71DEFEF}" presName="sibSpaceOne" presStyleCnt="0"/>
      <dgm:spPr/>
    </dgm:pt>
    <dgm:pt modelId="{EA4A3BE0-B235-4EB9-A159-23DD4DDDCD96}" type="pres">
      <dgm:prSet presAssocID="{1D8C4DD7-6D2C-4E5B-A6FF-ADCB2FED7470}" presName="vertOne" presStyleCnt="0"/>
      <dgm:spPr/>
    </dgm:pt>
    <dgm:pt modelId="{FC3B1908-35CA-4414-A34A-4EF0A311DEC6}" type="pres">
      <dgm:prSet presAssocID="{1D8C4DD7-6D2C-4E5B-A6FF-ADCB2FED7470}" presName="txOne" presStyleLbl="node0" presStyleIdx="1" presStyleCnt="6" custScaleY="222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DD0CEA-A965-4E82-A442-CB511AC381B6}" type="pres">
      <dgm:prSet presAssocID="{1D8C4DD7-6D2C-4E5B-A6FF-ADCB2FED7470}" presName="horzOne" presStyleCnt="0"/>
      <dgm:spPr/>
    </dgm:pt>
    <dgm:pt modelId="{E4336F6B-DA33-4B1C-BF97-2B17B6F668C8}" type="pres">
      <dgm:prSet presAssocID="{E240AFCB-D7E7-428F-B1A2-E08E282F1D5B}" presName="sibSpaceOne" presStyleCnt="0"/>
      <dgm:spPr/>
    </dgm:pt>
    <dgm:pt modelId="{077EA0F6-ABCB-4780-B22C-7DB50518C4EB}" type="pres">
      <dgm:prSet presAssocID="{5FF3A107-1821-41AC-BBB8-3870FF60A22C}" presName="vertOne" presStyleCnt="0"/>
      <dgm:spPr/>
    </dgm:pt>
    <dgm:pt modelId="{D32FF48B-59A8-4C19-8D6D-59A040A03913}" type="pres">
      <dgm:prSet presAssocID="{5FF3A107-1821-41AC-BBB8-3870FF60A22C}" presName="txOne" presStyleLbl="node0" presStyleIdx="2" presStyleCnt="6" custScaleY="219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8BFD1-A00F-4FFA-BD61-4A9EB528CFB9}" type="pres">
      <dgm:prSet presAssocID="{5FF3A107-1821-41AC-BBB8-3870FF60A22C}" presName="horzOne" presStyleCnt="0"/>
      <dgm:spPr/>
    </dgm:pt>
    <dgm:pt modelId="{3FDB0232-576C-4199-954A-FBF97FF7E3E7}" type="pres">
      <dgm:prSet presAssocID="{51E3DC58-3B31-4B74-B863-6456E25E6E99}" presName="sibSpaceOne" presStyleCnt="0"/>
      <dgm:spPr/>
    </dgm:pt>
    <dgm:pt modelId="{DDDDDA17-8061-4BB3-8ECC-44DDFA9EB922}" type="pres">
      <dgm:prSet presAssocID="{0C9A80B4-F6BE-404B-B284-0CC16F1FE2A0}" presName="vertOne" presStyleCnt="0"/>
      <dgm:spPr/>
    </dgm:pt>
    <dgm:pt modelId="{CF6A4A7E-EA28-4A11-BA39-0D9ECDB819A5}" type="pres">
      <dgm:prSet presAssocID="{0C9A80B4-F6BE-404B-B284-0CC16F1FE2A0}" presName="txOne" presStyleLbl="node0" presStyleIdx="3" presStyleCnt="6" custScaleY="223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A642DA-81E0-419F-BF45-38BB4DD3E956}" type="pres">
      <dgm:prSet presAssocID="{0C9A80B4-F6BE-404B-B284-0CC16F1FE2A0}" presName="horzOne" presStyleCnt="0"/>
      <dgm:spPr/>
    </dgm:pt>
    <dgm:pt modelId="{BB07C3CD-0311-4BA2-9198-B1A1D3CEEB4B}" type="pres">
      <dgm:prSet presAssocID="{A0056065-FF64-4025-9DA4-1573B6FD106D}" presName="sibSpaceOne" presStyleCnt="0"/>
      <dgm:spPr/>
    </dgm:pt>
    <dgm:pt modelId="{169565BE-1E2F-47E4-8871-15F4C436A455}" type="pres">
      <dgm:prSet presAssocID="{3D6EE946-D71C-40B9-AA8B-1629A92D16DE}" presName="vertOne" presStyleCnt="0"/>
      <dgm:spPr/>
    </dgm:pt>
    <dgm:pt modelId="{7BC70685-E0BE-444F-A384-A2ACC97A138C}" type="pres">
      <dgm:prSet presAssocID="{3D6EE946-D71C-40B9-AA8B-1629A92D16DE}" presName="txOne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1E860-D5B6-45E7-B7F6-93FC731B7B7F}" type="pres">
      <dgm:prSet presAssocID="{3D6EE946-D71C-40B9-AA8B-1629A92D16DE}" presName="parTransOne" presStyleCnt="0"/>
      <dgm:spPr/>
    </dgm:pt>
    <dgm:pt modelId="{E5307F68-0616-4D5A-9E67-1C70C1F5A06F}" type="pres">
      <dgm:prSet presAssocID="{3D6EE946-D71C-40B9-AA8B-1629A92D16DE}" presName="horzOne" presStyleCnt="0"/>
      <dgm:spPr/>
    </dgm:pt>
    <dgm:pt modelId="{3D82F06A-CC8B-4A07-B434-935204AA8892}" type="pres">
      <dgm:prSet presAssocID="{20D23337-9A92-4441-936C-B3B4D620F253}" presName="vertTwo" presStyleCnt="0"/>
      <dgm:spPr/>
    </dgm:pt>
    <dgm:pt modelId="{DB84276B-D064-4DE9-951F-D7CEB80BFBE3}" type="pres">
      <dgm:prSet presAssocID="{20D23337-9A92-4441-936C-B3B4D620F25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C16E4-D963-4C55-8460-DC02D5297358}" type="pres">
      <dgm:prSet presAssocID="{20D23337-9A92-4441-936C-B3B4D620F253}" presName="horzTwo" presStyleCnt="0"/>
      <dgm:spPr/>
    </dgm:pt>
    <dgm:pt modelId="{18685EF3-914B-435D-8FD4-377423AF7F49}" type="pres">
      <dgm:prSet presAssocID="{54AC882F-7074-4573-89FF-01F0E310EFC1}" presName="sibSpaceTwo" presStyleCnt="0"/>
      <dgm:spPr/>
    </dgm:pt>
    <dgm:pt modelId="{AD90F258-018F-48B3-B929-D7CCA102667B}" type="pres">
      <dgm:prSet presAssocID="{47490EAB-68C6-499E-A48B-8C7DF889C355}" presName="vertTwo" presStyleCnt="0"/>
      <dgm:spPr/>
    </dgm:pt>
    <dgm:pt modelId="{BEC37AAC-28D1-4604-A74F-A4ADA6B4AE7F}" type="pres">
      <dgm:prSet presAssocID="{47490EAB-68C6-499E-A48B-8C7DF889C3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9A8C1-1F3E-476E-96E8-6474CF1028D2}" type="pres">
      <dgm:prSet presAssocID="{47490EAB-68C6-499E-A48B-8C7DF889C355}" presName="horzTwo" presStyleCnt="0"/>
      <dgm:spPr/>
    </dgm:pt>
    <dgm:pt modelId="{7CA7FE17-100C-42D8-BB18-7887AEBD1949}" type="pres">
      <dgm:prSet presAssocID="{DE50C0BB-D2D7-4C82-B0EC-34922D794F8D}" presName="sibSpaceOne" presStyleCnt="0"/>
      <dgm:spPr/>
    </dgm:pt>
    <dgm:pt modelId="{05813383-2894-4063-B902-46F5D713BFE6}" type="pres">
      <dgm:prSet presAssocID="{3913180C-9D39-40D7-8C0E-760E6B206B4B}" presName="vertOne" presStyleCnt="0"/>
      <dgm:spPr/>
    </dgm:pt>
    <dgm:pt modelId="{C6F6008E-2627-4E79-8228-911646F72815}" type="pres">
      <dgm:prSet presAssocID="{3913180C-9D39-40D7-8C0E-760E6B206B4B}" presName="txOne" presStyleLbl="node0" presStyleIdx="5" presStyleCnt="6" custScaleY="223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CCE89-0D0B-4487-9F87-4D35EB6826AB}" type="pres">
      <dgm:prSet presAssocID="{3913180C-9D39-40D7-8C0E-760E6B206B4B}" presName="horzOne" presStyleCnt="0"/>
      <dgm:spPr/>
    </dgm:pt>
  </dgm:ptLst>
  <dgm:cxnLst>
    <dgm:cxn modelId="{CC28BFDC-0E7B-4209-A53C-467617909651}" type="presOf" srcId="{6AE96261-95C8-4EA8-81C2-AA1FE0CCCE38}" destId="{48624B10-E38A-42B0-9D0B-35CB2A2855F5}" srcOrd="0" destOrd="0" presId="urn:microsoft.com/office/officeart/2005/8/layout/hierarchy4"/>
    <dgm:cxn modelId="{5C7D3762-8B75-4E99-AF8D-9C957AC9B06F}" srcId="{6AE96261-95C8-4EA8-81C2-AA1FE0CCCE38}" destId="{0C9A80B4-F6BE-404B-B284-0CC16F1FE2A0}" srcOrd="3" destOrd="0" parTransId="{446F1A05-968B-4C94-8FAF-D092DBB149A7}" sibTransId="{A0056065-FF64-4025-9DA4-1573B6FD106D}"/>
    <dgm:cxn modelId="{50AFB770-4378-4EB2-870D-FCC47B636FFB}" srcId="{6AE96261-95C8-4EA8-81C2-AA1FE0CCCE38}" destId="{5FF3A107-1821-41AC-BBB8-3870FF60A22C}" srcOrd="2" destOrd="0" parTransId="{32CCAAFA-9771-4097-B815-6900E5D94229}" sibTransId="{51E3DC58-3B31-4B74-B863-6456E25E6E99}"/>
    <dgm:cxn modelId="{7AD823E5-C197-43FF-B1C0-E2C203D11495}" type="presOf" srcId="{2EAAAAA4-C51F-49A7-BE98-498BB32D5341}" destId="{FB0424D7-E368-47C9-B89C-2D883C0EBBFD}" srcOrd="0" destOrd="0" presId="urn:microsoft.com/office/officeart/2005/8/layout/hierarchy4"/>
    <dgm:cxn modelId="{5D31028D-3063-4112-96B4-FA82005BF699}" type="presOf" srcId="{3913180C-9D39-40D7-8C0E-760E6B206B4B}" destId="{C6F6008E-2627-4E79-8228-911646F72815}" srcOrd="0" destOrd="0" presId="urn:microsoft.com/office/officeart/2005/8/layout/hierarchy4"/>
    <dgm:cxn modelId="{FB417221-1AD3-4891-835E-BA4D3E26A3E0}" type="presOf" srcId="{20D23337-9A92-4441-936C-B3B4D620F253}" destId="{DB84276B-D064-4DE9-951F-D7CEB80BFBE3}" srcOrd="0" destOrd="0" presId="urn:microsoft.com/office/officeart/2005/8/layout/hierarchy4"/>
    <dgm:cxn modelId="{F1FE753D-2A17-4617-B3D6-F249ED4E5E0B}" srcId="{3D6EE946-D71C-40B9-AA8B-1629A92D16DE}" destId="{20D23337-9A92-4441-936C-B3B4D620F253}" srcOrd="0" destOrd="0" parTransId="{FDB681FF-2215-42D2-B0B2-2E45BC11F8C9}" sibTransId="{54AC882F-7074-4573-89FF-01F0E310EFC1}"/>
    <dgm:cxn modelId="{B1DFE220-3276-4C62-A48A-384F6E30A3C3}" type="presOf" srcId="{47490EAB-68C6-499E-A48B-8C7DF889C355}" destId="{BEC37AAC-28D1-4604-A74F-A4ADA6B4AE7F}" srcOrd="0" destOrd="0" presId="urn:microsoft.com/office/officeart/2005/8/layout/hierarchy4"/>
    <dgm:cxn modelId="{3158E003-FF1A-4A59-AA36-8B613C914D52}" srcId="{6AE96261-95C8-4EA8-81C2-AA1FE0CCCE38}" destId="{2EAAAAA4-C51F-49A7-BE98-498BB32D5341}" srcOrd="0" destOrd="0" parTransId="{F2A1DF2C-E85B-429A-9A72-1823FBB1E178}" sibTransId="{1E03B091-B206-47DA-8FCA-FB57A71DEFEF}"/>
    <dgm:cxn modelId="{49F53871-F47D-4D08-8F74-DF7B7F9F3A78}" type="presOf" srcId="{3D6EE946-D71C-40B9-AA8B-1629A92D16DE}" destId="{7BC70685-E0BE-444F-A384-A2ACC97A138C}" srcOrd="0" destOrd="0" presId="urn:microsoft.com/office/officeart/2005/8/layout/hierarchy4"/>
    <dgm:cxn modelId="{87AB089A-7FFA-4126-ACC9-05F9D131FD3F}" srcId="{6AE96261-95C8-4EA8-81C2-AA1FE0CCCE38}" destId="{3D6EE946-D71C-40B9-AA8B-1629A92D16DE}" srcOrd="4" destOrd="0" parTransId="{2540F7F8-E789-4A9A-A4AC-06B194DC6D03}" sibTransId="{DE50C0BB-D2D7-4C82-B0EC-34922D794F8D}"/>
    <dgm:cxn modelId="{B3639ACC-3CFD-459E-989F-8539BBDC48B4}" type="presOf" srcId="{5FF3A107-1821-41AC-BBB8-3870FF60A22C}" destId="{D32FF48B-59A8-4C19-8D6D-59A040A03913}" srcOrd="0" destOrd="0" presId="urn:microsoft.com/office/officeart/2005/8/layout/hierarchy4"/>
    <dgm:cxn modelId="{59450000-7A21-4709-A353-07F3EABE08AF}" srcId="{6AE96261-95C8-4EA8-81C2-AA1FE0CCCE38}" destId="{3913180C-9D39-40D7-8C0E-760E6B206B4B}" srcOrd="5" destOrd="0" parTransId="{3F8FDCE5-CB63-4E9C-B395-42388E63A5AE}" sibTransId="{502CEB70-E6A9-4105-9AF4-26437A6DE4D9}"/>
    <dgm:cxn modelId="{2BECD266-DBC3-4E3E-A55F-FBC43A3451D7}" srcId="{6AE96261-95C8-4EA8-81C2-AA1FE0CCCE38}" destId="{1D8C4DD7-6D2C-4E5B-A6FF-ADCB2FED7470}" srcOrd="1" destOrd="0" parTransId="{38C5BF6F-1D66-433F-B977-52CD73F4DC9F}" sibTransId="{E240AFCB-D7E7-428F-B1A2-E08E282F1D5B}"/>
    <dgm:cxn modelId="{D9831DF4-660B-4D3B-A50B-722070A314FC}" srcId="{3D6EE946-D71C-40B9-AA8B-1629A92D16DE}" destId="{47490EAB-68C6-499E-A48B-8C7DF889C355}" srcOrd="1" destOrd="0" parTransId="{CF794AEA-3A83-4FF8-A6F5-8209CEB6B72C}" sibTransId="{CDEE6874-4644-498B-8A12-5FD35D330BC8}"/>
    <dgm:cxn modelId="{4C5E0EA5-E426-497F-BA01-1093C8D35A18}" type="presOf" srcId="{0C9A80B4-F6BE-404B-B284-0CC16F1FE2A0}" destId="{CF6A4A7E-EA28-4A11-BA39-0D9ECDB819A5}" srcOrd="0" destOrd="0" presId="urn:microsoft.com/office/officeart/2005/8/layout/hierarchy4"/>
    <dgm:cxn modelId="{EE6B7A4E-2B42-4A3D-8289-080BA0102FC6}" type="presOf" srcId="{1D8C4DD7-6D2C-4E5B-A6FF-ADCB2FED7470}" destId="{FC3B1908-35CA-4414-A34A-4EF0A311DEC6}" srcOrd="0" destOrd="0" presId="urn:microsoft.com/office/officeart/2005/8/layout/hierarchy4"/>
    <dgm:cxn modelId="{A05266A4-9AF2-4529-A313-2E11D4EF9717}" type="presParOf" srcId="{48624B10-E38A-42B0-9D0B-35CB2A2855F5}" destId="{80FC48A7-FD29-4400-8B83-FA632F07D7AA}" srcOrd="0" destOrd="0" presId="urn:microsoft.com/office/officeart/2005/8/layout/hierarchy4"/>
    <dgm:cxn modelId="{34408C77-6785-45DF-829B-A87ECD32B97F}" type="presParOf" srcId="{80FC48A7-FD29-4400-8B83-FA632F07D7AA}" destId="{FB0424D7-E368-47C9-B89C-2D883C0EBBFD}" srcOrd="0" destOrd="0" presId="urn:microsoft.com/office/officeart/2005/8/layout/hierarchy4"/>
    <dgm:cxn modelId="{0D79184D-9425-40AA-876C-148791F06F7F}" type="presParOf" srcId="{80FC48A7-FD29-4400-8B83-FA632F07D7AA}" destId="{51274357-B21A-41E5-A29D-A16045630B98}" srcOrd="1" destOrd="0" presId="urn:microsoft.com/office/officeart/2005/8/layout/hierarchy4"/>
    <dgm:cxn modelId="{706815B4-2FB3-434C-86DC-646B856BE065}" type="presParOf" srcId="{48624B10-E38A-42B0-9D0B-35CB2A2855F5}" destId="{D90895B8-5E70-4EB6-8DF7-849D1C52C68F}" srcOrd="1" destOrd="0" presId="urn:microsoft.com/office/officeart/2005/8/layout/hierarchy4"/>
    <dgm:cxn modelId="{4CD19B68-C413-45DC-8046-1E91E08224E6}" type="presParOf" srcId="{48624B10-E38A-42B0-9D0B-35CB2A2855F5}" destId="{EA4A3BE0-B235-4EB9-A159-23DD4DDDCD96}" srcOrd="2" destOrd="0" presId="urn:microsoft.com/office/officeart/2005/8/layout/hierarchy4"/>
    <dgm:cxn modelId="{C7D7A189-06CE-403B-9EA9-147090194353}" type="presParOf" srcId="{EA4A3BE0-B235-4EB9-A159-23DD4DDDCD96}" destId="{FC3B1908-35CA-4414-A34A-4EF0A311DEC6}" srcOrd="0" destOrd="0" presId="urn:microsoft.com/office/officeart/2005/8/layout/hierarchy4"/>
    <dgm:cxn modelId="{28A85F32-AE1B-43A6-8285-8711765BFBEB}" type="presParOf" srcId="{EA4A3BE0-B235-4EB9-A159-23DD4DDDCD96}" destId="{0EDD0CEA-A965-4E82-A442-CB511AC381B6}" srcOrd="1" destOrd="0" presId="urn:microsoft.com/office/officeart/2005/8/layout/hierarchy4"/>
    <dgm:cxn modelId="{28891A7B-E3D9-490C-AE67-6E520FE83DA2}" type="presParOf" srcId="{48624B10-E38A-42B0-9D0B-35CB2A2855F5}" destId="{E4336F6B-DA33-4B1C-BF97-2B17B6F668C8}" srcOrd="3" destOrd="0" presId="urn:microsoft.com/office/officeart/2005/8/layout/hierarchy4"/>
    <dgm:cxn modelId="{59DC84B4-273B-4E13-8A49-09E70CCBE055}" type="presParOf" srcId="{48624B10-E38A-42B0-9D0B-35CB2A2855F5}" destId="{077EA0F6-ABCB-4780-B22C-7DB50518C4EB}" srcOrd="4" destOrd="0" presId="urn:microsoft.com/office/officeart/2005/8/layout/hierarchy4"/>
    <dgm:cxn modelId="{68DBAF01-9E4B-40AE-8217-0D4F0642F948}" type="presParOf" srcId="{077EA0F6-ABCB-4780-B22C-7DB50518C4EB}" destId="{D32FF48B-59A8-4C19-8D6D-59A040A03913}" srcOrd="0" destOrd="0" presId="urn:microsoft.com/office/officeart/2005/8/layout/hierarchy4"/>
    <dgm:cxn modelId="{A10D4DCB-6CB4-4187-8A94-DA93D0C92F41}" type="presParOf" srcId="{077EA0F6-ABCB-4780-B22C-7DB50518C4EB}" destId="{0E78BFD1-A00F-4FFA-BD61-4A9EB528CFB9}" srcOrd="1" destOrd="0" presId="urn:microsoft.com/office/officeart/2005/8/layout/hierarchy4"/>
    <dgm:cxn modelId="{39156E78-A95F-4518-A69C-860105E28D35}" type="presParOf" srcId="{48624B10-E38A-42B0-9D0B-35CB2A2855F5}" destId="{3FDB0232-576C-4199-954A-FBF97FF7E3E7}" srcOrd="5" destOrd="0" presId="urn:microsoft.com/office/officeart/2005/8/layout/hierarchy4"/>
    <dgm:cxn modelId="{01DAF437-4C22-4521-8A50-135F558C099A}" type="presParOf" srcId="{48624B10-E38A-42B0-9D0B-35CB2A2855F5}" destId="{DDDDDA17-8061-4BB3-8ECC-44DDFA9EB922}" srcOrd="6" destOrd="0" presId="urn:microsoft.com/office/officeart/2005/8/layout/hierarchy4"/>
    <dgm:cxn modelId="{C7991F8C-F74A-4FDD-B0BF-BAD740A968F8}" type="presParOf" srcId="{DDDDDA17-8061-4BB3-8ECC-44DDFA9EB922}" destId="{CF6A4A7E-EA28-4A11-BA39-0D9ECDB819A5}" srcOrd="0" destOrd="0" presId="urn:microsoft.com/office/officeart/2005/8/layout/hierarchy4"/>
    <dgm:cxn modelId="{4A9B45BE-C46B-4A04-B76F-E633D7632C25}" type="presParOf" srcId="{DDDDDA17-8061-4BB3-8ECC-44DDFA9EB922}" destId="{3DA642DA-81E0-419F-BF45-38BB4DD3E956}" srcOrd="1" destOrd="0" presId="urn:microsoft.com/office/officeart/2005/8/layout/hierarchy4"/>
    <dgm:cxn modelId="{2E76B1F6-D730-4A1B-9BAE-33DAB14A60D9}" type="presParOf" srcId="{48624B10-E38A-42B0-9D0B-35CB2A2855F5}" destId="{BB07C3CD-0311-4BA2-9198-B1A1D3CEEB4B}" srcOrd="7" destOrd="0" presId="urn:microsoft.com/office/officeart/2005/8/layout/hierarchy4"/>
    <dgm:cxn modelId="{9EEDAEB7-30D1-4B26-B364-D15FDD7B51A2}" type="presParOf" srcId="{48624B10-E38A-42B0-9D0B-35CB2A2855F5}" destId="{169565BE-1E2F-47E4-8871-15F4C436A455}" srcOrd="8" destOrd="0" presId="urn:microsoft.com/office/officeart/2005/8/layout/hierarchy4"/>
    <dgm:cxn modelId="{E46B70B1-E0C4-4479-9E9E-B340A0213D98}" type="presParOf" srcId="{169565BE-1E2F-47E4-8871-15F4C436A455}" destId="{7BC70685-E0BE-444F-A384-A2ACC97A138C}" srcOrd="0" destOrd="0" presId="urn:microsoft.com/office/officeart/2005/8/layout/hierarchy4"/>
    <dgm:cxn modelId="{2BC49615-23AA-4130-AD9E-BA14D89B3D7C}" type="presParOf" srcId="{169565BE-1E2F-47E4-8871-15F4C436A455}" destId="{2221E860-D5B6-45E7-B7F6-93FC731B7B7F}" srcOrd="1" destOrd="0" presId="urn:microsoft.com/office/officeart/2005/8/layout/hierarchy4"/>
    <dgm:cxn modelId="{C7BF4338-8115-4366-B514-64580A971C58}" type="presParOf" srcId="{169565BE-1E2F-47E4-8871-15F4C436A455}" destId="{E5307F68-0616-4D5A-9E67-1C70C1F5A06F}" srcOrd="2" destOrd="0" presId="urn:microsoft.com/office/officeart/2005/8/layout/hierarchy4"/>
    <dgm:cxn modelId="{AE638FB6-9A6B-486A-91F5-198E32DC62B0}" type="presParOf" srcId="{E5307F68-0616-4D5A-9E67-1C70C1F5A06F}" destId="{3D82F06A-CC8B-4A07-B434-935204AA8892}" srcOrd="0" destOrd="0" presId="urn:microsoft.com/office/officeart/2005/8/layout/hierarchy4"/>
    <dgm:cxn modelId="{11CBEB39-0615-494E-8561-A069A3AA529F}" type="presParOf" srcId="{3D82F06A-CC8B-4A07-B434-935204AA8892}" destId="{DB84276B-D064-4DE9-951F-D7CEB80BFBE3}" srcOrd="0" destOrd="0" presId="urn:microsoft.com/office/officeart/2005/8/layout/hierarchy4"/>
    <dgm:cxn modelId="{E7331FD2-EC48-4F30-9156-44D355180AF9}" type="presParOf" srcId="{3D82F06A-CC8B-4A07-B434-935204AA8892}" destId="{C04C16E4-D963-4C55-8460-DC02D5297358}" srcOrd="1" destOrd="0" presId="urn:microsoft.com/office/officeart/2005/8/layout/hierarchy4"/>
    <dgm:cxn modelId="{F8717FDC-E2A2-4327-AF58-14679DD9DDD0}" type="presParOf" srcId="{E5307F68-0616-4D5A-9E67-1C70C1F5A06F}" destId="{18685EF3-914B-435D-8FD4-377423AF7F49}" srcOrd="1" destOrd="0" presId="urn:microsoft.com/office/officeart/2005/8/layout/hierarchy4"/>
    <dgm:cxn modelId="{19E304DE-37B4-4CDD-A55B-F59F1EF7C950}" type="presParOf" srcId="{E5307F68-0616-4D5A-9E67-1C70C1F5A06F}" destId="{AD90F258-018F-48B3-B929-D7CCA102667B}" srcOrd="2" destOrd="0" presId="urn:microsoft.com/office/officeart/2005/8/layout/hierarchy4"/>
    <dgm:cxn modelId="{BF575DCF-59A2-4A17-AA3F-0583FA09FF1A}" type="presParOf" srcId="{AD90F258-018F-48B3-B929-D7CCA102667B}" destId="{BEC37AAC-28D1-4604-A74F-A4ADA6B4AE7F}" srcOrd="0" destOrd="0" presId="urn:microsoft.com/office/officeart/2005/8/layout/hierarchy4"/>
    <dgm:cxn modelId="{27B581B1-8E00-42F6-91EB-B5867F208D6A}" type="presParOf" srcId="{AD90F258-018F-48B3-B929-D7CCA102667B}" destId="{6F59A8C1-1F3E-476E-96E8-6474CF1028D2}" srcOrd="1" destOrd="0" presId="urn:microsoft.com/office/officeart/2005/8/layout/hierarchy4"/>
    <dgm:cxn modelId="{319D599C-C738-4AE0-8F18-EB7F18340545}" type="presParOf" srcId="{48624B10-E38A-42B0-9D0B-35CB2A2855F5}" destId="{7CA7FE17-100C-42D8-BB18-7887AEBD1949}" srcOrd="9" destOrd="0" presId="urn:microsoft.com/office/officeart/2005/8/layout/hierarchy4"/>
    <dgm:cxn modelId="{FCA3B51E-4148-4FFF-9F58-AE5A4A7FD7E7}" type="presParOf" srcId="{48624B10-E38A-42B0-9D0B-35CB2A2855F5}" destId="{05813383-2894-4063-B902-46F5D713BFE6}" srcOrd="10" destOrd="0" presId="urn:microsoft.com/office/officeart/2005/8/layout/hierarchy4"/>
    <dgm:cxn modelId="{C231FFE8-9896-4253-B8CD-8C1D57185588}" type="presParOf" srcId="{05813383-2894-4063-B902-46F5D713BFE6}" destId="{C6F6008E-2627-4E79-8228-911646F72815}" srcOrd="0" destOrd="0" presId="urn:microsoft.com/office/officeart/2005/8/layout/hierarchy4"/>
    <dgm:cxn modelId="{96C5E4EE-5E3B-4BCA-8E5E-423B16AC30DD}" type="presParOf" srcId="{05813383-2894-4063-B902-46F5D713BFE6}" destId="{513CCE89-0D0B-4487-9F87-4D35EB6826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F1267-CC01-442E-9CD6-557992E1608C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2E4CC-B534-4908-AA2F-8AC723E1CB28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У 8 пациенток диагноз выявлен амбулаторно. 5 больных направлены на консультацию с целью исключения токсоплазмоза, герпетической и </a:t>
          </a:r>
          <a:r>
            <a:rPr lang="ru-RU" sz="1200" dirty="0" err="1" smtClean="0">
              <a:solidFill>
                <a:schemeClr val="tx1"/>
              </a:solidFill>
            </a:rPr>
            <a:t>цитомегаловирусной</a:t>
          </a:r>
          <a:r>
            <a:rPr lang="ru-RU" sz="1200" dirty="0" smtClean="0">
              <a:solidFill>
                <a:schemeClr val="tx1"/>
              </a:solidFill>
            </a:rPr>
            <a:t> инфекции, 3 – для уточнения причины субфебрилитета</a:t>
          </a:r>
          <a:endParaRPr lang="ru-RU" sz="1200" dirty="0">
            <a:solidFill>
              <a:schemeClr val="tx1"/>
            </a:solidFill>
          </a:endParaRPr>
        </a:p>
      </dgm:t>
    </dgm:pt>
    <dgm:pt modelId="{1BE320E4-A6AC-400E-AD1E-9825DC80F20C}" type="parTrans" cxnId="{B4FF527C-F457-4CC3-A1B2-BBB53954174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1AF1558-ADED-4345-94A6-ECA53947406B}" type="sibTrans" cxnId="{B4FF527C-F457-4CC3-A1B2-BBB539541740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48D4381-F196-4AC5-9B78-86F040573245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Подозрение возникало при детальном изучении ОАГА – самопроизвольное преждевременное прерывание беременности (5), антенатальная гибель и аномалии развития плода (2), ранняя смерть новорожденного (1)</a:t>
          </a:r>
          <a:endParaRPr lang="ru-RU" sz="1200" dirty="0">
            <a:solidFill>
              <a:schemeClr val="tx1"/>
            </a:solidFill>
          </a:endParaRPr>
        </a:p>
      </dgm:t>
    </dgm:pt>
    <dgm:pt modelId="{06456A61-211E-4D10-8D55-76E1A3F8BBCD}" type="parTrans" cxnId="{D979ED7C-42F9-4E5C-9475-5B6A8C780DA5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D786815-AEE3-4523-9BBD-AD4C1DBA0F0A}" type="sibTrans" cxnId="{D979ED7C-42F9-4E5C-9475-5B6A8C780DA5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A343860-6E28-4990-A930-3528620C004E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Объективно: умеренная поверхностная </a:t>
          </a:r>
          <a:r>
            <a:rPr lang="ru-RU" sz="1200" dirty="0" err="1" smtClean="0">
              <a:solidFill>
                <a:schemeClr val="tx1"/>
              </a:solidFill>
            </a:rPr>
            <a:t>лимфаденопатия</a:t>
          </a:r>
          <a:r>
            <a:rPr lang="ru-RU" sz="1200" dirty="0" smtClean="0">
              <a:solidFill>
                <a:schemeClr val="tx1"/>
              </a:solidFill>
            </a:rPr>
            <a:t>, увеличение печени, субфебрилитет, хронический воспалительный процесс органов малого таза, пиелонефрит, цистит, астенический синдром</a:t>
          </a:r>
          <a:endParaRPr lang="ru-RU" sz="1200" dirty="0">
            <a:solidFill>
              <a:schemeClr val="tx1"/>
            </a:solidFill>
          </a:endParaRPr>
        </a:p>
      </dgm:t>
    </dgm:pt>
    <dgm:pt modelId="{3F398879-6BE2-4079-83F1-88A118307B7D}" type="parTrans" cxnId="{E194E653-97A7-44F9-8F36-EFFC605691D0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0A432FF-6B53-4818-98EA-45089150F380}" type="sibTrans" cxnId="{E194E653-97A7-44F9-8F36-EFFC605691D0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124661DC-255E-4286-A7CE-775693F9CB82}">
      <dgm:prSet custT="1"/>
      <dgm:spPr/>
      <dgm:t>
        <a:bodyPr/>
        <a:lstStyle/>
        <a:p>
          <a:pPr rtl="0"/>
          <a:r>
            <a:rPr lang="ru-RU" sz="1200" smtClean="0">
              <a:solidFill>
                <a:schemeClr val="tx1"/>
              </a:solidFill>
            </a:rPr>
            <a:t>Диагноз у 4 больных подтвержден методом РНГА с листериозным диагностикумом (1:200 – 1:800), еще у 4-х – методом РНИФ</a:t>
          </a:r>
          <a:endParaRPr lang="ru-RU" sz="1200">
            <a:solidFill>
              <a:schemeClr val="tx1"/>
            </a:solidFill>
          </a:endParaRPr>
        </a:p>
      </dgm:t>
    </dgm:pt>
    <dgm:pt modelId="{5E561A94-78F7-432A-8954-EA876A761D75}" type="parTrans" cxnId="{2D865B1B-2224-45CA-903C-952D17364A6C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E1D3338F-E055-4605-85A6-515832DC5E85}" type="sibTrans" cxnId="{2D865B1B-2224-45CA-903C-952D17364A6C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C179CFB1-3E95-4F0D-B688-7CB4FC4F3A3B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Лечение </a:t>
          </a:r>
          <a:r>
            <a:rPr lang="ru-RU" sz="1200" dirty="0" err="1" smtClean="0">
              <a:solidFill>
                <a:schemeClr val="tx1"/>
              </a:solidFill>
            </a:rPr>
            <a:t>листериоза</a:t>
          </a:r>
          <a:r>
            <a:rPr lang="ru-RU" sz="1200" dirty="0" smtClean="0">
              <a:solidFill>
                <a:schemeClr val="tx1"/>
              </a:solidFill>
            </a:rPr>
            <a:t> требует длительной (до 2-3 недель) антибиотикотерапии препаратами пенициллинового ряда, </a:t>
          </a:r>
          <a:r>
            <a:rPr lang="ru-RU" sz="1200" dirty="0" err="1" smtClean="0">
              <a:solidFill>
                <a:schemeClr val="tx1"/>
              </a:solidFill>
            </a:rPr>
            <a:t>аминогликозидами</a:t>
          </a:r>
          <a:r>
            <a:rPr lang="ru-RU" sz="1200" dirty="0" smtClean="0">
              <a:solidFill>
                <a:schemeClr val="tx1"/>
              </a:solidFill>
            </a:rPr>
            <a:t>, </a:t>
          </a:r>
          <a:r>
            <a:rPr lang="ru-RU" sz="1200" dirty="0" err="1" smtClean="0">
              <a:solidFill>
                <a:schemeClr val="tx1"/>
              </a:solidFill>
            </a:rPr>
            <a:t>карбопинемами</a:t>
          </a:r>
          <a:r>
            <a:rPr lang="ru-RU" sz="1200" dirty="0" smtClean="0">
              <a:solidFill>
                <a:schemeClr val="tx1"/>
              </a:solidFill>
            </a:rPr>
            <a:t>. Нередко – с необходимостью проведения повторных курсов лечения. </a:t>
          </a:r>
          <a:endParaRPr lang="ru-RU" sz="1200" dirty="0">
            <a:solidFill>
              <a:schemeClr val="tx1"/>
            </a:solidFill>
          </a:endParaRPr>
        </a:p>
      </dgm:t>
    </dgm:pt>
    <dgm:pt modelId="{A3581272-1D48-4CCC-964E-D99C41EF9673}" type="parTrans" cxnId="{F0DBD1E5-3118-4D4D-A0B5-45320A2D55E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83DFC318-FB8C-4370-87E9-FF1710C04029}" type="sibTrans" cxnId="{F0DBD1E5-3118-4D4D-A0B5-45320A2D55E6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5F61E7EF-DB18-498E-8E6A-E04AB2C015B3}">
      <dgm:prSet custT="1"/>
      <dgm:spPr/>
      <dgm:t>
        <a:bodyPr/>
        <a:lstStyle/>
        <a:p>
          <a:pPr rtl="0"/>
          <a:r>
            <a:rPr lang="ru-RU" sz="1200" smtClean="0">
              <a:solidFill>
                <a:schemeClr val="tx1"/>
              </a:solidFill>
            </a:rPr>
            <a:t>Большое значение имеют детоксикационная и десенсибилизирующая терапия</a:t>
          </a:r>
          <a:endParaRPr lang="ru-RU" sz="1200" dirty="0">
            <a:solidFill>
              <a:schemeClr val="tx1"/>
            </a:solidFill>
          </a:endParaRPr>
        </a:p>
      </dgm:t>
    </dgm:pt>
    <dgm:pt modelId="{85061224-31B9-4F48-BC76-C67A9BD52C6A}" type="parTrans" cxnId="{7F815BEA-9F6B-4D55-933A-A3D11A3B39CE}">
      <dgm:prSet/>
      <dgm:spPr/>
      <dgm:t>
        <a:bodyPr/>
        <a:lstStyle/>
        <a:p>
          <a:endParaRPr lang="ru-RU"/>
        </a:p>
      </dgm:t>
    </dgm:pt>
    <dgm:pt modelId="{78E6D5A5-9ED7-40AD-B79E-DC54631A30BD}" type="sibTrans" cxnId="{7F815BEA-9F6B-4D55-933A-A3D11A3B39CE}">
      <dgm:prSet/>
      <dgm:spPr/>
      <dgm:t>
        <a:bodyPr/>
        <a:lstStyle/>
        <a:p>
          <a:endParaRPr lang="ru-RU"/>
        </a:p>
      </dgm:t>
    </dgm:pt>
    <dgm:pt modelId="{3DB25A8B-86C3-4B9A-99CD-44189EC614B0}" type="pres">
      <dgm:prSet presAssocID="{F4EF1267-CC01-442E-9CD6-557992E160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7841B-0DA1-4A3C-A4F7-1CC4925EEFF1}" type="pres">
      <dgm:prSet presAssocID="{E7A2E4CC-B534-4908-AA2F-8AC723E1CB28}" presName="composite" presStyleCnt="0"/>
      <dgm:spPr/>
    </dgm:pt>
    <dgm:pt modelId="{90950A9C-1FA3-441F-9402-343AB4AB7E99}" type="pres">
      <dgm:prSet presAssocID="{E7A2E4CC-B534-4908-AA2F-8AC723E1CB28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431A-1D1F-4ECB-B689-2D1B797B2844}" type="pres">
      <dgm:prSet presAssocID="{E7A2E4CC-B534-4908-AA2F-8AC723E1CB28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</dgm:pt>
    <dgm:pt modelId="{6EF101EE-56F4-4333-8BDE-6CB873A0992C}" type="pres">
      <dgm:prSet presAssocID="{01AF1558-ADED-4345-94A6-ECA53947406B}" presName="sibTrans" presStyleCnt="0"/>
      <dgm:spPr/>
    </dgm:pt>
    <dgm:pt modelId="{AE52F682-4797-4428-902F-5F121DAF0177}" type="pres">
      <dgm:prSet presAssocID="{048D4381-F196-4AC5-9B78-86F040573245}" presName="composite" presStyleCnt="0"/>
      <dgm:spPr/>
    </dgm:pt>
    <dgm:pt modelId="{63269DE0-02E5-48F0-9243-97A01018844F}" type="pres">
      <dgm:prSet presAssocID="{048D4381-F196-4AC5-9B78-86F04057324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D597-9B9E-439B-BCDB-4FA0C6B272FB}" type="pres">
      <dgm:prSet presAssocID="{048D4381-F196-4AC5-9B78-86F040573245}" presName="rect2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</dgm:pt>
    <dgm:pt modelId="{B7FB60CE-A6AB-4046-A4E2-9B10256305F9}" type="pres">
      <dgm:prSet presAssocID="{8D786815-AEE3-4523-9BBD-AD4C1DBA0F0A}" presName="sibTrans" presStyleCnt="0"/>
      <dgm:spPr/>
    </dgm:pt>
    <dgm:pt modelId="{4AD2C2B1-DD4C-441C-A4CA-4072A61FADE9}" type="pres">
      <dgm:prSet presAssocID="{6A343860-6E28-4990-A930-3528620C004E}" presName="composite" presStyleCnt="0"/>
      <dgm:spPr/>
    </dgm:pt>
    <dgm:pt modelId="{058002FA-DFDD-47AA-8166-A9ED5E47E461}" type="pres">
      <dgm:prSet presAssocID="{6A343860-6E28-4990-A930-3528620C004E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39CF-5DFE-48C7-8809-447E2BA9E0D4}" type="pres">
      <dgm:prSet presAssocID="{6A343860-6E28-4990-A930-3528620C004E}" presName="rect2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</dgm:pt>
    <dgm:pt modelId="{9659C237-3760-44B6-9D5B-727AFBB6C9C6}" type="pres">
      <dgm:prSet presAssocID="{C0A432FF-6B53-4818-98EA-45089150F380}" presName="sibTrans" presStyleCnt="0"/>
      <dgm:spPr/>
    </dgm:pt>
    <dgm:pt modelId="{B3C5243F-8CBD-4E0A-B9DF-8423763C65D2}" type="pres">
      <dgm:prSet presAssocID="{124661DC-255E-4286-A7CE-775693F9CB82}" presName="composite" presStyleCnt="0"/>
      <dgm:spPr/>
    </dgm:pt>
    <dgm:pt modelId="{B1A17E78-A007-4A7D-8EFF-A045E15916D2}" type="pres">
      <dgm:prSet presAssocID="{124661DC-255E-4286-A7CE-775693F9CB82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B5D7E-4A1C-4A0E-9005-B594B1420BDF}" type="pres">
      <dgm:prSet presAssocID="{124661DC-255E-4286-A7CE-775693F9CB82}" presName="rect2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</dgm:pt>
    <dgm:pt modelId="{218D3322-F3CF-467F-BF0A-847D79620A1C}" type="pres">
      <dgm:prSet presAssocID="{E1D3338F-E055-4605-85A6-515832DC5E85}" presName="sibTrans" presStyleCnt="0"/>
      <dgm:spPr/>
    </dgm:pt>
    <dgm:pt modelId="{4AF33242-58AD-415E-A210-F09AC92232C2}" type="pres">
      <dgm:prSet presAssocID="{C179CFB1-3E95-4F0D-B688-7CB4FC4F3A3B}" presName="composite" presStyleCnt="0"/>
      <dgm:spPr/>
    </dgm:pt>
    <dgm:pt modelId="{EA2BC81B-3647-4C55-BA67-E375BE7BCC9C}" type="pres">
      <dgm:prSet presAssocID="{C179CFB1-3E95-4F0D-B688-7CB4FC4F3A3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7EFA-2B5D-4918-B916-A5C3330CFF13}" type="pres">
      <dgm:prSet presAssocID="{C179CFB1-3E95-4F0D-B688-7CB4FC4F3A3B}" presName="rect2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</dgm:pt>
    <dgm:pt modelId="{285BFB40-32C7-49D9-8B8B-1D3846995E8C}" type="pres">
      <dgm:prSet presAssocID="{83DFC318-FB8C-4370-87E9-FF1710C04029}" presName="sibTrans" presStyleCnt="0"/>
      <dgm:spPr/>
    </dgm:pt>
    <dgm:pt modelId="{6E7601F6-8D94-4EDC-84C8-0496906EDB01}" type="pres">
      <dgm:prSet presAssocID="{5F61E7EF-DB18-498E-8E6A-E04AB2C015B3}" presName="composite" presStyleCnt="0"/>
      <dgm:spPr/>
    </dgm:pt>
    <dgm:pt modelId="{3A401092-8273-4C51-904F-6DA546F19D91}" type="pres">
      <dgm:prSet presAssocID="{5F61E7EF-DB18-498E-8E6A-E04AB2C015B3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813A4-7CA0-403A-99F1-ADE7A08B73A4}" type="pres">
      <dgm:prSet presAssocID="{5F61E7EF-DB18-498E-8E6A-E04AB2C015B3}" presName="rect2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</dgm:pt>
  </dgm:ptLst>
  <dgm:cxnLst>
    <dgm:cxn modelId="{46DB36B5-254F-4572-A89D-9510F2D03CA2}" type="presOf" srcId="{E7A2E4CC-B534-4908-AA2F-8AC723E1CB28}" destId="{90950A9C-1FA3-441F-9402-343AB4AB7E99}" srcOrd="0" destOrd="0" presId="urn:microsoft.com/office/officeart/2008/layout/PictureStrips"/>
    <dgm:cxn modelId="{DF461025-970F-48D7-B601-774FAAD01973}" type="presOf" srcId="{048D4381-F196-4AC5-9B78-86F040573245}" destId="{63269DE0-02E5-48F0-9243-97A01018844F}" srcOrd="0" destOrd="0" presId="urn:microsoft.com/office/officeart/2008/layout/PictureStrips"/>
    <dgm:cxn modelId="{E194E653-97A7-44F9-8F36-EFFC605691D0}" srcId="{F4EF1267-CC01-442E-9CD6-557992E1608C}" destId="{6A343860-6E28-4990-A930-3528620C004E}" srcOrd="2" destOrd="0" parTransId="{3F398879-6BE2-4079-83F1-88A118307B7D}" sibTransId="{C0A432FF-6B53-4818-98EA-45089150F380}"/>
    <dgm:cxn modelId="{B4FF527C-F457-4CC3-A1B2-BBB539541740}" srcId="{F4EF1267-CC01-442E-9CD6-557992E1608C}" destId="{E7A2E4CC-B534-4908-AA2F-8AC723E1CB28}" srcOrd="0" destOrd="0" parTransId="{1BE320E4-A6AC-400E-AD1E-9825DC80F20C}" sibTransId="{01AF1558-ADED-4345-94A6-ECA53947406B}"/>
    <dgm:cxn modelId="{F0DBD1E5-3118-4D4D-A0B5-45320A2D55E6}" srcId="{F4EF1267-CC01-442E-9CD6-557992E1608C}" destId="{C179CFB1-3E95-4F0D-B688-7CB4FC4F3A3B}" srcOrd="4" destOrd="0" parTransId="{A3581272-1D48-4CCC-964E-D99C41EF9673}" sibTransId="{83DFC318-FB8C-4370-87E9-FF1710C04029}"/>
    <dgm:cxn modelId="{DB07DCF3-1D88-46DE-A473-E60DC9527321}" type="presOf" srcId="{F4EF1267-CC01-442E-9CD6-557992E1608C}" destId="{3DB25A8B-86C3-4B9A-99CD-44189EC614B0}" srcOrd="0" destOrd="0" presId="urn:microsoft.com/office/officeart/2008/layout/PictureStrips"/>
    <dgm:cxn modelId="{010C6BBD-F2F3-4E0C-8694-240097CE495F}" type="presOf" srcId="{124661DC-255E-4286-A7CE-775693F9CB82}" destId="{B1A17E78-A007-4A7D-8EFF-A045E15916D2}" srcOrd="0" destOrd="0" presId="urn:microsoft.com/office/officeart/2008/layout/PictureStrips"/>
    <dgm:cxn modelId="{2D865B1B-2224-45CA-903C-952D17364A6C}" srcId="{F4EF1267-CC01-442E-9CD6-557992E1608C}" destId="{124661DC-255E-4286-A7CE-775693F9CB82}" srcOrd="3" destOrd="0" parTransId="{5E561A94-78F7-432A-8954-EA876A761D75}" sibTransId="{E1D3338F-E055-4605-85A6-515832DC5E85}"/>
    <dgm:cxn modelId="{7F815BEA-9F6B-4D55-933A-A3D11A3B39CE}" srcId="{F4EF1267-CC01-442E-9CD6-557992E1608C}" destId="{5F61E7EF-DB18-498E-8E6A-E04AB2C015B3}" srcOrd="5" destOrd="0" parTransId="{85061224-31B9-4F48-BC76-C67A9BD52C6A}" sibTransId="{78E6D5A5-9ED7-40AD-B79E-DC54631A30BD}"/>
    <dgm:cxn modelId="{54286FF4-0547-4E81-980D-70ACA60EED7E}" type="presOf" srcId="{C179CFB1-3E95-4F0D-B688-7CB4FC4F3A3B}" destId="{EA2BC81B-3647-4C55-BA67-E375BE7BCC9C}" srcOrd="0" destOrd="0" presId="urn:microsoft.com/office/officeart/2008/layout/PictureStrips"/>
    <dgm:cxn modelId="{8C4F290E-5D19-4880-B074-710D5D2F955D}" type="presOf" srcId="{5F61E7EF-DB18-498E-8E6A-E04AB2C015B3}" destId="{3A401092-8273-4C51-904F-6DA546F19D91}" srcOrd="0" destOrd="0" presId="urn:microsoft.com/office/officeart/2008/layout/PictureStrips"/>
    <dgm:cxn modelId="{D979ED7C-42F9-4E5C-9475-5B6A8C780DA5}" srcId="{F4EF1267-CC01-442E-9CD6-557992E1608C}" destId="{048D4381-F196-4AC5-9B78-86F040573245}" srcOrd="1" destOrd="0" parTransId="{06456A61-211E-4D10-8D55-76E1A3F8BBCD}" sibTransId="{8D786815-AEE3-4523-9BBD-AD4C1DBA0F0A}"/>
    <dgm:cxn modelId="{09E38C7A-1179-4440-9367-D5BECB52C670}" type="presOf" srcId="{6A343860-6E28-4990-A930-3528620C004E}" destId="{058002FA-DFDD-47AA-8166-A9ED5E47E461}" srcOrd="0" destOrd="0" presId="urn:microsoft.com/office/officeart/2008/layout/PictureStrips"/>
    <dgm:cxn modelId="{606498EB-6580-4D43-8790-9DB5CB6DF511}" type="presParOf" srcId="{3DB25A8B-86C3-4B9A-99CD-44189EC614B0}" destId="{BC57841B-0DA1-4A3C-A4F7-1CC4925EEFF1}" srcOrd="0" destOrd="0" presId="urn:microsoft.com/office/officeart/2008/layout/PictureStrips"/>
    <dgm:cxn modelId="{93C912C2-D520-4C1C-8FF8-B1D38F640196}" type="presParOf" srcId="{BC57841B-0DA1-4A3C-A4F7-1CC4925EEFF1}" destId="{90950A9C-1FA3-441F-9402-343AB4AB7E99}" srcOrd="0" destOrd="0" presId="urn:microsoft.com/office/officeart/2008/layout/PictureStrips"/>
    <dgm:cxn modelId="{B17AE4E5-2EAC-480F-BC5C-F5AD50463867}" type="presParOf" srcId="{BC57841B-0DA1-4A3C-A4F7-1CC4925EEFF1}" destId="{8803431A-1D1F-4ECB-B689-2D1B797B2844}" srcOrd="1" destOrd="0" presId="urn:microsoft.com/office/officeart/2008/layout/PictureStrips"/>
    <dgm:cxn modelId="{E7EFC3EA-7D60-4A78-A4AE-434CA8E87FF5}" type="presParOf" srcId="{3DB25A8B-86C3-4B9A-99CD-44189EC614B0}" destId="{6EF101EE-56F4-4333-8BDE-6CB873A0992C}" srcOrd="1" destOrd="0" presId="urn:microsoft.com/office/officeart/2008/layout/PictureStrips"/>
    <dgm:cxn modelId="{CF6FE755-3AE0-45DF-AB64-313988A7E1C1}" type="presParOf" srcId="{3DB25A8B-86C3-4B9A-99CD-44189EC614B0}" destId="{AE52F682-4797-4428-902F-5F121DAF0177}" srcOrd="2" destOrd="0" presId="urn:microsoft.com/office/officeart/2008/layout/PictureStrips"/>
    <dgm:cxn modelId="{014F8DD2-3057-4A95-8261-A93F915F3EDB}" type="presParOf" srcId="{AE52F682-4797-4428-902F-5F121DAF0177}" destId="{63269DE0-02E5-48F0-9243-97A01018844F}" srcOrd="0" destOrd="0" presId="urn:microsoft.com/office/officeart/2008/layout/PictureStrips"/>
    <dgm:cxn modelId="{5773C88D-6747-4F72-8CEB-68F46A9D6D9A}" type="presParOf" srcId="{AE52F682-4797-4428-902F-5F121DAF0177}" destId="{0950D597-9B9E-439B-BCDB-4FA0C6B272FB}" srcOrd="1" destOrd="0" presId="urn:microsoft.com/office/officeart/2008/layout/PictureStrips"/>
    <dgm:cxn modelId="{9854B063-8AAA-4778-B638-8FC917434D6A}" type="presParOf" srcId="{3DB25A8B-86C3-4B9A-99CD-44189EC614B0}" destId="{B7FB60CE-A6AB-4046-A4E2-9B10256305F9}" srcOrd="3" destOrd="0" presId="urn:microsoft.com/office/officeart/2008/layout/PictureStrips"/>
    <dgm:cxn modelId="{3FDAFD2E-0AFA-4D11-AB7E-A35032D7D03F}" type="presParOf" srcId="{3DB25A8B-86C3-4B9A-99CD-44189EC614B0}" destId="{4AD2C2B1-DD4C-441C-A4CA-4072A61FADE9}" srcOrd="4" destOrd="0" presId="urn:microsoft.com/office/officeart/2008/layout/PictureStrips"/>
    <dgm:cxn modelId="{9BCA40A6-D8D7-42D0-A255-A3735D655250}" type="presParOf" srcId="{4AD2C2B1-DD4C-441C-A4CA-4072A61FADE9}" destId="{058002FA-DFDD-47AA-8166-A9ED5E47E461}" srcOrd="0" destOrd="0" presId="urn:microsoft.com/office/officeart/2008/layout/PictureStrips"/>
    <dgm:cxn modelId="{0088D350-6A06-4FB9-975A-9E3A14387F0B}" type="presParOf" srcId="{4AD2C2B1-DD4C-441C-A4CA-4072A61FADE9}" destId="{7B6039CF-5DFE-48C7-8809-447E2BA9E0D4}" srcOrd="1" destOrd="0" presId="urn:microsoft.com/office/officeart/2008/layout/PictureStrips"/>
    <dgm:cxn modelId="{D31363C9-97AB-45B9-BBB3-B0A0128FB485}" type="presParOf" srcId="{3DB25A8B-86C3-4B9A-99CD-44189EC614B0}" destId="{9659C237-3760-44B6-9D5B-727AFBB6C9C6}" srcOrd="5" destOrd="0" presId="urn:microsoft.com/office/officeart/2008/layout/PictureStrips"/>
    <dgm:cxn modelId="{A2D1AED9-92F2-4CEF-92CB-9760E24C82D3}" type="presParOf" srcId="{3DB25A8B-86C3-4B9A-99CD-44189EC614B0}" destId="{B3C5243F-8CBD-4E0A-B9DF-8423763C65D2}" srcOrd="6" destOrd="0" presId="urn:microsoft.com/office/officeart/2008/layout/PictureStrips"/>
    <dgm:cxn modelId="{B736BD14-8D80-4683-A944-5AEEAD64DE9F}" type="presParOf" srcId="{B3C5243F-8CBD-4E0A-B9DF-8423763C65D2}" destId="{B1A17E78-A007-4A7D-8EFF-A045E15916D2}" srcOrd="0" destOrd="0" presId="urn:microsoft.com/office/officeart/2008/layout/PictureStrips"/>
    <dgm:cxn modelId="{697ED6D2-6F3C-481A-81DA-0F1AE4F8F8DD}" type="presParOf" srcId="{B3C5243F-8CBD-4E0A-B9DF-8423763C65D2}" destId="{1DEB5D7E-4A1C-4A0E-9005-B594B1420BDF}" srcOrd="1" destOrd="0" presId="urn:microsoft.com/office/officeart/2008/layout/PictureStrips"/>
    <dgm:cxn modelId="{818E9163-BDC7-4A46-8882-B9F6D1B99E11}" type="presParOf" srcId="{3DB25A8B-86C3-4B9A-99CD-44189EC614B0}" destId="{218D3322-F3CF-467F-BF0A-847D79620A1C}" srcOrd="7" destOrd="0" presId="urn:microsoft.com/office/officeart/2008/layout/PictureStrips"/>
    <dgm:cxn modelId="{D5B0F1B3-560F-41BF-A5A9-D3EA96126963}" type="presParOf" srcId="{3DB25A8B-86C3-4B9A-99CD-44189EC614B0}" destId="{4AF33242-58AD-415E-A210-F09AC92232C2}" srcOrd="8" destOrd="0" presId="urn:microsoft.com/office/officeart/2008/layout/PictureStrips"/>
    <dgm:cxn modelId="{ECB8A660-E1C7-4A0D-8185-E75FCE715F1E}" type="presParOf" srcId="{4AF33242-58AD-415E-A210-F09AC92232C2}" destId="{EA2BC81B-3647-4C55-BA67-E375BE7BCC9C}" srcOrd="0" destOrd="0" presId="urn:microsoft.com/office/officeart/2008/layout/PictureStrips"/>
    <dgm:cxn modelId="{01208606-1391-4F42-B1B6-CEF2A574ED12}" type="presParOf" srcId="{4AF33242-58AD-415E-A210-F09AC92232C2}" destId="{CE527EFA-2B5D-4918-B916-A5C3330CFF13}" srcOrd="1" destOrd="0" presId="urn:microsoft.com/office/officeart/2008/layout/PictureStrips"/>
    <dgm:cxn modelId="{6337158A-40C0-4CE3-80F5-AF769A19EA18}" type="presParOf" srcId="{3DB25A8B-86C3-4B9A-99CD-44189EC614B0}" destId="{285BFB40-32C7-49D9-8B8B-1D3846995E8C}" srcOrd="9" destOrd="0" presId="urn:microsoft.com/office/officeart/2008/layout/PictureStrips"/>
    <dgm:cxn modelId="{C7010861-055A-4255-A449-24CBFD00C45F}" type="presParOf" srcId="{3DB25A8B-86C3-4B9A-99CD-44189EC614B0}" destId="{6E7601F6-8D94-4EDC-84C8-0496906EDB01}" srcOrd="10" destOrd="0" presId="urn:microsoft.com/office/officeart/2008/layout/PictureStrips"/>
    <dgm:cxn modelId="{2150E6BF-876E-499C-91D6-E817B0DF5A1D}" type="presParOf" srcId="{6E7601F6-8D94-4EDC-84C8-0496906EDB01}" destId="{3A401092-8273-4C51-904F-6DA546F19D91}" srcOrd="0" destOrd="0" presId="urn:microsoft.com/office/officeart/2008/layout/PictureStrips"/>
    <dgm:cxn modelId="{091D2200-E985-4B95-B980-FDFE5D3FBFD2}" type="presParOf" srcId="{6E7601F6-8D94-4EDC-84C8-0496906EDB01}" destId="{F56813A4-7CA0-403A-99F1-ADE7A08B73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2AAD-7CFC-48F9-80C8-4BCF2A3DBE19}">
      <dsp:nvSpPr>
        <dsp:cNvPr id="0" name=""/>
        <dsp:cNvSpPr/>
      </dsp:nvSpPr>
      <dsp:spPr>
        <a:xfrm>
          <a:off x="3536" y="0"/>
          <a:ext cx="4050506" cy="437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 России заболеваемость </a:t>
          </a:r>
          <a:r>
            <a:rPr lang="ru-RU" sz="1600" kern="1200" dirty="0" err="1" smtClean="0">
              <a:solidFill>
                <a:schemeClr val="tx1"/>
              </a:solidFill>
            </a:rPr>
            <a:t>листериозом</a:t>
          </a:r>
          <a:r>
            <a:rPr lang="ru-RU" sz="1600" kern="1200" dirty="0" smtClean="0">
              <a:solidFill>
                <a:schemeClr val="tx1"/>
              </a:solidFill>
            </a:rPr>
            <a:t> составляет 40-100 случаев в год, чаще регистрируются спорадические случаи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536" y="1749425"/>
        <a:ext cx="4050506" cy="1749425"/>
      </dsp:txXfrm>
    </dsp:sp>
    <dsp:sp modelId="{B31D00F6-2AEA-4C44-B554-20FD183CED70}">
      <dsp:nvSpPr>
        <dsp:cNvPr id="0" name=""/>
        <dsp:cNvSpPr/>
      </dsp:nvSpPr>
      <dsp:spPr>
        <a:xfrm>
          <a:off x="1300591" y="262413"/>
          <a:ext cx="1456396" cy="14563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7B9C2-8FA3-492D-96D7-29B989F600B1}">
      <dsp:nvSpPr>
        <dsp:cNvPr id="0" name=""/>
        <dsp:cNvSpPr/>
      </dsp:nvSpPr>
      <dsp:spPr>
        <a:xfrm>
          <a:off x="4175557" y="0"/>
          <a:ext cx="4050506" cy="437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США с 2009 по 2011 год зарегистрирован 1651 случай, из них 292 закончились летально или гибелью плода (21%), 14% связаны с беременностью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Максимальные показатели заболеваемости зафиксированы у беременных (3 на 100 000).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 сравнению с населением в целом, показатели у беременных женщин выше в 10 раз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175557" y="1749425"/>
        <a:ext cx="4050506" cy="1749425"/>
      </dsp:txXfrm>
    </dsp:sp>
    <dsp:sp modelId="{3584DEAA-DFB6-40C7-BE70-6494890A932D}">
      <dsp:nvSpPr>
        <dsp:cNvPr id="0" name=""/>
        <dsp:cNvSpPr/>
      </dsp:nvSpPr>
      <dsp:spPr>
        <a:xfrm>
          <a:off x="5472612" y="262413"/>
          <a:ext cx="1456396" cy="14563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E6021-26D0-4A5F-9EBC-5DD8778C4AF3}">
      <dsp:nvSpPr>
        <dsp:cNvPr id="0" name=""/>
        <dsp:cNvSpPr/>
      </dsp:nvSpPr>
      <dsp:spPr>
        <a:xfrm>
          <a:off x="329183" y="3498850"/>
          <a:ext cx="7571232" cy="65603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ACF5F-2478-4EA0-BB2D-9817743EE61C}">
      <dsp:nvSpPr>
        <dsp:cNvPr id="0" name=""/>
        <dsp:cNvSpPr/>
      </dsp:nvSpPr>
      <dsp:spPr>
        <a:xfrm rot="10800000">
          <a:off x="0" y="0"/>
          <a:ext cx="8568952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bg2"/>
              </a:solidFill>
            </a:rPr>
            <a:t>Основной путь передачи - пищевой (мясные, молочные продукты и корнеплоды, не прошедших термическую обработку, особенно при длительном хранении в холодильнике или в хранилищах с наличием грызунов)</a:t>
          </a:r>
          <a:endParaRPr lang="ru-RU" sz="1050" kern="1200" dirty="0">
            <a:solidFill>
              <a:schemeClr val="bg2"/>
            </a:solidFill>
          </a:endParaRPr>
        </a:p>
      </dsp:txBody>
      <dsp:txXfrm rot="-10800000">
        <a:off x="1499566" y="0"/>
        <a:ext cx="5569818" cy="623596"/>
      </dsp:txXfrm>
    </dsp:sp>
    <dsp:sp modelId="{0A06E53F-E39A-44DE-B1BB-8C5CDC688AF3}">
      <dsp:nvSpPr>
        <dsp:cNvPr id="0" name=""/>
        <dsp:cNvSpPr/>
      </dsp:nvSpPr>
      <dsp:spPr>
        <a:xfrm rot="10800000">
          <a:off x="535559" y="623596"/>
          <a:ext cx="7497833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104815"/>
            <a:satOff val="-4550"/>
            <a:lumOff val="111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smtClean="0"/>
            <a:t>Вертикальный − трансплацентарно или во время родов</a:t>
          </a:r>
          <a:endParaRPr lang="ru-RU" sz="1050" kern="1200" dirty="0"/>
        </a:p>
      </dsp:txBody>
      <dsp:txXfrm rot="-10800000">
        <a:off x="1847680" y="623596"/>
        <a:ext cx="4873591" cy="623596"/>
      </dsp:txXfrm>
    </dsp:sp>
    <dsp:sp modelId="{F90CC08B-295E-4CB0-8583-E6EC2A922A9E}">
      <dsp:nvSpPr>
        <dsp:cNvPr id="0" name=""/>
        <dsp:cNvSpPr/>
      </dsp:nvSpPr>
      <dsp:spPr>
        <a:xfrm rot="10800000">
          <a:off x="1071119" y="1247191"/>
          <a:ext cx="6426714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209630"/>
            <a:satOff val="-9100"/>
            <a:lumOff val="222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Описаны случаи послеродового аэрогенного, контактного и пищевого заражения новорожденных от матери, медицинского персонала или инфицированных ими объектов внешней среды.</a:t>
          </a:r>
          <a:endParaRPr lang="ru-RU" sz="1050" kern="1200" dirty="0"/>
        </a:p>
      </dsp:txBody>
      <dsp:txXfrm rot="-10800000">
        <a:off x="2195793" y="1247191"/>
        <a:ext cx="4177364" cy="623596"/>
      </dsp:txXfrm>
    </dsp:sp>
    <dsp:sp modelId="{2C6FAC7A-F16A-4896-AE88-76089DEC1441}">
      <dsp:nvSpPr>
        <dsp:cNvPr id="0" name=""/>
        <dsp:cNvSpPr/>
      </dsp:nvSpPr>
      <dsp:spPr>
        <a:xfrm rot="10800000">
          <a:off x="1606678" y="1870788"/>
          <a:ext cx="5355595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314445"/>
            <a:satOff val="-13650"/>
            <a:lumOff val="333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Контактный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(через порезы и ссадины на коже при попадании в них различных выделений больных животных)</a:t>
          </a:r>
          <a:endParaRPr lang="ru-RU" sz="1050" kern="1200" dirty="0"/>
        </a:p>
      </dsp:txBody>
      <dsp:txXfrm rot="-10800000">
        <a:off x="2543907" y="1870788"/>
        <a:ext cx="3481136" cy="623596"/>
      </dsp:txXfrm>
    </dsp:sp>
    <dsp:sp modelId="{E967A764-4111-4CDF-8F6B-781AD55E97D1}">
      <dsp:nvSpPr>
        <dsp:cNvPr id="0" name=""/>
        <dsp:cNvSpPr/>
      </dsp:nvSpPr>
      <dsp:spPr>
        <a:xfrm rot="10800000">
          <a:off x="2142238" y="2494384"/>
          <a:ext cx="4284476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419260"/>
            <a:satOff val="-18200"/>
            <a:lumOff val="444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Аэрогенный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(при обработке животного сырья: шерсти, щетины, кожи, шкур, пера, пуха)</a:t>
          </a:r>
          <a:endParaRPr lang="ru-RU" sz="1050" kern="1200" dirty="0"/>
        </a:p>
      </dsp:txBody>
      <dsp:txXfrm rot="-10800000">
        <a:off x="2892021" y="2494384"/>
        <a:ext cx="2784909" cy="623596"/>
      </dsp:txXfrm>
    </dsp:sp>
    <dsp:sp modelId="{1AACF1A8-260B-4B8C-9CEE-8B14A7FCA1DA}">
      <dsp:nvSpPr>
        <dsp:cNvPr id="0" name=""/>
        <dsp:cNvSpPr/>
      </dsp:nvSpPr>
      <dsp:spPr>
        <a:xfrm rot="10800000">
          <a:off x="2677797" y="3117980"/>
          <a:ext cx="3213357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314445"/>
            <a:satOff val="-13650"/>
            <a:lumOff val="333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Трансмиссивный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 укусах насекомых (в частности, клещей), а также крыс и мышей</a:t>
          </a:r>
          <a:endParaRPr lang="ru-RU" sz="1000" kern="1200" dirty="0"/>
        </a:p>
      </dsp:txBody>
      <dsp:txXfrm rot="-10800000">
        <a:off x="3240134" y="3117980"/>
        <a:ext cx="2088682" cy="623596"/>
      </dsp:txXfrm>
    </dsp:sp>
    <dsp:sp modelId="{32A1E8EB-E50A-4444-971E-F8D05FC83043}">
      <dsp:nvSpPr>
        <dsp:cNvPr id="0" name=""/>
        <dsp:cNvSpPr/>
      </dsp:nvSpPr>
      <dsp:spPr>
        <a:xfrm rot="10800000">
          <a:off x="3213357" y="3741576"/>
          <a:ext cx="2142238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209630"/>
            <a:satOff val="-9100"/>
            <a:lumOff val="222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Трансплантационный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(зарегистрированы случаи при пересадке почки) </a:t>
          </a:r>
          <a:endParaRPr lang="ru-RU" sz="900" kern="1200" dirty="0"/>
        </a:p>
      </dsp:txBody>
      <dsp:txXfrm rot="-10800000">
        <a:off x="3588248" y="3741576"/>
        <a:ext cx="1392454" cy="623596"/>
      </dsp:txXfrm>
    </dsp:sp>
    <dsp:sp modelId="{105A2A65-1ECE-438A-8CC8-B56E3AF39FA1}">
      <dsp:nvSpPr>
        <dsp:cNvPr id="0" name=""/>
        <dsp:cNvSpPr/>
      </dsp:nvSpPr>
      <dsp:spPr>
        <a:xfrm rot="10800000">
          <a:off x="3748916" y="4365172"/>
          <a:ext cx="1071119" cy="623596"/>
        </a:xfrm>
        <a:prstGeom prst="trapezoid">
          <a:avLst>
            <a:gd name="adj" fmla="val 85882"/>
          </a:avLst>
        </a:prstGeom>
        <a:solidFill>
          <a:schemeClr val="accent1">
            <a:shade val="50000"/>
            <a:hueOff val="104815"/>
            <a:satOff val="-4550"/>
            <a:lumOff val="111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Половой</a:t>
          </a:r>
          <a:endParaRPr lang="ru-RU" sz="900" kern="1200" dirty="0"/>
        </a:p>
      </dsp:txBody>
      <dsp:txXfrm rot="-10800000">
        <a:off x="3748916" y="4365172"/>
        <a:ext cx="1071119" cy="623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6A0E6-D043-45D9-A6DC-7642F1E6C9E9}">
      <dsp:nvSpPr>
        <dsp:cNvPr id="0" name=""/>
        <dsp:cNvSpPr/>
      </dsp:nvSpPr>
      <dsp:spPr>
        <a:xfrm>
          <a:off x="0" y="1576975"/>
          <a:ext cx="9144000" cy="210263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865F-0904-4F0D-97D7-AE1D8EDAACA9}">
      <dsp:nvSpPr>
        <dsp:cNvPr id="0" name=""/>
        <dsp:cNvSpPr/>
      </dsp:nvSpPr>
      <dsp:spPr>
        <a:xfrm>
          <a:off x="1399" y="0"/>
          <a:ext cx="1739615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Листериоз</a:t>
          </a:r>
          <a:r>
            <a:rPr lang="ru-RU" sz="1200" kern="1200" dirty="0" smtClean="0"/>
            <a:t> беременных чаще протекает с маловыраженной и полиморфной симптоматикой, что ведет к трудностям в диагностике</a:t>
          </a:r>
          <a:endParaRPr lang="ru-RU" sz="1200" kern="1200" dirty="0"/>
        </a:p>
      </dsp:txBody>
      <dsp:txXfrm>
        <a:off x="1399" y="0"/>
        <a:ext cx="1739615" cy="2102633"/>
      </dsp:txXfrm>
    </dsp:sp>
    <dsp:sp modelId="{64B24926-615E-4D6B-84FC-CD0EA7A169F6}">
      <dsp:nvSpPr>
        <dsp:cNvPr id="0" name=""/>
        <dsp:cNvSpPr/>
      </dsp:nvSpPr>
      <dsp:spPr>
        <a:xfrm>
          <a:off x="608377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EDD69-DFD5-4DB7-95F8-E6A4A1971D06}">
      <dsp:nvSpPr>
        <dsp:cNvPr id="0" name=""/>
        <dsp:cNvSpPr/>
      </dsp:nvSpPr>
      <dsp:spPr>
        <a:xfrm>
          <a:off x="1788883" y="3153950"/>
          <a:ext cx="2829021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Нередко проявляется гриппоподобным заболеванием с ознобами, </a:t>
          </a:r>
          <a:r>
            <a:rPr lang="ru-RU" sz="1200" kern="1200" dirty="0" err="1" smtClean="0"/>
            <a:t>миалгиями</a:t>
          </a:r>
          <a:r>
            <a:rPr lang="ru-RU" sz="1200" kern="1200" dirty="0" smtClean="0"/>
            <a:t>, катаральными явлениями, конъюнктивитом, умеренной или высокой, но кратковременной лихорадкой, повторными «пиелитами», что в абсолютном большинстве случаев приводит к выкидышам, мертворождению, порокам развития плода</a:t>
          </a:r>
          <a:endParaRPr lang="ru-RU" sz="1200" kern="1200" dirty="0"/>
        </a:p>
      </dsp:txBody>
      <dsp:txXfrm>
        <a:off x="1788883" y="3153950"/>
        <a:ext cx="2829021" cy="2102633"/>
      </dsp:txXfrm>
    </dsp:sp>
    <dsp:sp modelId="{27CE7B86-8B10-468B-AFAA-1D6BE25573C8}">
      <dsp:nvSpPr>
        <dsp:cNvPr id="0" name=""/>
        <dsp:cNvSpPr/>
      </dsp:nvSpPr>
      <dsp:spPr>
        <a:xfrm>
          <a:off x="2940564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FFBDF-C27B-4F84-AE69-C9965DC2BB69}">
      <dsp:nvSpPr>
        <dsp:cNvPr id="0" name=""/>
        <dsp:cNvSpPr/>
      </dsp:nvSpPr>
      <dsp:spPr>
        <a:xfrm>
          <a:off x="4665773" y="0"/>
          <a:ext cx="1659579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Хронический </a:t>
          </a:r>
          <a:r>
            <a:rPr lang="ru-RU" sz="1200" kern="1200" dirty="0" err="1" smtClean="0"/>
            <a:t>листериоз</a:t>
          </a:r>
          <a:r>
            <a:rPr lang="ru-RU" sz="1200" kern="1200" dirty="0" smtClean="0"/>
            <a:t> является показанием для прерывания беременности и последующего специфического лечения</a:t>
          </a:r>
          <a:endParaRPr lang="ru-RU" sz="1200" kern="1200" dirty="0"/>
        </a:p>
      </dsp:txBody>
      <dsp:txXfrm>
        <a:off x="4665773" y="0"/>
        <a:ext cx="1659579" cy="2102633"/>
      </dsp:txXfrm>
    </dsp:sp>
    <dsp:sp modelId="{8F935A83-D38D-4B27-98F3-7A142F42F612}">
      <dsp:nvSpPr>
        <dsp:cNvPr id="0" name=""/>
        <dsp:cNvSpPr/>
      </dsp:nvSpPr>
      <dsp:spPr>
        <a:xfrm>
          <a:off x="5232734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44B44-C25E-4C22-B853-5C982309CACC}">
      <dsp:nvSpPr>
        <dsp:cNvPr id="0" name=""/>
        <dsp:cNvSpPr/>
      </dsp:nvSpPr>
      <dsp:spPr>
        <a:xfrm>
          <a:off x="6373221" y="3153950"/>
          <a:ext cx="1854979" cy="210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Есть научно обоснованные предположения, что длительная бессимптомная персистенция листерий наблюдается в почках, что, как правило, приводит к внутриутробному заражению плода</a:t>
          </a:r>
          <a:endParaRPr lang="ru-RU" sz="1200" kern="1200" dirty="0"/>
        </a:p>
      </dsp:txBody>
      <dsp:txXfrm>
        <a:off x="6373221" y="3153950"/>
        <a:ext cx="1854979" cy="2102633"/>
      </dsp:txXfrm>
    </dsp:sp>
    <dsp:sp modelId="{5D4D733B-1DE1-4B41-8448-41DB54D1DC39}">
      <dsp:nvSpPr>
        <dsp:cNvPr id="0" name=""/>
        <dsp:cNvSpPr/>
      </dsp:nvSpPr>
      <dsp:spPr>
        <a:xfrm>
          <a:off x="7037882" y="2365462"/>
          <a:ext cx="525658" cy="525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31A59F-89D5-4B9D-A54F-F31BA801247C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1E9C29-A66D-4E3E-B1DB-E0464BE959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О.Н.Домашенко</a:t>
            </a:r>
            <a:r>
              <a:rPr lang="ru-RU" dirty="0"/>
              <a:t>, В.А. Гридасов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sz="2800" dirty="0"/>
              <a:t>Роль </a:t>
            </a:r>
            <a:r>
              <a:rPr lang="ru-RU" sz="2800" dirty="0" err="1"/>
              <a:t>листериозной</a:t>
            </a:r>
            <a:r>
              <a:rPr lang="ru-RU" sz="2800" dirty="0"/>
              <a:t> </a:t>
            </a:r>
            <a:r>
              <a:rPr lang="ru-RU" sz="2800" dirty="0" smtClean="0"/>
              <a:t>инфекции в репродуктивном</a:t>
            </a:r>
            <a:br>
              <a:rPr lang="ru-RU" sz="2800" dirty="0" smtClean="0"/>
            </a:br>
            <a:r>
              <a:rPr lang="ru-RU" sz="2800" smtClean="0"/>
              <a:t>здоровье женщин 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56" y="200068"/>
            <a:ext cx="1760905" cy="15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1909329"/>
            <a:ext cx="8424936" cy="95410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Федеральное государственное бюджетное образовательное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учреждение высшего образования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«Донецкий государственный медицинский университет имени М. Горького» Министерства здравоохранения Российской Федерации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32" y="5517232"/>
            <a:ext cx="8424936" cy="81560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Информация об авторах:</a:t>
            </a: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О.Н. Домашенко – зав. кафедрой инфекционных болезней ФГБОУ ВО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ДОНГМУ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Минздрава России, </a:t>
            </a: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</a:rPr>
              <a:t>д.мед.н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., профессор</a:t>
            </a:r>
          </a:p>
          <a:p>
            <a:pPr algn="just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В.А. Гридасов – ассистент кафедры инфекционных болезней ФГБОУ </a:t>
            </a:r>
            <a:r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t>ВО </a:t>
            </a:r>
            <a:r>
              <a:rPr lang="ru-RU" sz="1100" b="1" smtClean="0">
                <a:solidFill>
                  <a:schemeClr val="tx2">
                    <a:lumMod val="75000"/>
                  </a:schemeClr>
                </a:solidFill>
              </a:rPr>
              <a:t>ДОНМУ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Минздрава России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4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atchinka.ru/wp-content/uploads/3959a212a683f0b807d804ff30113715e0359278-7360x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9" y="836712"/>
            <a:ext cx="86794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наблюдения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Цель – показать особенности выявления </a:t>
            </a:r>
            <a:r>
              <a:rPr lang="ru-RU" dirty="0" err="1">
                <a:solidFill>
                  <a:schemeClr val="tx1"/>
                </a:solidFill>
              </a:rPr>
              <a:t>листериоза</a:t>
            </a:r>
            <a:r>
              <a:rPr lang="ru-RU" dirty="0">
                <a:solidFill>
                  <a:schemeClr val="tx1"/>
                </a:solidFill>
              </a:rPr>
              <a:t> у беременных с септическим состоянием, а также у женщин с отягощенным акушерским анамнезом при амбулаторном обследовании у </a:t>
            </a:r>
            <a:r>
              <a:rPr lang="ru-RU" dirty="0" smtClean="0">
                <a:solidFill>
                  <a:schemeClr val="tx1"/>
                </a:solidFill>
              </a:rPr>
              <a:t>инфекциониста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Материалы и </a:t>
            </a:r>
            <a:r>
              <a:rPr lang="ru-RU" dirty="0" smtClean="0">
                <a:solidFill>
                  <a:schemeClr val="tx1"/>
                </a:solidFill>
              </a:rPr>
              <a:t>методы: с </a:t>
            </a:r>
            <a:r>
              <a:rPr lang="ru-RU" dirty="0">
                <a:solidFill>
                  <a:schemeClr val="tx1"/>
                </a:solidFill>
              </a:rPr>
              <a:t>2001 г. под наблюдением находились 11 женщин в возрасте 21-39 </a:t>
            </a:r>
            <a:r>
              <a:rPr lang="ru-RU" dirty="0" smtClean="0">
                <a:solidFill>
                  <a:schemeClr val="tx1"/>
                </a:solidFill>
              </a:rPr>
              <a:t>лет, которым было </a:t>
            </a:r>
            <a:r>
              <a:rPr lang="ru-RU" dirty="0">
                <a:solidFill>
                  <a:schemeClr val="tx1"/>
                </a:solidFill>
              </a:rPr>
              <a:t>проведено исследование, включающее анамнестические, клинические, лабораторные, инструментальные, бактериологические и иммунологические </a:t>
            </a:r>
            <a:r>
              <a:rPr lang="ru-RU" dirty="0" smtClean="0">
                <a:solidFill>
                  <a:schemeClr val="tx1"/>
                </a:solidFill>
              </a:rPr>
              <a:t>методы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Также под амбулаторным наблюдением находились 13 пациенток 16-39 лет: 1 пациентка с острым течением, 12 – с хроническим. У </a:t>
            </a:r>
            <a:r>
              <a:rPr lang="ru-RU" dirty="0">
                <a:solidFill>
                  <a:schemeClr val="tx1"/>
                </a:solidFill>
              </a:rPr>
              <a:t>1 </a:t>
            </a:r>
            <a:r>
              <a:rPr lang="ru-RU" dirty="0" smtClean="0">
                <a:solidFill>
                  <a:schemeClr val="tx1"/>
                </a:solidFill>
              </a:rPr>
              <a:t>пациентки на </a:t>
            </a:r>
            <a:r>
              <a:rPr lang="ru-RU" dirty="0">
                <a:solidFill>
                  <a:schemeClr val="tx1"/>
                </a:solidFill>
              </a:rPr>
              <a:t>фоне заболевания прерывание </a:t>
            </a:r>
            <a:r>
              <a:rPr lang="ru-RU" dirty="0" smtClean="0">
                <a:solidFill>
                  <a:schemeClr val="tx1"/>
                </a:solidFill>
              </a:rPr>
              <a:t>беременности. Еще у  5 - </a:t>
            </a:r>
            <a:r>
              <a:rPr lang="ru-RU" dirty="0">
                <a:solidFill>
                  <a:schemeClr val="tx1"/>
                </a:solidFill>
              </a:rPr>
              <a:t>очаговое поражение </a:t>
            </a:r>
            <a:r>
              <a:rPr lang="ru-RU" dirty="0" smtClean="0">
                <a:solidFill>
                  <a:schemeClr val="tx1"/>
                </a:solidFill>
              </a:rPr>
              <a:t>ГМ </a:t>
            </a:r>
            <a:r>
              <a:rPr lang="ru-RU" dirty="0">
                <a:solidFill>
                  <a:schemeClr val="tx1"/>
                </a:solidFill>
              </a:rPr>
              <a:t>по данным МРТ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3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pinimg.com/originals/83/12/c0/8312c037eeee83d4dbe89a7abdd5601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6" y="1772814"/>
            <a:ext cx="8516007" cy="48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Амбулаторное ведение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76327"/>
              </p:ext>
            </p:extLst>
          </p:nvPr>
        </p:nvGraphicFramePr>
        <p:xfrm>
          <a:off x="251520" y="1916832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772816"/>
            <a:ext cx="1008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72816"/>
            <a:ext cx="10081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772815"/>
            <a:ext cx="10081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5359" y="1772814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800807"/>
            <a:ext cx="513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1800805"/>
            <a:ext cx="9361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0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Наблюдение в стационаре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Среди </a:t>
            </a:r>
            <a:r>
              <a:rPr lang="ru-RU" dirty="0">
                <a:solidFill>
                  <a:schemeClr val="tx1"/>
                </a:solidFill>
              </a:rPr>
              <a:t>обследованных были 2 беременные в сроках </a:t>
            </a:r>
            <a:r>
              <a:rPr lang="ru-RU" dirty="0" err="1">
                <a:solidFill>
                  <a:schemeClr val="tx1"/>
                </a:solidFill>
              </a:rPr>
              <a:t>гестации</a:t>
            </a:r>
            <a:r>
              <a:rPr lang="ru-RU" dirty="0">
                <a:solidFill>
                  <a:schemeClr val="tx1"/>
                </a:solidFill>
              </a:rPr>
              <a:t> 26 и 20 недель и 1 родильница. </a:t>
            </a:r>
            <a:r>
              <a:rPr lang="ru-RU" dirty="0" smtClean="0">
                <a:solidFill>
                  <a:schemeClr val="tx1"/>
                </a:solidFill>
              </a:rPr>
              <a:t> Диагноз </a:t>
            </a:r>
            <a:r>
              <a:rPr lang="ru-RU" dirty="0" err="1">
                <a:solidFill>
                  <a:schemeClr val="tx1"/>
                </a:solidFill>
              </a:rPr>
              <a:t>листериоза</a:t>
            </a:r>
            <a:r>
              <a:rPr lang="ru-RU" dirty="0">
                <a:solidFill>
                  <a:schemeClr val="tx1"/>
                </a:solidFill>
              </a:rPr>
              <a:t> был подтвержден обнаружением специфических антител </a:t>
            </a:r>
            <a:r>
              <a:rPr lang="ru-RU" dirty="0" smtClean="0">
                <a:solidFill>
                  <a:schemeClr val="tx1"/>
                </a:solidFill>
              </a:rPr>
              <a:t>методами РНГА </a:t>
            </a:r>
            <a:r>
              <a:rPr lang="ru-RU" dirty="0">
                <a:solidFill>
                  <a:schemeClr val="tx1"/>
                </a:solidFill>
              </a:rPr>
              <a:t>(1:400 – 1:3200), </a:t>
            </a:r>
            <a:r>
              <a:rPr lang="ru-RU" dirty="0" smtClean="0">
                <a:solidFill>
                  <a:schemeClr val="tx1"/>
                </a:solidFill>
              </a:rPr>
              <a:t>РНИФ </a:t>
            </a:r>
            <a:r>
              <a:rPr lang="ru-RU" dirty="0">
                <a:solidFill>
                  <a:schemeClr val="tx1"/>
                </a:solidFill>
              </a:rPr>
              <a:t>½ а, ¼ </a:t>
            </a:r>
            <a:r>
              <a:rPr lang="ru-RU" dirty="0" smtClean="0">
                <a:solidFill>
                  <a:schemeClr val="tx1"/>
                </a:solidFill>
              </a:rPr>
              <a:t>серотипов.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Пациентка </a:t>
            </a:r>
            <a:r>
              <a:rPr lang="ru-RU" dirty="0">
                <a:solidFill>
                  <a:schemeClr val="tx1"/>
                </a:solidFill>
              </a:rPr>
              <a:t>27 лет консультирована по линии </a:t>
            </a:r>
            <a:r>
              <a:rPr lang="ru-RU" dirty="0" err="1">
                <a:solidFill>
                  <a:schemeClr val="tx1"/>
                </a:solidFill>
              </a:rPr>
              <a:t>санавиации</a:t>
            </a:r>
            <a:r>
              <a:rPr lang="ru-RU" dirty="0">
                <a:solidFill>
                  <a:schemeClr val="tx1"/>
                </a:solidFill>
              </a:rPr>
              <a:t> инфекционистом по поводу лихорадочного состояния неуточненного генеза в периоде начавшихся преждевременных родов в сроке 26 недель беременности (антенатальная гибель плода). Ей было рекомендовано серологическое обследование, в ходе которого выявлен острый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zdorov-today.ru/wp-content/uploads/2018/06/19-Grud-pri-berem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7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Наблюдение </a:t>
            </a:r>
            <a:r>
              <a:rPr lang="ru-RU" dirty="0"/>
              <a:t>в </a:t>
            </a:r>
            <a:r>
              <a:rPr lang="ru-RU" dirty="0" smtClean="0"/>
              <a:t>стационаре. Хроническое латентное течение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Autofit/>
          </a:bodyPr>
          <a:lstStyle/>
          <a:p>
            <a:pPr lvl="0" algn="just" rtl="0"/>
            <a:r>
              <a:rPr lang="ru-RU" sz="1300" dirty="0" smtClean="0">
                <a:solidFill>
                  <a:schemeClr val="tx1"/>
                </a:solidFill>
              </a:rPr>
              <a:t>Пациентка 25 лет (беременность II, 20 недель), госпитализирована в реанимационное отделение ДРЦОМД в связи с 4- х дневной постоянной лихорадкой (39,4-40,0ºС), выраженной интоксикацией</a:t>
            </a:r>
          </a:p>
          <a:p>
            <a:pPr lvl="0" algn="just" rtl="0"/>
            <a:endParaRPr lang="ru-RU" sz="13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300" dirty="0" smtClean="0">
                <a:solidFill>
                  <a:schemeClr val="tx1"/>
                </a:solidFill>
              </a:rPr>
              <a:t>С 8 недель </a:t>
            </a:r>
            <a:r>
              <a:rPr lang="ru-RU" sz="1300" dirty="0" err="1" smtClean="0">
                <a:solidFill>
                  <a:schemeClr val="tx1"/>
                </a:solidFill>
              </a:rPr>
              <a:t>гестации</a:t>
            </a:r>
            <a:r>
              <a:rPr lang="ru-RU" sz="1300" dirty="0" smtClean="0">
                <a:solidFill>
                  <a:schemeClr val="tx1"/>
                </a:solidFill>
              </a:rPr>
              <a:t> находилась на учете в ЖК, беременность протекала гладко</a:t>
            </a:r>
            <a:endParaRPr lang="ru-RU" sz="13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300" dirty="0" smtClean="0">
                <a:solidFill>
                  <a:schemeClr val="tx1"/>
                </a:solidFill>
              </a:rPr>
              <a:t>Первая беременность 1,5 года назад закончилась самопроизвольным выкидышем в 20 недель на фоне </a:t>
            </a:r>
            <a:r>
              <a:rPr lang="ru-RU" sz="1300" dirty="0" err="1" smtClean="0">
                <a:solidFill>
                  <a:schemeClr val="tx1"/>
                </a:solidFill>
              </a:rPr>
              <a:t>гектической</a:t>
            </a:r>
            <a:r>
              <a:rPr lang="ru-RU" sz="1300" dirty="0" smtClean="0">
                <a:solidFill>
                  <a:schemeClr val="tx1"/>
                </a:solidFill>
              </a:rPr>
              <a:t> лихорадки неуточненной этиологии</a:t>
            </a:r>
          </a:p>
          <a:p>
            <a:pPr lvl="0" algn="just" rtl="0"/>
            <a:endParaRPr lang="ru-RU" sz="13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300" dirty="0" smtClean="0">
                <a:solidFill>
                  <a:schemeClr val="tx1"/>
                </a:solidFill>
              </a:rPr>
              <a:t>При осмотре: </a:t>
            </a:r>
            <a:r>
              <a:rPr lang="ru-RU" sz="1300" dirty="0" err="1" smtClean="0">
                <a:solidFill>
                  <a:schemeClr val="tx1"/>
                </a:solidFill>
              </a:rPr>
              <a:t>адинамичная</a:t>
            </a:r>
            <a:r>
              <a:rPr lang="ru-RU" sz="1300" dirty="0" smtClean="0">
                <a:solidFill>
                  <a:schemeClr val="tx1"/>
                </a:solidFill>
              </a:rPr>
              <a:t>, анорексия, кожа бледная, чистая. Лимфоузлы шеи, </a:t>
            </a:r>
            <a:r>
              <a:rPr lang="ru-RU" sz="1300" dirty="0" err="1" smtClean="0">
                <a:solidFill>
                  <a:schemeClr val="tx1"/>
                </a:solidFill>
              </a:rPr>
              <a:t>углочелюстные</a:t>
            </a:r>
            <a:r>
              <a:rPr lang="ru-RU" sz="1300" dirty="0" smtClean="0">
                <a:solidFill>
                  <a:schemeClr val="tx1"/>
                </a:solidFill>
              </a:rPr>
              <a:t>, подмышечные увеличены до 1,0-1,5 см. Катара нет. Склеры </a:t>
            </a:r>
            <a:r>
              <a:rPr lang="ru-RU" sz="1300" dirty="0" err="1" smtClean="0">
                <a:solidFill>
                  <a:schemeClr val="tx1"/>
                </a:solidFill>
              </a:rPr>
              <a:t>субиктеричные</a:t>
            </a:r>
            <a:r>
              <a:rPr lang="ru-RU" sz="1300" dirty="0" smtClean="0">
                <a:solidFill>
                  <a:schemeClr val="tx1"/>
                </a:solidFill>
              </a:rPr>
              <a:t>. В легких везикулярное дыхание, тоны сердца приглушены, ритмичные, пульс 92/мин, АД 100/70 мм рт. ст. Язык сухой, обложен налетом. Живот мягкий, безболезненный, увеличен за счет беременности, </a:t>
            </a:r>
            <a:r>
              <a:rPr lang="ru-RU" sz="1300" dirty="0" err="1" smtClean="0">
                <a:solidFill>
                  <a:schemeClr val="tx1"/>
                </a:solidFill>
              </a:rPr>
              <a:t>гепатоспленомегалия</a:t>
            </a:r>
            <a:r>
              <a:rPr lang="ru-RU" sz="1300" dirty="0" smtClean="0">
                <a:solidFill>
                  <a:schemeClr val="tx1"/>
                </a:solidFill>
              </a:rPr>
              <a:t>. Кишечник </a:t>
            </a:r>
            <a:r>
              <a:rPr lang="ru-RU" sz="1300" dirty="0" err="1" smtClean="0">
                <a:solidFill>
                  <a:schemeClr val="tx1"/>
                </a:solidFill>
              </a:rPr>
              <a:t>пальпаторно</a:t>
            </a:r>
            <a:r>
              <a:rPr lang="ru-RU" sz="1300" dirty="0" smtClean="0">
                <a:solidFill>
                  <a:schemeClr val="tx1"/>
                </a:solidFill>
              </a:rPr>
              <a:t> не изменен. Стул и диурез не нарушены. Органических симптомов поражения НС нет. Угроза прерывания беременности на момент осмотра отсутствует</a:t>
            </a:r>
          </a:p>
          <a:p>
            <a:pPr lvl="0" algn="just" rtl="0"/>
            <a:endParaRPr lang="ru-RU" sz="13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300" dirty="0" smtClean="0">
                <a:solidFill>
                  <a:schemeClr val="tx1"/>
                </a:solidFill>
              </a:rPr>
              <a:t>Исследования: Эр. – 3,4×1012/л, </a:t>
            </a:r>
            <a:r>
              <a:rPr lang="ru-RU" sz="1300" dirty="0" err="1" smtClean="0">
                <a:solidFill>
                  <a:schemeClr val="tx1"/>
                </a:solidFill>
              </a:rPr>
              <a:t>Нb</a:t>
            </a:r>
            <a:r>
              <a:rPr lang="ru-RU" sz="1300" dirty="0" smtClean="0">
                <a:solidFill>
                  <a:schemeClr val="tx1"/>
                </a:solidFill>
              </a:rPr>
              <a:t> – 105 мг/л, L – 12,6×109 /л, п – 12 %, э – 0 %, с – 64 %, л – 14 %, м – 10 %, СОЭ – 58 мм/час, билирубин общий – 26,0 </a:t>
            </a:r>
            <a:r>
              <a:rPr lang="ru-RU" sz="1300" dirty="0" err="1" smtClean="0">
                <a:solidFill>
                  <a:schemeClr val="tx1"/>
                </a:solidFill>
              </a:rPr>
              <a:t>мкмоль</a:t>
            </a:r>
            <a:r>
              <a:rPr lang="ru-RU" sz="1300" dirty="0" smtClean="0">
                <a:solidFill>
                  <a:schemeClr val="tx1"/>
                </a:solidFill>
              </a:rPr>
              <a:t>/л, билирубин прямой – 5,6 </a:t>
            </a:r>
            <a:r>
              <a:rPr lang="ru-RU" sz="1300" dirty="0" err="1" smtClean="0">
                <a:solidFill>
                  <a:schemeClr val="tx1"/>
                </a:solidFill>
              </a:rPr>
              <a:t>мкмоль</a:t>
            </a:r>
            <a:r>
              <a:rPr lang="ru-RU" sz="1300" dirty="0" smtClean="0">
                <a:solidFill>
                  <a:schemeClr val="tx1"/>
                </a:solidFill>
              </a:rPr>
              <a:t>/л, АЛТ – 0,70 </a:t>
            </a:r>
            <a:r>
              <a:rPr lang="ru-RU" sz="1300" dirty="0" err="1" smtClean="0">
                <a:solidFill>
                  <a:schemeClr val="tx1"/>
                </a:solidFill>
              </a:rPr>
              <a:t>ммоль</a:t>
            </a:r>
            <a:r>
              <a:rPr lang="ru-RU" sz="1300" dirty="0" smtClean="0">
                <a:solidFill>
                  <a:schemeClr val="tx1"/>
                </a:solidFill>
              </a:rPr>
              <a:t>/л, ПТИ – 75 %, </a:t>
            </a:r>
            <a:r>
              <a:rPr lang="ru-RU" sz="1300" dirty="0" err="1" smtClean="0">
                <a:solidFill>
                  <a:schemeClr val="tx1"/>
                </a:solidFill>
              </a:rPr>
              <a:t>креатинин</a:t>
            </a:r>
            <a:r>
              <a:rPr lang="ru-RU" sz="1300" dirty="0" smtClean="0">
                <a:solidFill>
                  <a:schemeClr val="tx1"/>
                </a:solidFill>
              </a:rPr>
              <a:t> – 0,110 </a:t>
            </a:r>
            <a:r>
              <a:rPr lang="ru-RU" sz="1300" dirty="0" err="1" smtClean="0">
                <a:solidFill>
                  <a:schemeClr val="tx1"/>
                </a:solidFill>
              </a:rPr>
              <a:t>ммоль</a:t>
            </a:r>
            <a:r>
              <a:rPr lang="ru-RU" sz="1300" dirty="0" smtClean="0">
                <a:solidFill>
                  <a:schemeClr val="tx1"/>
                </a:solidFill>
              </a:rPr>
              <a:t>/л, ОАМ -  </a:t>
            </a:r>
            <a:r>
              <a:rPr lang="en-US" sz="1300" dirty="0" smtClean="0">
                <a:solidFill>
                  <a:schemeClr val="tx1"/>
                </a:solidFill>
              </a:rPr>
              <a:t>N</a:t>
            </a:r>
            <a:r>
              <a:rPr lang="ru-RU" sz="1300" dirty="0" smtClean="0">
                <a:solidFill>
                  <a:schemeClr val="tx1"/>
                </a:solidFill>
              </a:rPr>
              <a:t>, по данным </a:t>
            </a:r>
            <a:r>
              <a:rPr lang="ru-RU" sz="1300" dirty="0" err="1" smtClean="0">
                <a:solidFill>
                  <a:schemeClr val="tx1"/>
                </a:solidFill>
              </a:rPr>
              <a:t>сцинтиграфии</a:t>
            </a:r>
            <a:r>
              <a:rPr lang="ru-RU" sz="1300" dirty="0" smtClean="0">
                <a:solidFill>
                  <a:schemeClr val="tx1"/>
                </a:solidFill>
              </a:rPr>
              <a:t> – </a:t>
            </a:r>
            <a:r>
              <a:rPr lang="ru-RU" sz="1300" dirty="0" err="1" smtClean="0">
                <a:solidFill>
                  <a:schemeClr val="tx1"/>
                </a:solidFill>
              </a:rPr>
              <a:t>гепатоспленомегалия</a:t>
            </a:r>
            <a:r>
              <a:rPr lang="ru-RU" sz="1300" dirty="0" smtClean="0">
                <a:solidFill>
                  <a:schemeClr val="tx1"/>
                </a:solidFill>
              </a:rPr>
              <a:t>. Состояние внутриутробного плода по данным УЗИ не нарушено. 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zdorov-today.ru/wp-content/uploads/2018/06/19-Grud-pri-berem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7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Наблюдение </a:t>
            </a:r>
            <a:r>
              <a:rPr lang="ru-RU" dirty="0"/>
              <a:t>в </a:t>
            </a:r>
            <a:r>
              <a:rPr lang="ru-RU" dirty="0" smtClean="0"/>
              <a:t>стационаре. Хроническое латентное течение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Autofit/>
          </a:bodyPr>
          <a:lstStyle/>
          <a:p>
            <a:pPr lvl="0" algn="just" rtl="0"/>
            <a:r>
              <a:rPr lang="ru-RU" sz="1400" dirty="0" smtClean="0">
                <a:solidFill>
                  <a:schemeClr val="tx1"/>
                </a:solidFill>
              </a:rPr>
              <a:t>Больная переведена для обследования и лечения в инфекционное отделение Донецкой ЦГКБ № 1, где лабораторно исключены </a:t>
            </a:r>
            <a:r>
              <a:rPr lang="ru-RU" sz="1400" dirty="0" err="1" smtClean="0">
                <a:solidFill>
                  <a:schemeClr val="tx1"/>
                </a:solidFill>
              </a:rPr>
              <a:t>тифо</a:t>
            </a:r>
            <a:r>
              <a:rPr lang="ru-RU" sz="1400" dirty="0" smtClean="0">
                <a:solidFill>
                  <a:schemeClr val="tx1"/>
                </a:solidFill>
              </a:rPr>
              <a:t>-паратифозные заболевания, малярия, </a:t>
            </a:r>
            <a:r>
              <a:rPr lang="ru-RU" sz="1400" dirty="0" err="1" smtClean="0">
                <a:solidFill>
                  <a:schemeClr val="tx1"/>
                </a:solidFill>
              </a:rPr>
              <a:t>иерсиниоз</a:t>
            </a:r>
            <a:r>
              <a:rPr lang="ru-RU" sz="1400" dirty="0" smtClean="0">
                <a:solidFill>
                  <a:schemeClr val="tx1"/>
                </a:solidFill>
              </a:rPr>
              <a:t>. Бактериологические исследования крови, мочи, испражнений отрицательные</a:t>
            </a:r>
          </a:p>
          <a:p>
            <a:pPr lvl="0" algn="just" rtl="0"/>
            <a:endParaRPr lang="ru-RU" sz="14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400" dirty="0" smtClean="0">
                <a:solidFill>
                  <a:schemeClr val="tx1"/>
                </a:solidFill>
              </a:rPr>
              <a:t>С учетом неуточненной причины лихорадки и отягощенного акушерского анамнеза обследована на </a:t>
            </a:r>
            <a:r>
              <a:rPr lang="ru-RU" sz="1400" dirty="0" err="1" smtClean="0">
                <a:solidFill>
                  <a:schemeClr val="tx1"/>
                </a:solidFill>
              </a:rPr>
              <a:t>листериоз</a:t>
            </a:r>
            <a:r>
              <a:rPr lang="ru-RU" sz="1400" dirty="0" smtClean="0">
                <a:solidFill>
                  <a:schemeClr val="tx1"/>
                </a:solidFill>
              </a:rPr>
              <a:t>: РНГА с </a:t>
            </a:r>
            <a:r>
              <a:rPr lang="ru-RU" sz="1400" dirty="0" err="1" smtClean="0">
                <a:solidFill>
                  <a:schemeClr val="tx1"/>
                </a:solidFill>
              </a:rPr>
              <a:t>листериозным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диагностикумом</a:t>
            </a:r>
            <a:r>
              <a:rPr lang="ru-RU" sz="1400" dirty="0" smtClean="0">
                <a:solidFill>
                  <a:schemeClr val="tx1"/>
                </a:solidFill>
              </a:rPr>
              <a:t> 1:1600 ++++</a:t>
            </a:r>
          </a:p>
          <a:p>
            <a:pPr lvl="0" algn="just" rtl="0"/>
            <a:endParaRPr lang="ru-RU" sz="14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400" dirty="0" smtClean="0">
                <a:solidFill>
                  <a:schemeClr val="tx1"/>
                </a:solidFill>
              </a:rPr>
              <a:t>Этиотропная терапия ампициллином проведена в течение 21 дня, повторный курс антибиотикотерапии осуществлялся амбулаторно. Роды срочные, физиологические, родился доношенный здоровый ребенок.</a:t>
            </a:r>
          </a:p>
          <a:p>
            <a:pPr lvl="0" algn="just" rtl="0"/>
            <a:endParaRPr lang="ru-RU" sz="1400" dirty="0" smtClean="0">
              <a:solidFill>
                <a:schemeClr val="tx1"/>
              </a:solidFill>
            </a:endParaRPr>
          </a:p>
          <a:p>
            <a:pPr lvl="0" algn="just" rtl="0"/>
            <a:r>
              <a:rPr lang="ru-RU" sz="1400" dirty="0" smtClean="0">
                <a:solidFill>
                  <a:schemeClr val="tx1"/>
                </a:solidFill>
              </a:rPr>
              <a:t>Через 5 лет пациентка обратилась на консультацию к инфекционисту по поводу планируемой беременности, клинически здорова, РНГА с </a:t>
            </a:r>
            <a:r>
              <a:rPr lang="ru-RU" sz="1400" dirty="0" err="1" smtClean="0">
                <a:solidFill>
                  <a:schemeClr val="tx1"/>
                </a:solidFill>
              </a:rPr>
              <a:t>листериозным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диагностикумом</a:t>
            </a:r>
            <a:r>
              <a:rPr lang="ru-RU" sz="1400" dirty="0" smtClean="0">
                <a:solidFill>
                  <a:schemeClr val="tx1"/>
                </a:solidFill>
              </a:rPr>
              <a:t> отрицательная</a:t>
            </a:r>
          </a:p>
          <a:p>
            <a:pPr lvl="0" algn="just" rtl="0"/>
            <a:endParaRPr lang="ru-RU" sz="1400" dirty="0">
              <a:solidFill>
                <a:schemeClr val="tx1"/>
              </a:solidFill>
            </a:endParaRPr>
          </a:p>
          <a:p>
            <a:pPr lvl="0" algn="just" rtl="0"/>
            <a:r>
              <a:rPr lang="ru-RU" sz="1400" dirty="0" smtClean="0">
                <a:solidFill>
                  <a:schemeClr val="tx1"/>
                </a:solidFill>
              </a:rPr>
              <a:t>Данный случай является примером хронического латентного течения </a:t>
            </a:r>
            <a:r>
              <a:rPr lang="ru-RU" sz="1400" dirty="0" err="1" smtClean="0">
                <a:solidFill>
                  <a:schemeClr val="tx1"/>
                </a:solidFill>
              </a:rPr>
              <a:t>листериоза</a:t>
            </a:r>
            <a:r>
              <a:rPr lang="ru-RU" sz="1400" dirty="0" smtClean="0">
                <a:solidFill>
                  <a:schemeClr val="tx1"/>
                </a:solidFill>
              </a:rPr>
              <a:t>, активация которого произошла во время второй беременности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zdorov-today.ru/wp-content/uploads/2018/06/19-Grud-pri-berem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7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Микст-инфекция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676964" cy="4988768"/>
          </a:xfrm>
        </p:spPr>
        <p:txBody>
          <a:bodyPr>
            <a:noAutofit/>
          </a:bodyPr>
          <a:lstStyle/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Пациентка </a:t>
            </a:r>
            <a:r>
              <a:rPr lang="ru-RU" sz="1250" b="1" dirty="0">
                <a:solidFill>
                  <a:schemeClr val="tx1"/>
                </a:solidFill>
              </a:rPr>
              <a:t>36 лет, в 1</a:t>
            </a:r>
            <a:r>
              <a:rPr lang="ru-RU" sz="1250" b="1" dirty="0" smtClean="0">
                <a:solidFill>
                  <a:schemeClr val="tx1"/>
                </a:solidFill>
              </a:rPr>
              <a:t> </a:t>
            </a:r>
            <a:r>
              <a:rPr lang="ru-RU" sz="1250" b="1" dirty="0">
                <a:solidFill>
                  <a:schemeClr val="tx1"/>
                </a:solidFill>
              </a:rPr>
              <a:t>триместре </a:t>
            </a:r>
            <a:r>
              <a:rPr lang="ru-RU" sz="1250" b="1" dirty="0" smtClean="0">
                <a:solidFill>
                  <a:schemeClr val="tx1"/>
                </a:solidFill>
              </a:rPr>
              <a:t>лечилась </a:t>
            </a:r>
            <a:r>
              <a:rPr lang="ru-RU" sz="1250" b="1" dirty="0">
                <a:solidFill>
                  <a:schemeClr val="tx1"/>
                </a:solidFill>
              </a:rPr>
              <a:t>у дерматолога по поводу экзантемы, расцененной как «грибковый дерматит», на фоне которого </a:t>
            </a:r>
            <a:r>
              <a:rPr lang="ru-RU" sz="1250" b="1" dirty="0" smtClean="0">
                <a:solidFill>
                  <a:schemeClr val="tx1"/>
                </a:solidFill>
              </a:rPr>
              <a:t>наблюдалась диарея - назначены </a:t>
            </a:r>
            <a:r>
              <a:rPr lang="ru-RU" sz="1250" b="1" dirty="0" err="1" smtClean="0">
                <a:solidFill>
                  <a:schemeClr val="tx1"/>
                </a:solidFill>
              </a:rPr>
              <a:t>пробиотики</a:t>
            </a:r>
            <a:endParaRPr lang="ru-RU" sz="125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В </a:t>
            </a:r>
            <a:r>
              <a:rPr lang="ru-RU" sz="1250" b="1" dirty="0">
                <a:solidFill>
                  <a:schemeClr val="tx1"/>
                </a:solidFill>
              </a:rPr>
              <a:t>последующие месяцы </a:t>
            </a:r>
            <a:r>
              <a:rPr lang="ru-RU" sz="1250" b="1" dirty="0" smtClean="0">
                <a:solidFill>
                  <a:schemeClr val="tx1"/>
                </a:solidFill>
              </a:rPr>
              <a:t>периодически жидкий </a:t>
            </a:r>
            <a:r>
              <a:rPr lang="ru-RU" sz="1250" b="1" dirty="0">
                <a:solidFill>
                  <a:schemeClr val="tx1"/>
                </a:solidFill>
              </a:rPr>
              <a:t>стул, который больная связывала с употреблением овощей и фруктов, лечилась у терапевта по поводу предполагаемого </a:t>
            </a:r>
            <a:r>
              <a:rPr lang="ru-RU" sz="1250" b="1" dirty="0" err="1">
                <a:solidFill>
                  <a:schemeClr val="tx1"/>
                </a:solidFill>
              </a:rPr>
              <a:t>дисбиоза</a:t>
            </a:r>
            <a:r>
              <a:rPr lang="ru-RU" sz="1250" b="1" dirty="0">
                <a:solidFill>
                  <a:schemeClr val="tx1"/>
                </a:solidFill>
              </a:rPr>
              <a:t> кишечника (бактериологическое исследование не </a:t>
            </a:r>
            <a:r>
              <a:rPr lang="ru-RU" sz="1250" b="1" dirty="0" smtClean="0">
                <a:solidFill>
                  <a:schemeClr val="tx1"/>
                </a:solidFill>
              </a:rPr>
              <a:t>проводились)</a:t>
            </a: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На 32 неделе </a:t>
            </a:r>
            <a:r>
              <a:rPr lang="ru-RU" sz="1250" b="1" dirty="0">
                <a:solidFill>
                  <a:schemeClr val="tx1"/>
                </a:solidFill>
              </a:rPr>
              <a:t>в течение 4-х дней отмечала повышение температуры до 38-39ºС без </a:t>
            </a:r>
            <a:r>
              <a:rPr lang="ru-RU" sz="1250" b="1" dirty="0" smtClean="0">
                <a:solidFill>
                  <a:schemeClr val="tx1"/>
                </a:solidFill>
              </a:rPr>
              <a:t>катара. С </a:t>
            </a:r>
            <a:r>
              <a:rPr lang="ru-RU" sz="1250" b="1" dirty="0">
                <a:solidFill>
                  <a:schemeClr val="tx1"/>
                </a:solidFill>
              </a:rPr>
              <a:t>диагнозом «ОРВИ. Грипп?» госпитализирована в изолятор гинекологического отделение по месту жительства, где появился зуд кожи, потемнела моча</a:t>
            </a:r>
            <a:r>
              <a:rPr lang="ru-RU" sz="1250" b="1" dirty="0" smtClean="0">
                <a:solidFill>
                  <a:schemeClr val="tx1"/>
                </a:solidFill>
              </a:rPr>
              <a:t>,</a:t>
            </a:r>
            <a:r>
              <a:rPr lang="en-US" sz="1250" b="1" dirty="0" smtClean="0">
                <a:solidFill>
                  <a:schemeClr val="tx1"/>
                </a:solidFill>
              </a:rPr>
              <a:t> Br</a:t>
            </a:r>
            <a:r>
              <a:rPr lang="ru-RU" sz="1250" b="1" dirty="0" smtClean="0">
                <a:solidFill>
                  <a:schemeClr val="tx1"/>
                </a:solidFill>
              </a:rPr>
              <a:t> общий </a:t>
            </a:r>
            <a:r>
              <a:rPr lang="ru-RU" sz="1250" b="1" dirty="0">
                <a:solidFill>
                  <a:schemeClr val="tx1"/>
                </a:solidFill>
              </a:rPr>
              <a:t>– 32,6 </a:t>
            </a:r>
            <a:r>
              <a:rPr lang="ru-RU" sz="1250" b="1" dirty="0" err="1" smtClean="0">
                <a:solidFill>
                  <a:schemeClr val="tx1"/>
                </a:solidFill>
              </a:rPr>
              <a:t>мкмоль</a:t>
            </a:r>
            <a:r>
              <a:rPr lang="ru-RU" sz="1250" b="1" dirty="0" smtClean="0">
                <a:solidFill>
                  <a:schemeClr val="tx1"/>
                </a:solidFill>
              </a:rPr>
              <a:t>/л,</a:t>
            </a:r>
            <a:r>
              <a:rPr lang="en-US" sz="1250" b="1" dirty="0" smtClean="0">
                <a:solidFill>
                  <a:schemeClr val="tx1"/>
                </a:solidFill>
              </a:rPr>
              <a:t> </a:t>
            </a:r>
            <a:r>
              <a:rPr lang="ru-RU" sz="1250" b="1" dirty="0" smtClean="0">
                <a:solidFill>
                  <a:schemeClr val="tx1"/>
                </a:solidFill>
              </a:rPr>
              <a:t>прямой </a:t>
            </a:r>
            <a:r>
              <a:rPr lang="ru-RU" sz="1250" b="1" dirty="0">
                <a:solidFill>
                  <a:schemeClr val="tx1"/>
                </a:solidFill>
              </a:rPr>
              <a:t>– 26,0 </a:t>
            </a:r>
            <a:r>
              <a:rPr lang="ru-RU" sz="1250" b="1" dirty="0" err="1">
                <a:solidFill>
                  <a:schemeClr val="tx1"/>
                </a:solidFill>
              </a:rPr>
              <a:t>мкмоль</a:t>
            </a:r>
            <a:r>
              <a:rPr lang="ru-RU" sz="1250" b="1" dirty="0">
                <a:solidFill>
                  <a:schemeClr val="tx1"/>
                </a:solidFill>
              </a:rPr>
              <a:t>/л, АЛТ и АСТ – соответственно 276 и 174 ЕД/л. Переведена в </a:t>
            </a:r>
            <a:r>
              <a:rPr lang="ru-RU" sz="1250" b="1" dirty="0" smtClean="0">
                <a:solidFill>
                  <a:schemeClr val="tx1"/>
                </a:solidFill>
              </a:rPr>
              <a:t>ДРЦОМД </a:t>
            </a:r>
            <a:r>
              <a:rPr lang="ru-RU" sz="1250" b="1" dirty="0">
                <a:solidFill>
                  <a:schemeClr val="tx1"/>
                </a:solidFill>
              </a:rPr>
              <a:t>с подозрением на жировой </a:t>
            </a:r>
            <a:r>
              <a:rPr lang="ru-RU" sz="1250" b="1" dirty="0" err="1">
                <a:solidFill>
                  <a:schemeClr val="tx1"/>
                </a:solidFill>
              </a:rPr>
              <a:t>гепатоз</a:t>
            </a:r>
            <a:r>
              <a:rPr lang="ru-RU" sz="1250" b="1" dirty="0">
                <a:solidFill>
                  <a:schemeClr val="tx1"/>
                </a:solidFill>
              </a:rPr>
              <a:t> беременных, </a:t>
            </a:r>
            <a:r>
              <a:rPr lang="ru-RU" sz="1250" b="1" dirty="0" smtClean="0">
                <a:solidFill>
                  <a:schemeClr val="tx1"/>
                </a:solidFill>
              </a:rPr>
              <a:t>диагноз исключен</a:t>
            </a:r>
            <a:r>
              <a:rPr lang="ru-RU" sz="1250" b="1" dirty="0">
                <a:solidFill>
                  <a:schemeClr val="tx1"/>
                </a:solidFill>
              </a:rPr>
              <a:t>, </a:t>
            </a:r>
            <a:r>
              <a:rPr lang="ru-RU" sz="1250" b="1" dirty="0" smtClean="0">
                <a:solidFill>
                  <a:schemeClr val="tx1"/>
                </a:solidFill>
              </a:rPr>
              <a:t>маркеры </a:t>
            </a:r>
            <a:r>
              <a:rPr lang="ru-RU" sz="1250" b="1" dirty="0">
                <a:solidFill>
                  <a:schemeClr val="tx1"/>
                </a:solidFill>
              </a:rPr>
              <a:t>вирусных гепатитов А, В, С </a:t>
            </a:r>
            <a:r>
              <a:rPr lang="ru-RU" sz="1250" b="1" dirty="0" smtClean="0">
                <a:solidFill>
                  <a:schemeClr val="tx1"/>
                </a:solidFill>
              </a:rPr>
              <a:t>не выявлены</a:t>
            </a:r>
          </a:p>
          <a:p>
            <a:pPr algn="just"/>
            <a:r>
              <a:rPr lang="ru-RU" sz="1250" b="1" dirty="0" err="1" smtClean="0">
                <a:solidFill>
                  <a:schemeClr val="tx1"/>
                </a:solidFill>
              </a:rPr>
              <a:t>Родоразрешение</a:t>
            </a:r>
            <a:r>
              <a:rPr lang="ru-RU" sz="1250" b="1" dirty="0" smtClean="0">
                <a:solidFill>
                  <a:schemeClr val="tx1"/>
                </a:solidFill>
              </a:rPr>
              <a:t> на 38 неделе, </a:t>
            </a:r>
            <a:r>
              <a:rPr lang="ru-RU" sz="1250" b="1" dirty="0">
                <a:solidFill>
                  <a:schemeClr val="tx1"/>
                </a:solidFill>
              </a:rPr>
              <a:t>ребенок здоров. В </a:t>
            </a:r>
            <a:r>
              <a:rPr lang="ru-RU" sz="1250" b="1" dirty="0" smtClean="0">
                <a:solidFill>
                  <a:schemeClr val="tx1"/>
                </a:solidFill>
              </a:rPr>
              <a:t>п/о периоде </a:t>
            </a:r>
            <a:r>
              <a:rPr lang="ru-RU" sz="1250" b="1" dirty="0">
                <a:solidFill>
                  <a:schemeClr val="tx1"/>
                </a:solidFill>
              </a:rPr>
              <a:t>осмотрена инфекционистом, выявлены </a:t>
            </a:r>
            <a:r>
              <a:rPr lang="ru-RU" sz="1250" b="1" dirty="0" err="1">
                <a:solidFill>
                  <a:schemeClr val="tx1"/>
                </a:solidFill>
              </a:rPr>
              <a:t>иктеричность</a:t>
            </a:r>
            <a:r>
              <a:rPr lang="ru-RU" sz="1250" b="1" dirty="0">
                <a:solidFill>
                  <a:schemeClr val="tx1"/>
                </a:solidFill>
              </a:rPr>
              <a:t> слизистых и кожи, </a:t>
            </a:r>
            <a:r>
              <a:rPr lang="ru-RU" sz="1250" b="1" dirty="0" err="1">
                <a:solidFill>
                  <a:schemeClr val="tx1"/>
                </a:solidFill>
              </a:rPr>
              <a:t>лимфаденопатия</a:t>
            </a:r>
            <a:r>
              <a:rPr lang="ru-RU" sz="1250" b="1" dirty="0">
                <a:solidFill>
                  <a:schemeClr val="tx1"/>
                </a:solidFill>
              </a:rPr>
              <a:t>, тахикардия, </a:t>
            </a:r>
            <a:r>
              <a:rPr lang="ru-RU" sz="1250" b="1" dirty="0" err="1">
                <a:solidFill>
                  <a:schemeClr val="tx1"/>
                </a:solidFill>
              </a:rPr>
              <a:t>гепатоспленомегалия</a:t>
            </a:r>
            <a:r>
              <a:rPr lang="ru-RU" sz="1250" b="1" dirty="0">
                <a:solidFill>
                  <a:schemeClr val="tx1"/>
                </a:solidFill>
              </a:rPr>
              <a:t>, болезненность при пальпации в </a:t>
            </a:r>
            <a:r>
              <a:rPr lang="ru-RU" sz="1250" b="1" dirty="0" err="1">
                <a:solidFill>
                  <a:schemeClr val="tx1"/>
                </a:solidFill>
              </a:rPr>
              <a:t>мезогастральной</a:t>
            </a:r>
            <a:r>
              <a:rPr lang="ru-RU" sz="1250" b="1" dirty="0">
                <a:solidFill>
                  <a:schemeClr val="tx1"/>
                </a:solidFill>
              </a:rPr>
              <a:t> и правой подвздошной областях, урчащие отделы толстой кишки, </a:t>
            </a:r>
            <a:r>
              <a:rPr lang="ru-RU" sz="1250" b="1" dirty="0" err="1">
                <a:solidFill>
                  <a:schemeClr val="tx1"/>
                </a:solidFill>
              </a:rPr>
              <a:t>палочкоядерный</a:t>
            </a:r>
            <a:r>
              <a:rPr lang="ru-RU" sz="1250" b="1" dirty="0">
                <a:solidFill>
                  <a:schemeClr val="tx1"/>
                </a:solidFill>
              </a:rPr>
              <a:t> сдвиг формулы крови влево (17 %), СОЭ – 45 </a:t>
            </a:r>
            <a:r>
              <a:rPr lang="ru-RU" sz="1250" b="1" dirty="0" smtClean="0">
                <a:solidFill>
                  <a:schemeClr val="tx1"/>
                </a:solidFill>
              </a:rPr>
              <a:t>мм/час</a:t>
            </a: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В </a:t>
            </a:r>
            <a:r>
              <a:rPr lang="ru-RU" sz="1250" b="1" dirty="0" err="1" smtClean="0">
                <a:solidFill>
                  <a:schemeClr val="tx1"/>
                </a:solidFill>
              </a:rPr>
              <a:t>эпиданамнезе</a:t>
            </a:r>
            <a:r>
              <a:rPr lang="ru-RU" sz="1250" b="1" dirty="0" smtClean="0">
                <a:solidFill>
                  <a:schemeClr val="tx1"/>
                </a:solidFill>
              </a:rPr>
              <a:t> </a:t>
            </a:r>
            <a:r>
              <a:rPr lang="ru-RU" sz="1250" b="1" dirty="0">
                <a:solidFill>
                  <a:schemeClr val="tx1"/>
                </a:solidFill>
              </a:rPr>
              <a:t>отмечено употребление некипяченого молока, купленного на рынке, периодически – некипяченой водопроводной воды. Заподозрена бактериальная </a:t>
            </a:r>
            <a:r>
              <a:rPr lang="ru-RU" sz="1250" b="1" dirty="0" smtClean="0">
                <a:solidFill>
                  <a:schemeClr val="tx1"/>
                </a:solidFill>
              </a:rPr>
              <a:t>этиология</a:t>
            </a: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Переведена в инфекционный стационар. </a:t>
            </a:r>
            <a:r>
              <a:rPr lang="ru-RU" sz="1250" b="1" dirty="0">
                <a:solidFill>
                  <a:schemeClr val="tx1"/>
                </a:solidFill>
              </a:rPr>
              <a:t>В крови методом РНИФ выявлены </a:t>
            </a:r>
            <a:r>
              <a:rPr lang="ru-RU" sz="1250" b="1" dirty="0" err="1">
                <a:solidFill>
                  <a:schemeClr val="tx1"/>
                </a:solidFill>
              </a:rPr>
              <a:t>IgG</a:t>
            </a:r>
            <a:r>
              <a:rPr lang="ru-RU" sz="1250" b="1" dirty="0">
                <a:solidFill>
                  <a:schemeClr val="tx1"/>
                </a:solidFill>
              </a:rPr>
              <a:t> к </a:t>
            </a:r>
            <a:r>
              <a:rPr lang="ru-RU" sz="1250" b="1" dirty="0" err="1">
                <a:solidFill>
                  <a:schemeClr val="tx1"/>
                </a:solidFill>
              </a:rPr>
              <a:t>Listeria</a:t>
            </a:r>
            <a:r>
              <a:rPr lang="ru-RU" sz="1250" b="1" dirty="0">
                <a:solidFill>
                  <a:schemeClr val="tx1"/>
                </a:solidFill>
              </a:rPr>
              <a:t> </a:t>
            </a:r>
            <a:r>
              <a:rPr lang="ru-RU" sz="1250" b="1" dirty="0" err="1">
                <a:solidFill>
                  <a:schemeClr val="tx1"/>
                </a:solidFill>
              </a:rPr>
              <a:t>monocytogenes</a:t>
            </a:r>
            <a:r>
              <a:rPr lang="ru-RU" sz="1250" b="1" dirty="0">
                <a:solidFill>
                  <a:schemeClr val="tx1"/>
                </a:solidFill>
              </a:rPr>
              <a:t> 1/2a типа, методом </a:t>
            </a:r>
            <a:r>
              <a:rPr lang="ru-RU" sz="1250" b="1" dirty="0" smtClean="0">
                <a:solidFill>
                  <a:schemeClr val="tx1"/>
                </a:solidFill>
              </a:rPr>
              <a:t> </a:t>
            </a:r>
            <a:r>
              <a:rPr lang="ru-RU" sz="1250" b="1" dirty="0" err="1" smtClean="0">
                <a:solidFill>
                  <a:schemeClr val="tx1"/>
                </a:solidFill>
              </a:rPr>
              <a:t>Вестернблот</a:t>
            </a:r>
            <a:r>
              <a:rPr lang="ru-RU" sz="1250" b="1" dirty="0" smtClean="0">
                <a:solidFill>
                  <a:schemeClr val="tx1"/>
                </a:solidFill>
              </a:rPr>
              <a:t> </a:t>
            </a:r>
            <a:r>
              <a:rPr lang="ru-RU" sz="1250" b="1" dirty="0">
                <a:solidFill>
                  <a:schemeClr val="tx1"/>
                </a:solidFill>
              </a:rPr>
              <a:t>определены </a:t>
            </a:r>
            <a:r>
              <a:rPr lang="ru-RU" sz="1250" b="1" dirty="0" err="1">
                <a:solidFill>
                  <a:schemeClr val="tx1"/>
                </a:solidFill>
              </a:rPr>
              <a:t>IgG</a:t>
            </a:r>
            <a:r>
              <a:rPr lang="ru-RU" sz="1250" b="1" dirty="0">
                <a:solidFill>
                  <a:schemeClr val="tx1"/>
                </a:solidFill>
              </a:rPr>
              <a:t> к </a:t>
            </a:r>
            <a:r>
              <a:rPr lang="ru-RU" sz="1250" b="1" dirty="0" err="1" smtClean="0">
                <a:solidFill>
                  <a:schemeClr val="tx1"/>
                </a:solidFill>
              </a:rPr>
              <a:t>аг</a:t>
            </a:r>
            <a:r>
              <a:rPr lang="ru-RU" sz="1250" b="1" dirty="0" smtClean="0">
                <a:solidFill>
                  <a:schemeClr val="tx1"/>
                </a:solidFill>
              </a:rPr>
              <a:t> р.46</a:t>
            </a:r>
            <a:r>
              <a:rPr lang="ru-RU" sz="1250" b="1" dirty="0">
                <a:solidFill>
                  <a:schemeClr val="tx1"/>
                </a:solidFill>
              </a:rPr>
              <a:t>, р.38, р.36, р.44 </a:t>
            </a:r>
            <a:r>
              <a:rPr lang="en-US" sz="1250" b="1" dirty="0">
                <a:solidFill>
                  <a:schemeClr val="tx1"/>
                </a:solidFill>
              </a:rPr>
              <a:t>Yersinia </a:t>
            </a:r>
            <a:r>
              <a:rPr lang="ru-RU" sz="1250" b="1" dirty="0">
                <a:solidFill>
                  <a:schemeClr val="tx1"/>
                </a:solidFill>
              </a:rPr>
              <a:t>е</a:t>
            </a:r>
            <a:r>
              <a:rPr lang="en-US" sz="1250" b="1" dirty="0" err="1" smtClean="0">
                <a:solidFill>
                  <a:schemeClr val="tx1"/>
                </a:solidFill>
              </a:rPr>
              <a:t>nterocolitica</a:t>
            </a:r>
            <a:endParaRPr lang="ru-RU" sz="1250" b="1" dirty="0" smtClean="0">
              <a:solidFill>
                <a:schemeClr val="tx1"/>
              </a:solidFill>
            </a:endParaRPr>
          </a:p>
          <a:p>
            <a:pPr algn="just">
              <a:lnSpc>
                <a:spcPct val="60000"/>
              </a:lnSpc>
            </a:pPr>
            <a:endParaRPr lang="ru-RU" sz="1250" b="1" dirty="0">
              <a:solidFill>
                <a:schemeClr val="tx1"/>
              </a:solidFill>
            </a:endParaRP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Установлен </a:t>
            </a:r>
            <a:r>
              <a:rPr lang="ru-RU" sz="1250" b="1" dirty="0">
                <a:solidFill>
                  <a:schemeClr val="tx1"/>
                </a:solidFill>
              </a:rPr>
              <a:t>диагноз микст-инфекции: </a:t>
            </a:r>
            <a:r>
              <a:rPr lang="ru-RU" sz="1250" b="1" dirty="0" err="1">
                <a:solidFill>
                  <a:schemeClr val="tx1"/>
                </a:solidFill>
              </a:rPr>
              <a:t>листериоз</a:t>
            </a:r>
            <a:r>
              <a:rPr lang="ru-RU" sz="1250" b="1" dirty="0">
                <a:solidFill>
                  <a:schemeClr val="tx1"/>
                </a:solidFill>
              </a:rPr>
              <a:t> и </a:t>
            </a:r>
            <a:r>
              <a:rPr lang="ru-RU" sz="1250" b="1" dirty="0" err="1">
                <a:solidFill>
                  <a:schemeClr val="tx1"/>
                </a:solidFill>
              </a:rPr>
              <a:t>иерсиниоз</a:t>
            </a:r>
            <a:r>
              <a:rPr lang="ru-RU" sz="1250" b="1" dirty="0">
                <a:solidFill>
                  <a:schemeClr val="tx1"/>
                </a:solidFill>
              </a:rPr>
              <a:t> с поражением печени и кишечника (гепатит, энтероколит), хроническое течение. В инфекционном отделении проведена антибактериальная и патогенетическая терапия. Выписана с выздоровлением</a:t>
            </a:r>
          </a:p>
          <a:p>
            <a:pPr algn="just"/>
            <a:endParaRPr lang="ru-RU" sz="125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5949280"/>
            <a:ext cx="8136904" cy="0"/>
          </a:xfrm>
          <a:prstGeom prst="line">
            <a:avLst/>
          </a:prstGeom>
          <a:ln w="25400" cap="rnd" cmpd="sng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Диагностика. лечение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788937"/>
              </p:ext>
            </p:extLst>
          </p:nvPr>
        </p:nvGraphicFramePr>
        <p:xfrm>
          <a:off x="143508" y="1287947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2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73563"/>
          </a:xfrm>
        </p:spPr>
        <p:txBody>
          <a:bodyPr>
            <a:noAutofit/>
          </a:bodyPr>
          <a:lstStyle/>
          <a:p>
            <a:pPr lvl="0" rtl="0"/>
            <a:r>
              <a:rPr lang="ru-RU" sz="1800" dirty="0" err="1" smtClean="0">
                <a:solidFill>
                  <a:schemeClr val="tx1"/>
                </a:solidFill>
              </a:rPr>
              <a:t>Листериоз</a:t>
            </a:r>
            <a:r>
              <a:rPr lang="ru-RU" sz="1800" dirty="0" smtClean="0">
                <a:solidFill>
                  <a:schemeClr val="tx1"/>
                </a:solidFill>
              </a:rPr>
              <a:t> является широко распространенным заболеванием, которое, в связи с многообразием клинических признаков, выявляется достаточно редко</a:t>
            </a:r>
          </a:p>
          <a:p>
            <a:pPr lvl="0" rtl="0"/>
            <a:endParaRPr lang="ru-RU" sz="1800" dirty="0">
              <a:solidFill>
                <a:schemeClr val="tx1"/>
              </a:solidFill>
            </a:endParaRPr>
          </a:p>
          <a:p>
            <a:pPr lvl="0" rtl="0"/>
            <a:r>
              <a:rPr lang="ru-RU" sz="1800" dirty="0" smtClean="0">
                <a:solidFill>
                  <a:schemeClr val="tx1"/>
                </a:solidFill>
              </a:rPr>
              <a:t>Диагностическими симптомами данного заболевания у беременных являются лихорадка, катаральные и </a:t>
            </a:r>
            <a:r>
              <a:rPr lang="ru-RU" sz="1800" dirty="0" err="1" smtClean="0">
                <a:solidFill>
                  <a:schemeClr val="tx1"/>
                </a:solidFill>
              </a:rPr>
              <a:t>диспептические</a:t>
            </a:r>
            <a:r>
              <a:rPr lang="ru-RU" sz="1800" dirty="0" smtClean="0">
                <a:solidFill>
                  <a:schemeClr val="tx1"/>
                </a:solidFill>
              </a:rPr>
              <a:t> явления, </a:t>
            </a:r>
            <a:r>
              <a:rPr lang="ru-RU" sz="1800" dirty="0" err="1" smtClean="0">
                <a:solidFill>
                  <a:schemeClr val="tx1"/>
                </a:solidFill>
              </a:rPr>
              <a:t>гепатоспленомегалия</a:t>
            </a:r>
            <a:r>
              <a:rPr lang="ru-RU" sz="1800" dirty="0" smtClean="0">
                <a:solidFill>
                  <a:schemeClr val="tx1"/>
                </a:solidFill>
              </a:rPr>
              <a:t>, признаки мочевой инфекции, лейкоцитоз, ускоренная СОЭ</a:t>
            </a:r>
          </a:p>
          <a:p>
            <a:pPr lvl="0" rtl="0"/>
            <a:endParaRPr lang="ru-RU" sz="1800" dirty="0">
              <a:solidFill>
                <a:schemeClr val="tx1"/>
              </a:solidFill>
            </a:endParaRPr>
          </a:p>
          <a:p>
            <a:pPr lvl="0" rtl="0"/>
            <a:r>
              <a:rPr lang="ru-RU" sz="1800" dirty="0" smtClean="0">
                <a:solidFill>
                  <a:schemeClr val="tx1"/>
                </a:solidFill>
              </a:rPr>
              <a:t>Своевременное адекватное лечение способствует эффективной профилактике </a:t>
            </a:r>
            <a:r>
              <a:rPr lang="ru-RU" sz="1800" dirty="0" err="1" smtClean="0">
                <a:solidFill>
                  <a:schemeClr val="tx1"/>
                </a:solidFill>
              </a:rPr>
              <a:t>гестационных</a:t>
            </a:r>
            <a:r>
              <a:rPr lang="ru-RU" sz="1800" dirty="0" smtClean="0">
                <a:solidFill>
                  <a:schemeClr val="tx1"/>
                </a:solidFill>
              </a:rPr>
              <a:t> и перинатальных осложнений</a:t>
            </a:r>
          </a:p>
          <a:p>
            <a:pPr lvl="0" rtl="0"/>
            <a:endParaRPr lang="ru-RU" sz="1800" dirty="0">
              <a:solidFill>
                <a:schemeClr val="tx1"/>
              </a:solidFill>
            </a:endParaRPr>
          </a:p>
          <a:p>
            <a:pPr lvl="0" rtl="0"/>
            <a:r>
              <a:rPr lang="ru-RU" sz="1800" dirty="0" smtClean="0">
                <a:solidFill>
                  <a:schemeClr val="tx1"/>
                </a:solidFill>
              </a:rPr>
              <a:t>Таким образом, приведенные данные свидетельствуют о важной роли </a:t>
            </a:r>
            <a:r>
              <a:rPr lang="ru-RU" sz="1800" dirty="0" err="1" smtClean="0">
                <a:solidFill>
                  <a:schemeClr val="tx1"/>
                </a:solidFill>
              </a:rPr>
              <a:t>листериоза</a:t>
            </a:r>
            <a:r>
              <a:rPr lang="ru-RU" sz="1800" dirty="0" smtClean="0">
                <a:solidFill>
                  <a:schemeClr val="tx1"/>
                </a:solidFill>
              </a:rPr>
              <a:t> в патологии беременности, плода и новорожденного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Lenovo\Documents\704606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170080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atchinka.ru/wp-content/uploads/3959a212a683f0b807d804ff30113715e0359278-7360x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9" y="836712"/>
            <a:ext cx="86794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atchinka.ru/wp-content/uploads/3959a212a683f0b807d804ff30113715e0359278-7360x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9" y="836712"/>
            <a:ext cx="86794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enovo\Desktop\Image9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467223"/>
            <a:ext cx="8280921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Листериоз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>инфекционное заболевание, </a:t>
            </a:r>
            <a:r>
              <a:rPr lang="ru-RU" dirty="0" smtClean="0">
                <a:solidFill>
                  <a:schemeClr val="tx1"/>
                </a:solidFill>
              </a:rPr>
              <a:t>традиционно принадлежащее к классу пищевых инфекций, вызываемое </a:t>
            </a:r>
            <a:r>
              <a:rPr lang="ru-RU" dirty="0">
                <a:solidFill>
                  <a:schemeClr val="tx1"/>
                </a:solidFill>
              </a:rPr>
              <a:t>бактериями </a:t>
            </a:r>
            <a:r>
              <a:rPr lang="ru-RU" dirty="0" err="1">
                <a:solidFill>
                  <a:schemeClr val="tx1"/>
                </a:solidFill>
              </a:rPr>
              <a:t>Listeria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monocytogenes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и другими </a:t>
            </a:r>
            <a:r>
              <a:rPr lang="uk-UA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Ivanovii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Seeligeri</a:t>
            </a:r>
            <a:r>
              <a:rPr lang="uk-UA" dirty="0" smtClean="0">
                <a:solidFill>
                  <a:schemeClr val="tx1"/>
                </a:solidFill>
              </a:rPr>
              <a:t>), </a:t>
            </a:r>
            <a:r>
              <a:rPr lang="uk-UA" dirty="0" err="1" smtClean="0">
                <a:solidFill>
                  <a:schemeClr val="tx1"/>
                </a:solidFill>
              </a:rPr>
              <a:t>которое</a:t>
            </a:r>
            <a:r>
              <a:rPr lang="ru-RU" dirty="0" smtClean="0">
                <a:solidFill>
                  <a:schemeClr val="tx1"/>
                </a:solidFill>
              </a:rPr>
              <a:t> характеризуется </a:t>
            </a:r>
            <a:r>
              <a:rPr lang="ru-RU" dirty="0">
                <a:solidFill>
                  <a:schemeClr val="tx1"/>
                </a:solidFill>
              </a:rPr>
              <a:t>полиморфизмом клинических </a:t>
            </a:r>
            <a:r>
              <a:rPr lang="ru-RU" dirty="0" smtClean="0">
                <a:solidFill>
                  <a:schemeClr val="tx1"/>
                </a:solidFill>
              </a:rPr>
              <a:t>проявлений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6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Группы риска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9220" name="Группа 3"/>
          <p:cNvGrpSpPr>
            <a:grpSpLocks/>
          </p:cNvGrpSpPr>
          <p:nvPr/>
        </p:nvGrpSpPr>
        <p:grpSpPr bwMode="auto">
          <a:xfrm>
            <a:off x="287523" y="1700808"/>
            <a:ext cx="8568953" cy="4879628"/>
            <a:chOff x="0" y="778184"/>
            <a:chExt cx="9161060" cy="5309646"/>
          </a:xfrm>
        </p:grpSpPr>
        <p:pic>
          <p:nvPicPr>
            <p:cNvPr id="9222" name="Picture 3" descr="C:\Users\Lenovo\Desktop\o-CHILD-AT-DOCTOR-faceboo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0579"/>
              <a:ext cx="3380548" cy="243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4" descr="C:\Users\Lenovo\Desktop\beemenny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376" y="3659603"/>
              <a:ext cx="3642341" cy="2428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 descr="C:\Users\Lenovo\Desktop\7313e7c7ff0bb1beba4f13c9e5e4f47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399" y="778184"/>
              <a:ext cx="4114801" cy="288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 descr="C:\Users\Lenovo\Desktop\434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8184"/>
              <a:ext cx="4294947" cy="288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7" descr="C:\Users\Lenovo\Desktop\hallucinations-shutterstoc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873" y="778184"/>
              <a:ext cx="2248187" cy="530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5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Эпидемиологический аспект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6921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Файл:Flag of the United States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18513"/>
            <a:ext cx="2304392" cy="15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йл:Flag of Russia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8513"/>
            <a:ext cx="2304391" cy="15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6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Эпидемиологический аспект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360250"/>
              </p:ext>
            </p:extLst>
          </p:nvPr>
        </p:nvGraphicFramePr>
        <p:xfrm>
          <a:off x="323528" y="1752600"/>
          <a:ext cx="8568952" cy="49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20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Продолжительность инкубационного периода колеблется от 10 дней до 2 месяцев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 течению различают абортивные, острые, подострые и хронические варианты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Острый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 – полиморфная инфекция с </a:t>
            </a:r>
            <a:r>
              <a:rPr lang="ru-RU" dirty="0" smtClean="0">
                <a:solidFill>
                  <a:schemeClr val="tx1"/>
                </a:solidFill>
              </a:rPr>
              <a:t>различными </a:t>
            </a:r>
            <a:r>
              <a:rPr lang="ru-RU" dirty="0">
                <a:solidFill>
                  <a:schemeClr val="tx1"/>
                </a:solidFill>
              </a:rPr>
              <a:t>вариантами течения: </a:t>
            </a:r>
            <a:r>
              <a:rPr lang="ru-RU" dirty="0" err="1">
                <a:solidFill>
                  <a:schemeClr val="tx1"/>
                </a:solidFill>
              </a:rPr>
              <a:t>нейролистериоз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гастроэнтеритическая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ангинозносептическая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листериозный</a:t>
            </a:r>
            <a:r>
              <a:rPr lang="ru-RU" dirty="0">
                <a:solidFill>
                  <a:schemeClr val="tx1"/>
                </a:solidFill>
              </a:rPr>
              <a:t> гепатит,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 кожи, </a:t>
            </a:r>
            <a:r>
              <a:rPr lang="ru-RU" dirty="0" err="1">
                <a:solidFill>
                  <a:schemeClr val="tx1"/>
                </a:solidFill>
              </a:rPr>
              <a:t>глазожелезистая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524" y="3789040"/>
            <a:ext cx="8568952" cy="0"/>
          </a:xfrm>
          <a:prstGeom prst="line">
            <a:avLst/>
          </a:prstGeom>
          <a:ln w="25400" cap="rnd" cmpd="sng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7524" y="2636912"/>
            <a:ext cx="8568952" cy="0"/>
          </a:xfrm>
          <a:prstGeom prst="line">
            <a:avLst/>
          </a:prstGeom>
          <a:ln w="25400" cap="rnd" cmpd="sng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</a:t>
            </a:r>
            <a:r>
              <a:rPr lang="ru-RU" dirty="0" smtClean="0"/>
              <a:t>особенности. </a:t>
            </a:r>
            <a:r>
              <a:rPr lang="ru-RU" dirty="0" err="1" smtClean="0"/>
              <a:t>Листериоз</a:t>
            </a:r>
            <a:r>
              <a:rPr lang="ru-RU" dirty="0" smtClean="0"/>
              <a:t> беременных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98205"/>
              </p:ext>
            </p:extLst>
          </p:nvPr>
        </p:nvGraphicFramePr>
        <p:xfrm>
          <a:off x="0" y="1484784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9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особенности. </a:t>
            </a:r>
            <a:r>
              <a:rPr lang="ru-RU" dirty="0" err="1" smtClean="0"/>
              <a:t>Листериоз</a:t>
            </a:r>
            <a:r>
              <a:rPr lang="ru-RU" dirty="0" smtClean="0"/>
              <a:t> новорожденных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Неразрывно связан с </a:t>
            </a:r>
            <a:r>
              <a:rPr lang="ru-RU" dirty="0" err="1">
                <a:solidFill>
                  <a:schemeClr val="tx1"/>
                </a:solidFill>
              </a:rPr>
              <a:t>листериозом</a:t>
            </a:r>
            <a:r>
              <a:rPr lang="ru-RU" dirty="0">
                <a:solidFill>
                  <a:schemeClr val="tx1"/>
                </a:solidFill>
              </a:rPr>
              <a:t> беременных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 новорожденных (септический </a:t>
            </a:r>
            <a:r>
              <a:rPr lang="ru-RU" dirty="0" err="1">
                <a:solidFill>
                  <a:schemeClr val="tx1"/>
                </a:solidFill>
              </a:rPr>
              <a:t>гранулематоз</a:t>
            </a:r>
            <a:r>
              <a:rPr lang="ru-RU" dirty="0">
                <a:solidFill>
                  <a:schemeClr val="tx1"/>
                </a:solidFill>
              </a:rPr>
              <a:t>), протекающий с образованием гранулем в различных органах и разнообразной клиникой, при которой наблюдаются высокая температура, интоксикация, тяжелые формы гнойного </a:t>
            </a:r>
            <a:r>
              <a:rPr lang="ru-RU" dirty="0" err="1">
                <a:solidFill>
                  <a:schemeClr val="tx1"/>
                </a:solidFill>
              </a:rPr>
              <a:t>менингоэнцефалита</a:t>
            </a:r>
            <a:r>
              <a:rPr lang="ru-RU" dirty="0">
                <a:solidFill>
                  <a:schemeClr val="tx1"/>
                </a:solidFill>
              </a:rPr>
              <a:t>, сепсиса, пневмонии с дыхательной недостаточностью, которые у практически всех (90- 100 %) детей приводят к летальности даже при проведении антибактериальной терапии. Возможны диарея, </a:t>
            </a:r>
            <a:r>
              <a:rPr lang="ru-RU" dirty="0" smtClean="0">
                <a:solidFill>
                  <a:schemeClr val="tx1"/>
                </a:solidFill>
              </a:rPr>
              <a:t>розеолезно-папулезная сыпь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грудных детей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 начинается как ОРВИ: с повышения температуры тела, насморка, кашля, затем развивается мелкоочаговая бронхопневмония или гнойный плеврит. У части больных отмечается полиморфная сыпь, увеличение печени, желтуха, </a:t>
            </a:r>
            <a:r>
              <a:rPr lang="ru-RU" dirty="0" err="1">
                <a:solidFill>
                  <a:schemeClr val="tx1"/>
                </a:solidFill>
              </a:rPr>
              <a:t>менингоэнцефалит</a:t>
            </a:r>
            <a:r>
              <a:rPr lang="ru-RU" dirty="0">
                <a:solidFill>
                  <a:schemeClr val="tx1"/>
                </a:solidFill>
              </a:rPr>
              <a:t> с судорожным синдромом, развитие параличей. Клинически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 новорожденных распознается редко ввиду его сходства с другими внутриутробными </a:t>
            </a:r>
            <a:r>
              <a:rPr lang="ru-RU" dirty="0" smtClean="0">
                <a:solidFill>
                  <a:schemeClr val="tx1"/>
                </a:solidFill>
              </a:rPr>
              <a:t>инфекциями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Осложнения </a:t>
            </a:r>
            <a:r>
              <a:rPr lang="ru-RU" dirty="0">
                <a:solidFill>
                  <a:schemeClr val="tx1"/>
                </a:solidFill>
              </a:rPr>
              <a:t>развиваются в зависимости от срока беременности у плода: в I-II триместрах – выкидыш, задержка внутриутробного развития, во II-III триместрах – развитие грубых аномалий развития, в III триместре – мертворождение, врожденный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, преждевременные </a:t>
            </a:r>
            <a:r>
              <a:rPr lang="ru-RU" dirty="0" smtClean="0">
                <a:solidFill>
                  <a:schemeClr val="tx1"/>
                </a:solidFill>
              </a:rPr>
              <a:t>роды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 </a:t>
            </a:r>
            <a:r>
              <a:rPr lang="ru-RU" dirty="0">
                <a:solidFill>
                  <a:schemeClr val="tx1"/>
                </a:solidFill>
              </a:rPr>
              <a:t>248 случаев </a:t>
            </a:r>
            <a:r>
              <a:rPr lang="ru-RU" dirty="0" err="1">
                <a:solidFill>
                  <a:schemeClr val="tx1"/>
                </a:solidFill>
              </a:rPr>
              <a:t>листериоза</a:t>
            </a:r>
            <a:r>
              <a:rPr lang="ru-RU" dirty="0">
                <a:solidFill>
                  <a:schemeClr val="tx1"/>
                </a:solidFill>
              </a:rPr>
              <a:t> в Великобритании 4 % включали материнскую бактериемию с инфекцией плода, 19 % – внутриутробную смерть. 54 % случаев неонатальной инфекции были диагностированы в течение 2 дней после родов и 23 % – диагностировались позже, что позволяет также отнести </a:t>
            </a:r>
            <a:r>
              <a:rPr lang="ru-RU" dirty="0" err="1">
                <a:solidFill>
                  <a:schemeClr val="tx1"/>
                </a:solidFill>
              </a:rPr>
              <a:t>листериоз</a:t>
            </a:r>
            <a:r>
              <a:rPr lang="ru-RU" dirty="0">
                <a:solidFill>
                  <a:schemeClr val="tx1"/>
                </a:solidFill>
              </a:rPr>
              <a:t> к внутрибольничным </a:t>
            </a:r>
            <a:r>
              <a:rPr lang="ru-RU" dirty="0" smtClean="0">
                <a:solidFill>
                  <a:schemeClr val="tx1"/>
                </a:solidFill>
              </a:rPr>
              <a:t>инфекциям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3">
      <a:dk1>
        <a:sysClr val="windowText" lastClr="000000"/>
      </a:dk1>
      <a:lt1>
        <a:srgbClr val="D487C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529</TotalTime>
  <Words>1788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Роль листериозной инфекции в репродуктивном здоровье женщин </vt:lpstr>
      <vt:lpstr>актуальность</vt:lpstr>
      <vt:lpstr>общее</vt:lpstr>
      <vt:lpstr>Группы риска</vt:lpstr>
      <vt:lpstr>Эпидемиологический аспект</vt:lpstr>
      <vt:lpstr>Эпидемиологический аспект</vt:lpstr>
      <vt:lpstr>Клинические особенности</vt:lpstr>
      <vt:lpstr>Клинические особенности. Листериоз беременных</vt:lpstr>
      <vt:lpstr>Клинические особенности. Листериоз новорожденных</vt:lpstr>
      <vt:lpstr>Собственные наблюдения</vt:lpstr>
      <vt:lpstr>Собственные наблюдения</vt:lpstr>
      <vt:lpstr>Амбулаторное ведение</vt:lpstr>
      <vt:lpstr> Наблюдение в стационаре</vt:lpstr>
      <vt:lpstr>Наблюдение в стационаре. Хроническое латентное течение</vt:lpstr>
      <vt:lpstr>Наблюдение в стационаре. Хроническое латентное течение</vt:lpstr>
      <vt:lpstr>Микст-инфекция</vt:lpstr>
      <vt:lpstr>Диагностика. лечение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В.А. Гридасов</dc:creator>
  <cp:lastModifiedBy>Acer</cp:lastModifiedBy>
  <cp:revision>24</cp:revision>
  <dcterms:created xsi:type="dcterms:W3CDTF">2023-04-19T15:15:02Z</dcterms:created>
  <dcterms:modified xsi:type="dcterms:W3CDTF">2025-03-26T19:09:46Z</dcterms:modified>
</cp:coreProperties>
</file>