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6764120" r:id="rId2"/>
    <p:sldId id="16764145" r:id="rId3"/>
    <p:sldId id="16764156" r:id="rId4"/>
    <p:sldId id="16764146" r:id="rId5"/>
    <p:sldId id="16764147" r:id="rId6"/>
    <p:sldId id="16764148" r:id="rId7"/>
    <p:sldId id="16764149" r:id="rId8"/>
    <p:sldId id="16764150" r:id="rId9"/>
    <p:sldId id="16764151" r:id="rId10"/>
    <p:sldId id="16764152" r:id="rId11"/>
    <p:sldId id="16764153" r:id="rId12"/>
    <p:sldId id="1676415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A401-1C98-6E41-AC75-5F82F343334D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5245-519C-4440-B944-AB20FA5CD9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2D08-02F2-449D-A8A9-B58DBBEF5D46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40674" y="2609385"/>
            <a:ext cx="9545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3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Клинический случай поздней диагностики синдрома </a:t>
            </a:r>
            <a:r>
              <a:rPr lang="ru-RU" sz="32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Свайера</a:t>
            </a:r>
            <a:r>
              <a:rPr lang="ru-RU" sz="3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пациента 19 лет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80960" y="3986068"/>
            <a:ext cx="4077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доцент, профессор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каф. акушерства и гинекологии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профессора Г.А. Ушаковой ФГБОУ ВО КЕМГМУ МЗ РФ </a:t>
            </a:r>
          </a:p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9" y="621305"/>
            <a:ext cx="2005876" cy="1830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Box 21"/>
          <p:cNvSpPr txBox="1"/>
          <p:nvPr/>
        </p:nvSpPr>
        <p:spPr>
          <a:xfrm>
            <a:off x="122663" y="5740394"/>
            <a:ext cx="1163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с международным участием 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«Инновации в области репродуктивного здоровья молодежи»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19.</a:t>
            </a:r>
            <a:r>
              <a:rPr lang="en-US" b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ru-RU" b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2.2026</a:t>
            </a:r>
            <a:endParaRPr lang="ru-RU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и наблюдение в дальнейшем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Заместительная гормональная терапия (ЗГТ):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Назначена циклическая ЗГТ с целью феминизации, поддержания здоровья костной и сердечно-сосудистой систем, улучшения качества жизни. Схема: перорально эстрадиола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валерат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непрерывном режиме с добавлением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прогестагена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10-14 дней каждого месяца.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Немедикаментозная поддержка: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Пациентка направлена на консультацию к клиническому психологу и психотерапевту для работы с гендерной идентичностью, принятием диагноза и социальной адаптацией. Назначен препараты кальция и витамина D3 для коррекции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остеопении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Дальнейшее наблюдение у гинеколога-эндокринолога с контролем эффективности и безопасности ЗГТ, состояния костной ткани. Обсуждены возможности создания семьи в будущем с помощью вспомогательных репродуктивных технологий (программа донации ооцитов и суррогатного материнства).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6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Представленный случай демонстрирует классические проявления синдрома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Свайера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однако его поздняя диагностика в 19 лет является нехарактерной и указывает на недостаточную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онконастороженность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осведомленность врачей первичного звена.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гонадотропинов (ЛГ, ФСГ) на фоне низкого эстрадиола однозначно указывал на первичную гонадную недостаточность, а кариотип 46,XY стал ключевым диагностическим маркером.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Поздняя диагностика, как в данном случае, усугубляет психологическую травму и повышает риски (например, развития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гонадобластомы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8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81374"/>
            <a:ext cx="10439400" cy="480866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Свайера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редким, но важным заболеванием, требующим мультидисциплинарного подхода (эндокринолог, гинеколог, генетик, хирург, психолог). Данный клинический случай подчеркивает: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обязательного определения кариотипа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всех пациенток с первичной аменореей и задержкой полового развития, даже при полностью женском фенотипе.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 ранней диагностики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своевременного проведения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гонадэктомии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начала ЗГТ, что минимизирует онкологические риски и улучшает качество жизни пациенток.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Ключевую роль психологической поддержки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процессе принятия диагноза и адаптации.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и комплексное ведение пациенток с синдромом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Свайера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позволяют им вести полноценный образ жизни и реализовать репродуктивную функцию с помощью современных медицинских технологий.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4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Свайера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Swyer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это форма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дисгенезии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гонад, характеризующаяся кариотипом 46,XY при женском фенотипе, наличием рудиментарных «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стрековых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гонад и первичной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гипергонадотропной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гипогонадизмом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оценивается как 1:80 000 новорожденных. Этиология связана с мутациями генов, ответственных за дифференцировку гонад по мужскому типу (чаще всего </a:t>
            </a:r>
            <a:r>
              <a:rPr lang="ru-RU" sz="24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MAP3K1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DHH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др.). Основные клинические проявления — первичная аменорея, инфантилизм внутренних и внешних гениталий, отсутствие пубертатного скачка роста. Ключевой риск - высокий (до 30%) потенциал малигнизации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дисгенетичных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 с развитием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гонадобластомы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0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A7CCE-DA2C-A40E-E745-7DF60024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Эмбриогенез половых органов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742BB5-F595-2CC5-AE7F-E9968FC97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995" y="2174818"/>
            <a:ext cx="2641600" cy="3162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AC822BF-67F6-CC07-8D05-AB6019A7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551" y="1866843"/>
            <a:ext cx="7751762" cy="3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9429" cy="4351338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Жалобы при обращении: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отсутствие менструаций (первичная аменорея), слабое развитие молочных желез, избыточное оволосение на животе и в паховой области. Также отмечала эмоциональную лабильность и сложности в социальной адаптации.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Анамнез жизни и заболевания: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Росла и развивалась как девочка. В пубертатном периоде (12-14 лет) не отмечала роста молочных желез, оволосения на лобке и в подмышечных впадинах, менструации не начались. К гинекологу ранее не обращалась в связи со «стеснением». Направлена эндокринологом после неудачной попытки индуцировать менструацию циклическими препаратами прогестерона.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7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объективного обследования: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статус: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Рост 172 см (выше среднего для семьи), телосложение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евнухоидного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типа (высокий рост, длинные конечности). Интеллект сохранен.</a:t>
            </a:r>
            <a:endParaRPr lang="ru-RU" sz="24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Половое развитие (по шкале </a:t>
            </a:r>
            <a:r>
              <a:rPr lang="ru-RU" sz="24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Таннера</a:t>
            </a: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2,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Ах –  3. Наружные половые органы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индеферентного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типа, развиты инфантильно. При гинекологическом осмотре: вход во влагалище не прослеживается, клитор гипертрофирован, напоминает половой член. При ректальном осмотре матка и придатки не пальпируются.</a:t>
            </a:r>
            <a:endParaRPr lang="ru-RU" sz="24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6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виз пациентки и гинекологический статус</a:t>
            </a:r>
            <a:endParaRPr lang="ru-RU" sz="24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38A8BE-39E0-2657-CFF0-A3060ADD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92732" y="3532990"/>
            <a:ext cx="3569109" cy="2678036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751A369-2493-749F-20D3-BE8C74CD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9256" y="3319859"/>
            <a:ext cx="3434499" cy="257849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68C4454-403D-8F58-F4BC-75D376FE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6905" y="3281562"/>
            <a:ext cx="3636963" cy="257849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826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Лабораторно-инструментальные данные: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Гормональный профиль: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ЛГ – 22.5 МЕ/л (повышен), ФСГ – 40.1 МЕ/л (резко повышен), эстрадиол – &lt; 20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пмоль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/л (снижен), тестостерон общий – 4.5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нмоль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/л (верхняя граница нормы для женщин), АМГ – не определяется.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Кариотипирование</a:t>
            </a: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лимфоцитов периферической крови: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46,XY. FISH-анализ на SRY-регион: ген </a:t>
            </a:r>
            <a:r>
              <a:rPr lang="ru-RU" sz="22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детектирован.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УЗИ органов малого таза: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Матка отсутствует. Яичники не визуализируются. В проекции левых придатков определяется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гипоэхогенное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15х10 мм (подозрение на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дисгенетичную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гонаду).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МРТ малого таза: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Подтвердило данные УЗИ. Визуализированы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тяжистые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образования, соответствующие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стрековым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гонадам.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Денситометрия: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Остеопения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Z-score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-2.1 в поясничном отделе позвоночника), что свидетельствует о длительном дефиците эстрогенов.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4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Дифференциальный диагноз 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проводился с другими формами первичного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гипогонадизма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Синдромом нечувствительности к андрогенам (полная форма): при фенотипически схожей картине характерны нормальные или повышенный уровень тестостерона, наличие паховых грыж с гонадами, кариотип 46,XY.</a:t>
            </a:r>
            <a:endParaRPr lang="ru-RU" sz="24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Дисгенезией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 46,XX (синдром </a:t>
            </a:r>
            <a:r>
              <a:rPr lang="ru-RU" sz="24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Сэвиджа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фенотип женский, но кариотип 46,XX.</a:t>
            </a:r>
            <a:endParaRPr lang="ru-RU" sz="24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Врожденной гиперплазией коры надпочечников: исключена в связи с нормальными уровнями 17-ОН-прогестерона и кортизола.</a:t>
            </a:r>
            <a:endParaRPr lang="ru-RU" sz="24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Установленный диагноз: Синдром </a:t>
            </a:r>
            <a:r>
              <a:rPr lang="ru-RU" sz="24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Свайера</a:t>
            </a: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(Чистая </a:t>
            </a:r>
            <a:r>
              <a:rPr lang="ru-RU" sz="24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дисгенезия</a:t>
            </a: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 46,XY). Первичный </a:t>
            </a:r>
            <a:r>
              <a:rPr lang="ru-RU" sz="24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гипергонадотропный</a:t>
            </a: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гипогонадизм</a:t>
            </a: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Первичная аменорея. </a:t>
            </a:r>
            <a:r>
              <a:rPr lang="ru-RU" sz="2400" b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Остеопения</a:t>
            </a: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5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7566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24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Н., 19 лет.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и наблюдение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Хирургический этап: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Пациентке проведена диагностическая лапароскопия с билатеральной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гонадэктомией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(удалением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стрековых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гонад). Гистологическое исследование подтвердило наличие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дисгенетичной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гонадальной</a:t>
            </a:r>
            <a:r>
              <a:rPr lang="ru-RU" sz="22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ткани без признаков малигнизации. </a:t>
            </a:r>
            <a:r>
              <a:rPr lang="ru-RU" sz="2200" kern="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Вторым этапом - пластика  влагалища.</a:t>
            </a:r>
            <a:endParaRPr lang="ru-RU" sz="22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CFCE43A0-8D20-C4E8-31C7-71C93DC2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13" y="2375210"/>
            <a:ext cx="3540922" cy="265778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43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презентации. VI международный конгресс (1)</Template>
  <TotalTime>65</TotalTime>
  <Words>982</Words>
  <Application>Microsoft Macintosh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Введение</vt:lpstr>
      <vt:lpstr>Эмбриогенез половых органов</vt:lpstr>
      <vt:lpstr>Описание клинического случая</vt:lpstr>
      <vt:lpstr>Описание клинического случая</vt:lpstr>
      <vt:lpstr>Описание клинического случая</vt:lpstr>
      <vt:lpstr>Описание клинического случая</vt:lpstr>
      <vt:lpstr>Описание клинического случая</vt:lpstr>
      <vt:lpstr>Описание клинического случая</vt:lpstr>
      <vt:lpstr>Описание клинического случая</vt:lpstr>
      <vt:lpstr>Обсуждение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Evgeniya Balanchuk</dc:creator>
  <cp:lastModifiedBy>Microsoft Office User</cp:lastModifiedBy>
  <cp:revision>33</cp:revision>
  <dcterms:created xsi:type="dcterms:W3CDTF">2025-02-19T02:55:00Z</dcterms:created>
  <dcterms:modified xsi:type="dcterms:W3CDTF">2026-02-03T13:59:14Z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03C6CADFF11F4EDBA1497B593FDB39CC_13</vt:lpwstr>
  </property>
  <property fmtid="{D5CDD505-2E9C-101B-9397-08002B2CF9AE}" pid="3" name="KSOProductBuildVer">
    <vt:lpwstr>1049-12.2.0.23131</vt:lpwstr>
  </property>
</Properties>
</file>