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Default Extension="svg" ContentType="image/svg+xml"/>
  <Override PartName="/docMetadata/LabelInfo.xml" ContentType="application/vnd.ms-office.classificationlabel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authors.xml" ContentType="application/vnd.ms-powerpoint.author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66" r:id="rId4"/>
  </p:sldMasterIdLst>
  <p:notesMasterIdLst>
    <p:notesMasterId r:id="rId48"/>
  </p:notesMasterIdLst>
  <p:handoutMasterIdLst>
    <p:handoutMasterId r:id="rId49"/>
  </p:handoutMasterIdLst>
  <p:sldIdLst>
    <p:sldId id="295" r:id="rId5"/>
    <p:sldId id="304" r:id="rId6"/>
    <p:sldId id="306" r:id="rId7"/>
    <p:sldId id="277" r:id="rId8"/>
    <p:sldId id="298" r:id="rId9"/>
    <p:sldId id="349" r:id="rId10"/>
    <p:sldId id="362" r:id="rId11"/>
    <p:sldId id="332" r:id="rId12"/>
    <p:sldId id="365" r:id="rId13"/>
    <p:sldId id="368" r:id="rId14"/>
    <p:sldId id="333" r:id="rId15"/>
    <p:sldId id="364" r:id="rId16"/>
    <p:sldId id="366" r:id="rId17"/>
    <p:sldId id="337" r:id="rId18"/>
    <p:sldId id="338" r:id="rId19"/>
    <p:sldId id="347" r:id="rId20"/>
    <p:sldId id="373" r:id="rId21"/>
    <p:sldId id="346" r:id="rId22"/>
    <p:sldId id="323" r:id="rId23"/>
    <p:sldId id="299" r:id="rId24"/>
    <p:sldId id="371" r:id="rId25"/>
    <p:sldId id="300" r:id="rId26"/>
    <p:sldId id="311" r:id="rId27"/>
    <p:sldId id="308" r:id="rId28"/>
    <p:sldId id="309" r:id="rId29"/>
    <p:sldId id="310" r:id="rId30"/>
    <p:sldId id="289" r:id="rId31"/>
    <p:sldId id="312" r:id="rId32"/>
    <p:sldId id="377" r:id="rId33"/>
    <p:sldId id="372" r:id="rId34"/>
    <p:sldId id="313" r:id="rId35"/>
    <p:sldId id="354" r:id="rId36"/>
    <p:sldId id="374" r:id="rId37"/>
    <p:sldId id="316" r:id="rId38"/>
    <p:sldId id="376" r:id="rId39"/>
    <p:sldId id="317" r:id="rId40"/>
    <p:sldId id="375" r:id="rId41"/>
    <p:sldId id="380" r:id="rId42"/>
    <p:sldId id="318" r:id="rId43"/>
    <p:sldId id="321" r:id="rId44"/>
    <p:sldId id="320" r:id="rId45"/>
    <p:sldId id="319" r:id="rId46"/>
    <p:sldId id="379" r:id="rId47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Автор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9E6D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08" autoAdjust="0"/>
  </p:normalViewPr>
  <p:slideViewPr>
    <p:cSldViewPr snapToGrid="0">
      <p:cViewPr varScale="1">
        <p:scale>
          <a:sx n="82" d="100"/>
          <a:sy n="82" d="100"/>
        </p:scale>
        <p:origin x="-307" y="-91"/>
      </p:cViewPr>
      <p:guideLst>
        <p:guide orient="horz" pos="33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3882" y="1332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commentAuthors" Target="commentAuthors.xml"/><Relationship Id="rId89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1.8355016583828192E-2"/>
          <c:y val="0"/>
          <c:w val="0.76319759296473322"/>
          <c:h val="0.9618811034021242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explosion val="27"/>
          <c:dPt>
            <c:idx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1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2"/>
            <c:spPr>
              <a:solidFill>
                <a:srgbClr val="C00000"/>
              </a:solidFill>
            </c:spPr>
          </c:dPt>
          <c:dPt>
            <c:idx val="3"/>
            <c:spPr>
              <a:solidFill>
                <a:srgbClr val="FFC000"/>
              </a:solidFill>
            </c:spPr>
          </c:dPt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Lbl>
              <c:idx val="2"/>
              <c:layout/>
              <c:showVal val="1"/>
            </c:dLbl>
            <c:dLbl>
              <c:idx val="3"/>
              <c:layout/>
              <c:showVal val="1"/>
            </c:dLbl>
            <c:delete val="1"/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</c:dLbls>
          <c:cat>
            <c:strRef>
              <c:f>Лист1!$A$2:$A$5</c:f>
              <c:strCache>
                <c:ptCount val="4"/>
                <c:pt idx="0">
                  <c:v>Стрессовое НМ</c:v>
                </c:pt>
                <c:pt idx="1">
                  <c:v>Ургентное НМ</c:v>
                </c:pt>
                <c:pt idx="2">
                  <c:v>Смешанное НМ</c:v>
                </c:pt>
                <c:pt idx="3">
                  <c:v>Прочие формы НМ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0.41000000000000031</c:v>
                </c:pt>
                <c:pt idx="1">
                  <c:v>0.12000000000000002</c:v>
                </c:pt>
                <c:pt idx="2">
                  <c:v>0.45</c:v>
                </c:pt>
                <c:pt idx="3">
                  <c:v>2.0000000000000046E-2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6.1242255175373975E-2"/>
          <c:y val="0.87749265530397835"/>
          <c:w val="0.92758277703405068"/>
          <c:h val="0.10078560855836306"/>
        </c:manualLayout>
      </c:layout>
      <c:txPr>
        <a:bodyPr/>
        <a:lstStyle/>
        <a:p>
          <a:pPr>
            <a:defRPr sz="2000" b="1">
              <a:solidFill>
                <a:schemeClr val="accent5">
                  <a:lumMod val="75000"/>
                </a:schemeClr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C0F8075-1A65-4E2D-86FD-3149223795BF}" type="datetime1">
              <a:rPr lang="ru-RU" smtClean="0"/>
              <a:pPr rtl="0"/>
              <a:t>26.05.2025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BF9A36D-7FAC-478F-9944-F324014F6FD1}" type="slidenum">
              <a:rPr lang="ru-RU" smtClean="0"/>
              <a:pPr rt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24676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7F6790-AAC1-45DA-A380-9B168CABEF7B}" type="datetime1">
              <a:rPr lang="ru-RU" smtClean="0"/>
              <a:pPr/>
              <a:t>26.05.2025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4B9A9E5-4F7F-4A7D-9DE1-899232329269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13877831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pPr rtl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66646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pPr rtl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3428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pPr rtl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3428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pPr rtl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2313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noProof="0" smtClean="0"/>
              <a:pPr rtl="0"/>
              <a:t>24</a:t>
            </a:fld>
            <a:endParaRPr lang="ru-RU" noProof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pPr rtl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4565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1.svg"/><Relationship Id="rId7" Type="http://schemas.openxmlformats.org/officeDocument/2006/relationships/image" Target="../media/image2012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1813.svg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9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5.svg"/><Relationship Id="rId4" Type="http://schemas.openxmlformats.org/officeDocument/2006/relationships/image" Target="../media/image14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7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5.sv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rtlCol="0" anchor="b">
            <a:noAutofit/>
          </a:bodyPr>
          <a:lstStyle>
            <a:lvl1pPr algn="l">
              <a:defRPr sz="3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СТИЛЬ ОБРАЗЦА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pic>
        <p:nvPicPr>
          <p:cNvPr id="8" name="Графический объект 7">
            <a:extLst>
              <a:ext uri="{FF2B5EF4-FFF2-40B4-BE49-F238E27FC236}">
                <a16:creationId xmlns:a16="http://schemas.microsoft.com/office/drawing/2014/main" xmlns="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310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ыночное сравнение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xmlns="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xmlns="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129698" y="4824188"/>
            <a:ext cx="3124093" cy="462927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526261" y="4824188"/>
            <a:ext cx="3139479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2" name="Объект 3">
            <a:extLst>
              <a:ext uri="{FF2B5EF4-FFF2-40B4-BE49-F238E27FC236}">
                <a16:creationId xmlns:a16="http://schemas.microsoft.com/office/drawing/2014/main" xmlns="" id="{C464A9BD-B815-4632-8F54-6EB70E48BA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938210" y="4824188"/>
            <a:ext cx="3124093" cy="462927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pic>
        <p:nvPicPr>
          <p:cNvPr id="11" name="Графический объект 10">
            <a:extLst>
              <a:ext uri="{FF2B5EF4-FFF2-40B4-BE49-F238E27FC236}">
                <a16:creationId xmlns:a16="http://schemas.microsoft.com/office/drawing/2014/main" xmlns="" id="{B38B0D13-BD5F-460B-B337-F4A9342026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Графический объект 12">
            <a:extLst>
              <a:ext uri="{FF2B5EF4-FFF2-40B4-BE49-F238E27FC236}">
                <a16:creationId xmlns:a16="http://schemas.microsoft.com/office/drawing/2014/main" xmlns="" id="{BE72876B-D3DA-4462-9E24-3354D8D02A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Графический объект 14">
            <a:extLst>
              <a:ext uri="{FF2B5EF4-FFF2-40B4-BE49-F238E27FC236}">
                <a16:creationId xmlns:a16="http://schemas.microsoft.com/office/drawing/2014/main" xmlns="" id="{14A539B6-6E3F-41BA-ACE2-76E8BB6516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25" name="Объект 3">
            <a:extLst>
              <a:ext uri="{FF2B5EF4-FFF2-40B4-BE49-F238E27FC236}">
                <a16:creationId xmlns:a16="http://schemas.microsoft.com/office/drawing/2014/main" xmlns="" id="{82D8880F-3EAC-45C9-91F2-19A193791A18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1129698" y="5280763"/>
            <a:ext cx="3124093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6" name="Объект 5">
            <a:extLst>
              <a:ext uri="{FF2B5EF4-FFF2-40B4-BE49-F238E27FC236}">
                <a16:creationId xmlns:a16="http://schemas.microsoft.com/office/drawing/2014/main" xmlns="" id="{9019518E-E850-403D-A5B5-4B53F8C4A56B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526261" y="5280763"/>
            <a:ext cx="3139479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endParaRPr lang="ru-RU" noProof="0"/>
          </a:p>
        </p:txBody>
      </p:sp>
      <p:sp>
        <p:nvSpPr>
          <p:cNvPr id="27" name="Объект 3">
            <a:extLst>
              <a:ext uri="{FF2B5EF4-FFF2-40B4-BE49-F238E27FC236}">
                <a16:creationId xmlns:a16="http://schemas.microsoft.com/office/drawing/2014/main" xmlns="" id="{A8058154-45E5-403E-B714-AC85774F391F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7938210" y="5280763"/>
            <a:ext cx="3124093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Два объект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 rtlCol="0">
            <a:normAutofit/>
          </a:bodyPr>
          <a:lstStyle>
            <a:lvl1pPr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933700" y="3834606"/>
            <a:ext cx="3924300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 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7410173" y="3834606"/>
            <a:ext cx="3943627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pPr rtl="0"/>
              <a:t>‹#›</a:t>
            </a:fld>
            <a:endParaRPr lang="ru-RU" noProof="0"/>
          </a:p>
        </p:txBody>
      </p:sp>
      <p:pic>
        <p:nvPicPr>
          <p:cNvPr id="11" name="Графический объект 10">
            <a:extLst>
              <a:ext uri="{FF2B5EF4-FFF2-40B4-BE49-F238E27FC236}">
                <a16:creationId xmlns:a16="http://schemas.microsoft.com/office/drawing/2014/main" xmlns="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1740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Графический объект 13">
            <a:extLst>
              <a:ext uri="{FF2B5EF4-FFF2-40B4-BE49-F238E27FC236}">
                <a16:creationId xmlns:a16="http://schemas.microsoft.com/office/drawing/2014/main" xmlns="" id="{AE202E03-5C65-4305-B969-65220AD410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Заголовок 1">
            <a:extLst>
              <a:ext uri="{FF2B5EF4-FFF2-40B4-BE49-F238E27FC236}">
                <a16:creationId xmlns:a16="http://schemas.microsoft.com/office/drawing/2014/main" xmlns="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rtlCol="0"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НА ОБРАЗЦЕ СЛАЙДА</a:t>
            </a:r>
          </a:p>
        </p:txBody>
      </p:sp>
      <p:sp>
        <p:nvSpPr>
          <p:cNvPr id="20" name="Текст 15">
            <a:extLst>
              <a:ext uri="{FF2B5EF4-FFF2-40B4-BE49-F238E27FC236}">
                <a16:creationId xmlns:a16="http://schemas.microsoft.com/office/drawing/2014/main" xmlns="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25" name="Текст 18">
            <a:extLst>
              <a:ext uri="{FF2B5EF4-FFF2-40B4-BE49-F238E27FC236}">
                <a16:creationId xmlns:a16="http://schemas.microsoft.com/office/drawing/2014/main" xmlns="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6" name="Текст 15">
            <a:extLst>
              <a:ext uri="{FF2B5EF4-FFF2-40B4-BE49-F238E27FC236}">
                <a16:creationId xmlns:a16="http://schemas.microsoft.com/office/drawing/2014/main" xmlns="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27" name="Текст 18">
            <a:extLst>
              <a:ext uri="{FF2B5EF4-FFF2-40B4-BE49-F238E27FC236}">
                <a16:creationId xmlns:a16="http://schemas.microsoft.com/office/drawing/2014/main" xmlns="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8" name="Текст 15">
            <a:extLst>
              <a:ext uri="{FF2B5EF4-FFF2-40B4-BE49-F238E27FC236}">
                <a16:creationId xmlns:a16="http://schemas.microsoft.com/office/drawing/2014/main" xmlns="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29" name="Текст 18">
            <a:extLst>
              <a:ext uri="{FF2B5EF4-FFF2-40B4-BE49-F238E27FC236}">
                <a16:creationId xmlns:a16="http://schemas.microsoft.com/office/drawing/2014/main" xmlns="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1" name="Дата 6">
            <a:extLst>
              <a:ext uri="{FF2B5EF4-FFF2-40B4-BE49-F238E27FC236}">
                <a16:creationId xmlns:a16="http://schemas.microsoft.com/office/drawing/2014/main" xmlns="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22" name="Нижний колонтитул 7">
            <a:extLst>
              <a:ext uri="{FF2B5EF4-FFF2-40B4-BE49-F238E27FC236}">
                <a16:creationId xmlns:a16="http://schemas.microsoft.com/office/drawing/2014/main" xmlns="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24" name="Номер слайда 8">
            <a:extLst>
              <a:ext uri="{FF2B5EF4-FFF2-40B4-BE49-F238E27FC236}">
                <a16:creationId xmlns:a16="http://schemas.microsoft.com/office/drawing/2014/main" xmlns="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237693348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300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7D46070C-E825-43D0-99F4-8B4614131131}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l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6" name="Текст 10">
            <a:extLst>
              <a:ext uri="{FF2B5EF4-FFF2-40B4-BE49-F238E27FC236}">
                <a16:creationId xmlns:a16="http://schemas.microsoft.com/office/drawing/2014/main" xmlns="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rtlCol="0" anchor="ctr"/>
          <a:lstStyle>
            <a:lvl1pPr marL="0" indent="0" algn="l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Год</a:t>
            </a:r>
          </a:p>
        </p:txBody>
      </p:sp>
      <p:sp>
        <p:nvSpPr>
          <p:cNvPr id="7" name="Текст 10">
            <a:extLst>
              <a:ext uri="{FF2B5EF4-FFF2-40B4-BE49-F238E27FC236}">
                <a16:creationId xmlns:a16="http://schemas.microsoft.com/office/drawing/2014/main" xmlns="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8" name="Текст 10">
            <a:extLst>
              <a:ext uri="{FF2B5EF4-FFF2-40B4-BE49-F238E27FC236}">
                <a16:creationId xmlns:a16="http://schemas.microsoft.com/office/drawing/2014/main" xmlns="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9" name="Текст 10">
            <a:extLst>
              <a:ext uri="{FF2B5EF4-FFF2-40B4-BE49-F238E27FC236}">
                <a16:creationId xmlns:a16="http://schemas.microsoft.com/office/drawing/2014/main" xmlns="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0" name="Текст 10">
            <a:extLst>
              <a:ext uri="{FF2B5EF4-FFF2-40B4-BE49-F238E27FC236}">
                <a16:creationId xmlns:a16="http://schemas.microsoft.com/office/drawing/2014/main" xmlns="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xmlns="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rtlCol="0" anchor="ctr"/>
          <a:lstStyle>
            <a:lvl1pPr marL="0" indent="0" algn="l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Год</a:t>
            </a:r>
          </a:p>
        </p:txBody>
      </p:sp>
      <p:sp>
        <p:nvSpPr>
          <p:cNvPr id="12" name="Текст 10">
            <a:extLst>
              <a:ext uri="{FF2B5EF4-FFF2-40B4-BE49-F238E27FC236}">
                <a16:creationId xmlns:a16="http://schemas.microsoft.com/office/drawing/2014/main" xmlns="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3" name="Текст 10">
            <a:extLst>
              <a:ext uri="{FF2B5EF4-FFF2-40B4-BE49-F238E27FC236}">
                <a16:creationId xmlns:a16="http://schemas.microsoft.com/office/drawing/2014/main" xmlns="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4" name="Текст 10">
            <a:extLst>
              <a:ext uri="{FF2B5EF4-FFF2-40B4-BE49-F238E27FC236}">
                <a16:creationId xmlns:a16="http://schemas.microsoft.com/office/drawing/2014/main" xmlns="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5" name="Текст 10">
            <a:extLst>
              <a:ext uri="{FF2B5EF4-FFF2-40B4-BE49-F238E27FC236}">
                <a16:creationId xmlns:a16="http://schemas.microsoft.com/office/drawing/2014/main" xmlns="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6" name="Текст 10">
            <a:extLst>
              <a:ext uri="{FF2B5EF4-FFF2-40B4-BE49-F238E27FC236}">
                <a16:creationId xmlns:a16="http://schemas.microsoft.com/office/drawing/2014/main" xmlns="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7" name="Текст 10">
            <a:extLst>
              <a:ext uri="{FF2B5EF4-FFF2-40B4-BE49-F238E27FC236}">
                <a16:creationId xmlns:a16="http://schemas.microsoft.com/office/drawing/2014/main" xmlns="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8" name="Текст 10">
            <a:extLst>
              <a:ext uri="{FF2B5EF4-FFF2-40B4-BE49-F238E27FC236}">
                <a16:creationId xmlns:a16="http://schemas.microsoft.com/office/drawing/2014/main" xmlns="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9" name="Текст 10">
            <a:extLst>
              <a:ext uri="{FF2B5EF4-FFF2-40B4-BE49-F238E27FC236}">
                <a16:creationId xmlns:a16="http://schemas.microsoft.com/office/drawing/2014/main" xmlns="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0" name="Текст 10">
            <a:extLst>
              <a:ext uri="{FF2B5EF4-FFF2-40B4-BE49-F238E27FC236}">
                <a16:creationId xmlns:a16="http://schemas.microsoft.com/office/drawing/2014/main" xmlns="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1" name="Текст 10">
            <a:extLst>
              <a:ext uri="{FF2B5EF4-FFF2-40B4-BE49-F238E27FC236}">
                <a16:creationId xmlns:a16="http://schemas.microsoft.com/office/drawing/2014/main" xmlns="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2" name="Текст 10">
            <a:extLst>
              <a:ext uri="{FF2B5EF4-FFF2-40B4-BE49-F238E27FC236}">
                <a16:creationId xmlns:a16="http://schemas.microsoft.com/office/drawing/2014/main" xmlns="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3" name="Текст 10">
            <a:extLst>
              <a:ext uri="{FF2B5EF4-FFF2-40B4-BE49-F238E27FC236}">
                <a16:creationId xmlns:a16="http://schemas.microsoft.com/office/drawing/2014/main" xmlns="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4" name="Текст 10">
            <a:extLst>
              <a:ext uri="{FF2B5EF4-FFF2-40B4-BE49-F238E27FC236}">
                <a16:creationId xmlns:a16="http://schemas.microsoft.com/office/drawing/2014/main" xmlns="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5" name="Текст 10">
            <a:extLst>
              <a:ext uri="{FF2B5EF4-FFF2-40B4-BE49-F238E27FC236}">
                <a16:creationId xmlns:a16="http://schemas.microsoft.com/office/drawing/2014/main" xmlns="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6" name="Текст 10">
            <a:extLst>
              <a:ext uri="{FF2B5EF4-FFF2-40B4-BE49-F238E27FC236}">
                <a16:creationId xmlns:a16="http://schemas.microsoft.com/office/drawing/2014/main" xmlns="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7" name="Текст 10">
            <a:extLst>
              <a:ext uri="{FF2B5EF4-FFF2-40B4-BE49-F238E27FC236}">
                <a16:creationId xmlns:a16="http://schemas.microsoft.com/office/drawing/2014/main" xmlns="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8" name="Текст 10">
            <a:extLst>
              <a:ext uri="{FF2B5EF4-FFF2-40B4-BE49-F238E27FC236}">
                <a16:creationId xmlns:a16="http://schemas.microsoft.com/office/drawing/2014/main" xmlns="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9" name="Текст 10">
            <a:extLst>
              <a:ext uri="{FF2B5EF4-FFF2-40B4-BE49-F238E27FC236}">
                <a16:creationId xmlns:a16="http://schemas.microsoft.com/office/drawing/2014/main" xmlns="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0" name="Текст 10">
            <a:extLst>
              <a:ext uri="{FF2B5EF4-FFF2-40B4-BE49-F238E27FC236}">
                <a16:creationId xmlns:a16="http://schemas.microsoft.com/office/drawing/2014/main" xmlns="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1" name="Текст 10">
            <a:extLst>
              <a:ext uri="{FF2B5EF4-FFF2-40B4-BE49-F238E27FC236}">
                <a16:creationId xmlns:a16="http://schemas.microsoft.com/office/drawing/2014/main" xmlns="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FFA35437-CCDE-4D92-B879-F23B329C8EC3}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6" name="Дата 2">
            <a:extLst>
              <a:ext uri="{FF2B5EF4-FFF2-40B4-BE49-F238E27FC236}">
                <a16:creationId xmlns:a16="http://schemas.microsoft.com/office/drawing/2014/main" xmlns="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37" name="Нижний колонтитул 3">
            <a:extLst>
              <a:ext uri="{FF2B5EF4-FFF2-40B4-BE49-F238E27FC236}">
                <a16:creationId xmlns:a16="http://schemas.microsoft.com/office/drawing/2014/main" xmlns="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38" name="Номер слайда 4">
            <a:extLst>
              <a:ext uri="{FF2B5EF4-FFF2-40B4-BE49-F238E27FC236}">
                <a16:creationId xmlns:a16="http://schemas.microsoft.com/office/drawing/2014/main" xmlns="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2056323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полнитель графического элемента SmartArt 6">
            <a:extLst>
              <a:ext uri="{FF2B5EF4-FFF2-40B4-BE49-F238E27FC236}">
                <a16:creationId xmlns:a16="http://schemas.microsoft.com/office/drawing/2014/main" xmlns="" id="{156CA116-0F6E-4EE9-B34F-03BA07161A7A}"/>
              </a:ext>
            </a:extLst>
          </p:cNvPr>
          <p:cNvSpPr>
            <a:spLocks noGrp="1"/>
          </p:cNvSpPr>
          <p:nvPr>
            <p:ph type="dgm" sz="quarter" idx="15" hasCustomPrompt="1"/>
          </p:nvPr>
        </p:nvSpPr>
        <p:spPr>
          <a:xfrm>
            <a:off x="838200" y="2136776"/>
            <a:ext cx="10515600" cy="369764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графический элемент SmartArt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НА ОБРАЗЦЕ СЛАЙДА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66988B2D-0240-4256-8268-4B9FF1E72363}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D8EEAAE1-3D04-41C3-B2D2-B3BEF34C3B27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команды: 4 человек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НА ОБРАЗЦЕ СЛАЙДА</a:t>
            </a:r>
          </a:p>
        </p:txBody>
      </p:sp>
      <p:sp>
        <p:nvSpPr>
          <p:cNvPr id="11" name="Рисунок 10">
            <a:extLst>
              <a:ext uri="{FF2B5EF4-FFF2-40B4-BE49-F238E27FC236}">
                <a16:creationId xmlns:a16="http://schemas.microsoft.com/office/drawing/2014/main" xmlns="" id="{B0BDE76A-30A6-4268-9656-28A484C3DCC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7" name="Рисунок 10">
            <a:extLst>
              <a:ext uri="{FF2B5EF4-FFF2-40B4-BE49-F238E27FC236}">
                <a16:creationId xmlns:a16="http://schemas.microsoft.com/office/drawing/2014/main" xmlns="" id="{C4CA5C9C-91D5-44B1-A82A-A49732B4691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8" name="Рисунок 10">
            <a:extLst>
              <a:ext uri="{FF2B5EF4-FFF2-40B4-BE49-F238E27FC236}">
                <a16:creationId xmlns:a16="http://schemas.microsoft.com/office/drawing/2014/main" xmlns="" id="{4EBC7D6F-397D-4C5A-AA62-F683F88531A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  <a:lvl2pPr marL="45720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</a:lstStyle>
          <a:p>
            <a:pPr lvl="0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9" name="Рисунок 10">
            <a:extLst>
              <a:ext uri="{FF2B5EF4-FFF2-40B4-BE49-F238E27FC236}">
                <a16:creationId xmlns:a16="http://schemas.microsoft.com/office/drawing/2014/main" xmlns="" id="{92E6B581-A522-4758-A9A4-8B9C7B860CF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43248" y="5084524"/>
            <a:ext cx="2123743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xmlns="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692980" y="5099206"/>
            <a:ext cx="2135755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xmlns="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83644" y="5099206"/>
            <a:ext cx="2123743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xmlns="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603525" y="5084524"/>
            <a:ext cx="2123742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6" name="Текст 2">
            <a:extLst>
              <a:ext uri="{FF2B5EF4-FFF2-40B4-BE49-F238E27FC236}">
                <a16:creationId xmlns:a16="http://schemas.microsoft.com/office/drawing/2014/main" xmlns="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7" name="Текст 2">
            <a:extLst>
              <a:ext uri="{FF2B5EF4-FFF2-40B4-BE49-F238E27FC236}">
                <a16:creationId xmlns:a16="http://schemas.microsoft.com/office/drawing/2014/main" xmlns="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8" name="Текст 2">
            <a:extLst>
              <a:ext uri="{FF2B5EF4-FFF2-40B4-BE49-F238E27FC236}">
                <a16:creationId xmlns:a16="http://schemas.microsoft.com/office/drawing/2014/main" xmlns="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9" name="Текст 2">
            <a:extLst>
              <a:ext uri="{FF2B5EF4-FFF2-40B4-BE49-F238E27FC236}">
                <a16:creationId xmlns:a16="http://schemas.microsoft.com/office/drawing/2014/main" xmlns="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pPr rtl="0"/>
              <a:t>‹#›</a:t>
            </a:fld>
            <a:endParaRPr lang="ru-RU" noProof="0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4E4B72DA-52CB-4D39-A342-8857B4D959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21D9BCDA-DFB7-41A4-A7C7-CEE86CEDCB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 xmlns="">
        <p15:guide id="2" pos="93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команды: 8 человек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НА ОБРАЗЦЕ СЛАЙДА</a:t>
            </a:r>
          </a:p>
        </p:txBody>
      </p:sp>
      <p:sp>
        <p:nvSpPr>
          <p:cNvPr id="11" name="Рисунок 10">
            <a:extLst>
              <a:ext uri="{FF2B5EF4-FFF2-40B4-BE49-F238E27FC236}">
                <a16:creationId xmlns:a16="http://schemas.microsoft.com/office/drawing/2014/main" xmlns="" id="{B0BDE76A-30A6-4268-9656-28A484C3DCC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7" name="Рисунок 10">
            <a:extLst>
              <a:ext uri="{FF2B5EF4-FFF2-40B4-BE49-F238E27FC236}">
                <a16:creationId xmlns:a16="http://schemas.microsoft.com/office/drawing/2014/main" xmlns="" id="{C4CA5C9C-91D5-44B1-A82A-A49732B4691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8" name="Рисунок 10">
            <a:extLst>
              <a:ext uri="{FF2B5EF4-FFF2-40B4-BE49-F238E27FC236}">
                <a16:creationId xmlns:a16="http://schemas.microsoft.com/office/drawing/2014/main" xmlns="" id="{4EBC7D6F-397D-4C5A-AA62-F683F88531A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 rtlCol="0">
            <a:noAutofit/>
          </a:bodyPr>
          <a:lstStyle>
            <a:lvl1pPr marL="0" indent="0" algn="l"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</a:lstStyle>
          <a:p>
            <a:pPr lvl="0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9" name="Рисунок 10">
            <a:extLst>
              <a:ext uri="{FF2B5EF4-FFF2-40B4-BE49-F238E27FC236}">
                <a16:creationId xmlns:a16="http://schemas.microsoft.com/office/drawing/2014/main" xmlns="" id="{92E6B581-A522-4758-A9A4-8B9C7B860CF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6" name="Текст 2">
            <a:extLst>
              <a:ext uri="{FF2B5EF4-FFF2-40B4-BE49-F238E27FC236}">
                <a16:creationId xmlns:a16="http://schemas.microsoft.com/office/drawing/2014/main" xmlns="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xmlns="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7" name="Текст 2">
            <a:extLst>
              <a:ext uri="{FF2B5EF4-FFF2-40B4-BE49-F238E27FC236}">
                <a16:creationId xmlns:a16="http://schemas.microsoft.com/office/drawing/2014/main" xmlns="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xmlns="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8" name="Текст 2">
            <a:extLst>
              <a:ext uri="{FF2B5EF4-FFF2-40B4-BE49-F238E27FC236}">
                <a16:creationId xmlns:a16="http://schemas.microsoft.com/office/drawing/2014/main" xmlns="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xmlns="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9" name="Текст 2">
            <a:extLst>
              <a:ext uri="{FF2B5EF4-FFF2-40B4-BE49-F238E27FC236}">
                <a16:creationId xmlns:a16="http://schemas.microsoft.com/office/drawing/2014/main" xmlns="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55" name="Рисунок 10">
            <a:extLst>
              <a:ext uri="{FF2B5EF4-FFF2-40B4-BE49-F238E27FC236}">
                <a16:creationId xmlns:a16="http://schemas.microsoft.com/office/drawing/2014/main" xmlns="" id="{1EBAEB1D-A7F9-4F90-B642-4277D3802BAB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6" name="Рисунок 10">
            <a:extLst>
              <a:ext uri="{FF2B5EF4-FFF2-40B4-BE49-F238E27FC236}">
                <a16:creationId xmlns:a16="http://schemas.microsoft.com/office/drawing/2014/main" xmlns="" id="{9461A69E-14C8-4325-89AF-D4257C1C05BA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7" name="Рисунок 10">
            <a:extLst>
              <a:ext uri="{FF2B5EF4-FFF2-40B4-BE49-F238E27FC236}">
                <a16:creationId xmlns:a16="http://schemas.microsoft.com/office/drawing/2014/main" xmlns="" id="{0FB38616-82FB-4DAD-A82E-3777ACB4114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</a:lstStyle>
          <a:p>
            <a:pPr lvl="0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8" name="Рисунок 10">
            <a:extLst>
              <a:ext uri="{FF2B5EF4-FFF2-40B4-BE49-F238E27FC236}">
                <a16:creationId xmlns:a16="http://schemas.microsoft.com/office/drawing/2014/main" xmlns="" id="{622ED9F4-EB9B-4588-8501-BFECB846EE73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4" name="Текст 2">
            <a:extLst>
              <a:ext uri="{FF2B5EF4-FFF2-40B4-BE49-F238E27FC236}">
                <a16:creationId xmlns:a16="http://schemas.microsoft.com/office/drawing/2014/main" xmlns="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62" name="Текст 2">
            <a:extLst>
              <a:ext uri="{FF2B5EF4-FFF2-40B4-BE49-F238E27FC236}">
                <a16:creationId xmlns:a16="http://schemas.microsoft.com/office/drawing/2014/main" xmlns="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59" name="Текст 2">
            <a:extLst>
              <a:ext uri="{FF2B5EF4-FFF2-40B4-BE49-F238E27FC236}">
                <a16:creationId xmlns:a16="http://schemas.microsoft.com/office/drawing/2014/main" xmlns="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63" name="Текст 2">
            <a:extLst>
              <a:ext uri="{FF2B5EF4-FFF2-40B4-BE49-F238E27FC236}">
                <a16:creationId xmlns:a16="http://schemas.microsoft.com/office/drawing/2014/main" xmlns="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60" name="Текст 2">
            <a:extLst>
              <a:ext uri="{FF2B5EF4-FFF2-40B4-BE49-F238E27FC236}">
                <a16:creationId xmlns:a16="http://schemas.microsoft.com/office/drawing/2014/main" xmlns="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64" name="Текст 2">
            <a:extLst>
              <a:ext uri="{FF2B5EF4-FFF2-40B4-BE49-F238E27FC236}">
                <a16:creationId xmlns:a16="http://schemas.microsoft.com/office/drawing/2014/main" xmlns="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61" name="Текст 2">
            <a:extLst>
              <a:ext uri="{FF2B5EF4-FFF2-40B4-BE49-F238E27FC236}">
                <a16:creationId xmlns:a16="http://schemas.microsoft.com/office/drawing/2014/main" xmlns="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65" name="Текст 2">
            <a:extLst>
              <a:ext uri="{FF2B5EF4-FFF2-40B4-BE49-F238E27FC236}">
                <a16:creationId xmlns:a16="http://schemas.microsoft.com/office/drawing/2014/main" xmlns="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fld id="{B5CEABB6-07DC-46E8-9B57-56EC44A396E5}" type="slidenum">
              <a:rPr lang="ru-RU" noProof="0" smtClean="0"/>
              <a:pPr rtl="0"/>
              <a:t>‹#›</a:t>
            </a:fld>
            <a:endParaRPr lang="ru-RU" noProof="0"/>
          </a:p>
        </p:txBody>
      </p:sp>
      <p:pic>
        <p:nvPicPr>
          <p:cNvPr id="13" name="Графический объект 12">
            <a:extLst>
              <a:ext uri="{FF2B5EF4-FFF2-40B4-BE49-F238E27FC236}">
                <a16:creationId xmlns:a16="http://schemas.microsoft.com/office/drawing/2014/main" xmlns="" id="{B0DFD584-E5CF-41EF-B51E-679CE22DDF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Графический объект 13">
            <a:extLst>
              <a:ext uri="{FF2B5EF4-FFF2-40B4-BE49-F238E27FC236}">
                <a16:creationId xmlns:a16="http://schemas.microsoft.com/office/drawing/2014/main" xmlns="" id="{E5C02DDF-25A6-42C7-9525-F279CE2095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содержимо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НА ОБРАЗЦЕ СЛАЙДА</a:t>
            </a: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xmlns="" id="{ADC2540D-94C4-405B-8607-0CEDD6F54B9C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370670"/>
            <a:ext cx="1856232" cy="166420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 rtl="0"/>
            <a:r>
              <a:rPr lang="ru-RU" noProof="0"/>
              <a:t>Щелкните, чтобы добавить содержимое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xmlns="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200" y="5120722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4" name="Объект 10">
            <a:extLst>
              <a:ext uri="{FF2B5EF4-FFF2-40B4-BE49-F238E27FC236}">
                <a16:creationId xmlns:a16="http://schemas.microsoft.com/office/drawing/2014/main" xmlns="" id="{11C6EC54-ADFA-4CFF-9E9B-DC7E96C854C2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05651" y="2370670"/>
            <a:ext cx="1856232" cy="166420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 rtl="0"/>
            <a:r>
              <a:rPr lang="ru-RU" noProof="0"/>
              <a:t>Щелкните, чтобы добавить содержимое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xmlns="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3562665" y="5120722"/>
            <a:ext cx="2342205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5" name="Объект 10">
            <a:extLst>
              <a:ext uri="{FF2B5EF4-FFF2-40B4-BE49-F238E27FC236}">
                <a16:creationId xmlns:a16="http://schemas.microsoft.com/office/drawing/2014/main" xmlns="" id="{1B6DD41C-FCE2-4AC6-A235-2FF1B905DAAD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30117" y="2370670"/>
            <a:ext cx="1856232" cy="166420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 rtl="0"/>
            <a:r>
              <a:rPr lang="ru-RU" noProof="0"/>
              <a:t>Щелкните, чтобы добавить содержимое</a:t>
            </a:r>
          </a:p>
        </p:txBody>
      </p:sp>
      <p:sp>
        <p:nvSpPr>
          <p:cNvPr id="21" name="Текст 2">
            <a:extLst>
              <a:ext uri="{FF2B5EF4-FFF2-40B4-BE49-F238E27FC236}">
                <a16:creationId xmlns:a16="http://schemas.microsoft.com/office/drawing/2014/main" xmlns="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19" name="Текст 2">
            <a:extLst>
              <a:ext uri="{FF2B5EF4-FFF2-40B4-BE49-F238E27FC236}">
                <a16:creationId xmlns:a16="http://schemas.microsoft.com/office/drawing/2014/main" xmlns="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2" name="Объект 3">
            <a:extLst>
              <a:ext uri="{FF2B5EF4-FFF2-40B4-BE49-F238E27FC236}">
                <a16:creationId xmlns:a16="http://schemas.microsoft.com/office/drawing/2014/main" xmlns="" id="{C464A9BD-B815-4632-8F54-6EB70E48BA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98609" y="5120722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6" name="Объект 10">
            <a:extLst>
              <a:ext uri="{FF2B5EF4-FFF2-40B4-BE49-F238E27FC236}">
                <a16:creationId xmlns:a16="http://schemas.microsoft.com/office/drawing/2014/main" xmlns="" id="{CEB4C3DB-E51E-4479-90C2-DFE5DB4B248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370670"/>
            <a:ext cx="1856232" cy="166420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 rtl="0"/>
            <a:r>
              <a:rPr lang="ru-RU" noProof="0"/>
              <a:t>Щелкните, чтобы добавить содержимое</a:t>
            </a:r>
          </a:p>
        </p:txBody>
      </p:sp>
      <p:sp>
        <p:nvSpPr>
          <p:cNvPr id="14" name="Текст 2">
            <a:extLst>
              <a:ext uri="{FF2B5EF4-FFF2-40B4-BE49-F238E27FC236}">
                <a16:creationId xmlns:a16="http://schemas.microsoft.com/office/drawing/2014/main" xmlns="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xmlns="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463D7850-C2A6-43CE-BBE4-8E81A0A593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xmlns="" id="{EBAD3E03-2E3B-440C-9105-6F9D33006D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бъект 3">
            <a:extLst>
              <a:ext uri="{FF2B5EF4-FFF2-40B4-BE49-F238E27FC236}">
                <a16:creationId xmlns:a16="http://schemas.microsoft.com/office/drawing/2014/main" xmlns="" id="{492F9083-A886-4EEB-94D6-1FAE6DC33000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9023074" y="5120366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Свод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rtlCol="0"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2FD4279-EA62-4397-878A-73F4948DB1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76875" y="3682546"/>
            <a:ext cx="5111750" cy="1525588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xmlns="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Дата 6">
            <a:extLst>
              <a:ext uri="{FF2B5EF4-FFF2-40B4-BE49-F238E27FC236}">
                <a16:creationId xmlns:a16="http://schemas.microsoft.com/office/drawing/2014/main" xmlns="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22" name="Нижний колонтитул 7">
            <a:extLst>
              <a:ext uri="{FF2B5EF4-FFF2-40B4-BE49-F238E27FC236}">
                <a16:creationId xmlns:a16="http://schemas.microsoft.com/office/drawing/2014/main" xmlns="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24" name="Номер слайда 8">
            <a:extLst>
              <a:ext uri="{FF2B5EF4-FFF2-40B4-BE49-F238E27FC236}">
                <a16:creationId xmlns:a16="http://schemas.microsoft.com/office/drawing/2014/main" xmlns="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161631676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300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ключение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rtlCol="0" anchor="b">
            <a:noAutofit/>
          </a:bodyPr>
          <a:lstStyle>
            <a:lvl1pPr algn="l">
              <a:defRPr sz="32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СТИЛЬ ОБРАЗЦА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 rtlCol="0"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pic>
        <p:nvPicPr>
          <p:cNvPr id="6" name="Графический объект 5">
            <a:extLst>
              <a:ext uri="{FF2B5EF4-FFF2-40B4-BE49-F238E27FC236}">
                <a16:creationId xmlns:a16="http://schemas.microsoft.com/office/drawing/2014/main" xmlns="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Дата 6">
            <a:extLst>
              <a:ext uri="{FF2B5EF4-FFF2-40B4-BE49-F238E27FC236}">
                <a16:creationId xmlns:a16="http://schemas.microsoft.com/office/drawing/2014/main" xmlns="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10" name="Нижний колонтитул 7">
            <a:extLst>
              <a:ext uri="{FF2B5EF4-FFF2-40B4-BE49-F238E27FC236}">
                <a16:creationId xmlns:a16="http://schemas.microsoft.com/office/drawing/2014/main" xmlns="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11" name="Номер слайда 8">
            <a:extLst>
              <a:ext uri="{FF2B5EF4-FFF2-40B4-BE49-F238E27FC236}">
                <a16:creationId xmlns:a16="http://schemas.microsoft.com/office/drawing/2014/main" xmlns="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429355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Повестка дн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Графический объект 7">
            <a:extLst>
              <a:ext uri="{FF2B5EF4-FFF2-40B4-BE49-F238E27FC236}">
                <a16:creationId xmlns:a16="http://schemas.microsoft.com/office/drawing/2014/main" xmlns="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rtlCol="0" anchor="b">
            <a:normAutofit/>
          </a:bodyPr>
          <a:lstStyle>
            <a:lvl1pPr>
              <a:defRPr sz="28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СТИЛЬ ОБРАЗЦА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DA41CE6-5A88-4C5C-B2A4-6A5D2153B16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33499" y="2924175"/>
            <a:ext cx="3171825" cy="2519363"/>
          </a:xfrm>
        </p:spPr>
        <p:txBody>
          <a:bodyPr rtlCol="0"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2631270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ременная шка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Графический объект 10">
            <a:extLst>
              <a:ext uri="{FF2B5EF4-FFF2-40B4-BE49-F238E27FC236}">
                <a16:creationId xmlns:a16="http://schemas.microsoft.com/office/drawing/2014/main" xmlns="" id="{9D2AF524-D4B4-4A3A-9CE4-EDAFE1D5A3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 rtlCol="0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ЗАГОЛОВОК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xmlns="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СТИЛЬ ТЕКСТА НА ОБРАЗЦЕ СЛАЙДА</a:t>
            </a:r>
          </a:p>
        </p:txBody>
      </p:sp>
      <p:sp>
        <p:nvSpPr>
          <p:cNvPr id="17" name="Текст 15">
            <a:extLst>
              <a:ext uri="{FF2B5EF4-FFF2-40B4-BE49-F238E27FC236}">
                <a16:creationId xmlns:a16="http://schemas.microsoft.com/office/drawing/2014/main" xmlns="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СТИЛЬ ТЕКСТА НА ОБРАЗЦЕ СЛАЙДА</a:t>
            </a:r>
          </a:p>
        </p:txBody>
      </p:sp>
      <p:sp>
        <p:nvSpPr>
          <p:cNvPr id="18" name="Текст 15">
            <a:extLst>
              <a:ext uri="{FF2B5EF4-FFF2-40B4-BE49-F238E27FC236}">
                <a16:creationId xmlns:a16="http://schemas.microsoft.com/office/drawing/2014/main" xmlns="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СТИЛЬ ТЕКСТА НА ОБРАЗЦЕ СЛАЙДА</a:t>
            </a:r>
          </a:p>
        </p:txBody>
      </p:sp>
      <p:sp>
        <p:nvSpPr>
          <p:cNvPr id="19" name="Текст 15">
            <a:extLst>
              <a:ext uri="{FF2B5EF4-FFF2-40B4-BE49-F238E27FC236}">
                <a16:creationId xmlns:a16="http://schemas.microsoft.com/office/drawing/2014/main" xmlns="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СТИЛЬ ТЕКСТА НА ОБРАЗЦЕ СЛАЙДА</a:t>
            </a:r>
          </a:p>
        </p:txBody>
      </p:sp>
      <p:sp>
        <p:nvSpPr>
          <p:cNvPr id="34" name="Текст 15">
            <a:extLst>
              <a:ext uri="{FF2B5EF4-FFF2-40B4-BE49-F238E27FC236}">
                <a16:creationId xmlns:a16="http://schemas.microsoft.com/office/drawing/2014/main" xmlns="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стиль текста на образце слайда</a:t>
            </a:r>
          </a:p>
        </p:txBody>
      </p:sp>
      <p:sp>
        <p:nvSpPr>
          <p:cNvPr id="35" name="Текст 15">
            <a:extLst>
              <a:ext uri="{FF2B5EF4-FFF2-40B4-BE49-F238E27FC236}">
                <a16:creationId xmlns:a16="http://schemas.microsoft.com/office/drawing/2014/main" xmlns="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82564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стиль текста на образце слайда</a:t>
            </a:r>
          </a:p>
        </p:txBody>
      </p:sp>
      <p:sp>
        <p:nvSpPr>
          <p:cNvPr id="36" name="Текст 15">
            <a:extLst>
              <a:ext uri="{FF2B5EF4-FFF2-40B4-BE49-F238E27FC236}">
                <a16:creationId xmlns:a16="http://schemas.microsoft.com/office/drawing/2014/main" xmlns="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стиль текста на образце слайда</a:t>
            </a:r>
          </a:p>
        </p:txBody>
      </p:sp>
      <p:sp>
        <p:nvSpPr>
          <p:cNvPr id="37" name="Текст 15">
            <a:extLst>
              <a:ext uri="{FF2B5EF4-FFF2-40B4-BE49-F238E27FC236}">
                <a16:creationId xmlns:a16="http://schemas.microsoft.com/office/drawing/2014/main" xmlns="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стиль текста на образце слайда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D3795F91-C721-4363-956D-756673AE79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8AC14461-E27D-413D-B31A-47B74646AF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4D6AEA4C-7710-4829-BA87-8DD77F1593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E9BD473E-6203-491C-87AC-54AC0AB233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ru-RU" noProof="0"/>
              <a:t>20XX г.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55823" y="6356350"/>
            <a:ext cx="1808712" cy="365125"/>
          </a:xfrm>
        </p:spPr>
        <p:txBody>
          <a:bodyPr rtlCol="0"/>
          <a:lstStyle>
            <a:lvl1pPr algn="l"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305281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с 3 столбцами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НА ОБРАЗЦЕ СЛАЙДА</a:t>
            </a:r>
          </a:p>
        </p:txBody>
      </p:sp>
      <p:sp>
        <p:nvSpPr>
          <p:cNvPr id="15" name="Текст 15">
            <a:extLst>
              <a:ext uri="{FF2B5EF4-FFF2-40B4-BE49-F238E27FC236}">
                <a16:creationId xmlns:a16="http://schemas.microsoft.com/office/drawing/2014/main" xmlns="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7" name="Текст 18">
            <a:extLst>
              <a:ext uri="{FF2B5EF4-FFF2-40B4-BE49-F238E27FC236}">
                <a16:creationId xmlns:a16="http://schemas.microsoft.com/office/drawing/2014/main" xmlns="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1" name="Текст 15">
            <a:extLst>
              <a:ext uri="{FF2B5EF4-FFF2-40B4-BE49-F238E27FC236}">
                <a16:creationId xmlns:a16="http://schemas.microsoft.com/office/drawing/2014/main" xmlns="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32" name="Текст 18">
            <a:extLst>
              <a:ext uri="{FF2B5EF4-FFF2-40B4-BE49-F238E27FC236}">
                <a16:creationId xmlns:a16="http://schemas.microsoft.com/office/drawing/2014/main" xmlns="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3" name="Текст 15">
            <a:extLst>
              <a:ext uri="{FF2B5EF4-FFF2-40B4-BE49-F238E27FC236}">
                <a16:creationId xmlns:a16="http://schemas.microsoft.com/office/drawing/2014/main" xmlns="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34" name="Текст 18">
            <a:extLst>
              <a:ext uri="{FF2B5EF4-FFF2-40B4-BE49-F238E27FC236}">
                <a16:creationId xmlns:a16="http://schemas.microsoft.com/office/drawing/2014/main" xmlns="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2" name="Текст 15">
            <a:extLst>
              <a:ext uri="{FF2B5EF4-FFF2-40B4-BE49-F238E27FC236}">
                <a16:creationId xmlns:a16="http://schemas.microsoft.com/office/drawing/2014/main" xmlns="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3" name="Текст 18">
            <a:extLst>
              <a:ext uri="{FF2B5EF4-FFF2-40B4-BE49-F238E27FC236}">
                <a16:creationId xmlns:a16="http://schemas.microsoft.com/office/drawing/2014/main" xmlns="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r>
              <a:rPr lang="ru-RU" noProof="0"/>
              <a:t>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pPr rtl="0"/>
              <a:t>‹#›</a:t>
            </a:fld>
            <a:endParaRPr lang="ru-RU" noProof="0"/>
          </a:p>
        </p:txBody>
      </p: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xmlns="" id="{9298DCF7-7DC1-4618-8133-F63847B0AF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653A6567-233D-4A3B-B52B-DE7E5E35A1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Графический объект 6">
            <a:extLst>
              <a:ext uri="{FF2B5EF4-FFF2-40B4-BE49-F238E27FC236}">
                <a16:creationId xmlns:a16="http://schemas.microsoft.com/office/drawing/2014/main" xmlns="" id="{64D564EB-CA78-42C6-AD76-3C4E7B3AEA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8" name="Графический объект 7">
            <a:extLst>
              <a:ext uri="{FF2B5EF4-FFF2-40B4-BE49-F238E27FC236}">
                <a16:creationId xmlns:a16="http://schemas.microsoft.com/office/drawing/2014/main" xmlns="" id="{1CFFBB3A-BDCF-4878-8D04-E8BB9A050E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148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с 2 столбцам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rtlCol="0"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НА ОБРАЗЦЕ СЛАЙДА</a:t>
            </a:r>
          </a:p>
        </p:txBody>
      </p:sp>
      <p:sp>
        <p:nvSpPr>
          <p:cNvPr id="15" name="Текст 15">
            <a:extLst>
              <a:ext uri="{FF2B5EF4-FFF2-40B4-BE49-F238E27FC236}">
                <a16:creationId xmlns:a16="http://schemas.microsoft.com/office/drawing/2014/main" xmlns="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7" name="Текст 18">
            <a:extLst>
              <a:ext uri="{FF2B5EF4-FFF2-40B4-BE49-F238E27FC236}">
                <a16:creationId xmlns:a16="http://schemas.microsoft.com/office/drawing/2014/main" xmlns="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xmlns="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8" name="Текст 18">
            <a:extLst>
              <a:ext uri="{FF2B5EF4-FFF2-40B4-BE49-F238E27FC236}">
                <a16:creationId xmlns:a16="http://schemas.microsoft.com/office/drawing/2014/main" xmlns="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9" name="Текст 15">
            <a:extLst>
              <a:ext uri="{FF2B5EF4-FFF2-40B4-BE49-F238E27FC236}">
                <a16:creationId xmlns:a16="http://schemas.microsoft.com/office/drawing/2014/main" xmlns="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20" name="Текст 18">
            <a:extLst>
              <a:ext uri="{FF2B5EF4-FFF2-40B4-BE49-F238E27FC236}">
                <a16:creationId xmlns:a16="http://schemas.microsoft.com/office/drawing/2014/main" xmlns="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3" name="Текст 15">
            <a:extLst>
              <a:ext uri="{FF2B5EF4-FFF2-40B4-BE49-F238E27FC236}">
                <a16:creationId xmlns:a16="http://schemas.microsoft.com/office/drawing/2014/main" xmlns="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24" name="Текст 18">
            <a:extLst>
              <a:ext uri="{FF2B5EF4-FFF2-40B4-BE49-F238E27FC236}">
                <a16:creationId xmlns:a16="http://schemas.microsoft.com/office/drawing/2014/main" xmlns="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pPr rtl="0"/>
              <a:t>‹#›</a:t>
            </a:fld>
            <a:endParaRPr lang="ru-RU" noProof="0"/>
          </a:p>
        </p:txBody>
      </p:sp>
      <p:pic>
        <p:nvPicPr>
          <p:cNvPr id="2" name="Графический объект 1">
            <a:extLst>
              <a:ext uri="{FF2B5EF4-FFF2-40B4-BE49-F238E27FC236}">
                <a16:creationId xmlns:a16="http://schemas.microsoft.com/office/drawing/2014/main" xmlns="" id="{6D8D9106-8780-461D-9091-E074B0A3C9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195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Вступление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rtlCol="0" anchor="b">
            <a:normAutofit/>
          </a:bodyPr>
          <a:lstStyle>
            <a:lvl1pPr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2FD4279-EA62-4397-878A-73F4948DB1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62075" y="3660774"/>
            <a:ext cx="5111750" cy="1525588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xmlns="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Дата 6">
            <a:extLst>
              <a:ext uri="{FF2B5EF4-FFF2-40B4-BE49-F238E27FC236}">
                <a16:creationId xmlns:a16="http://schemas.microsoft.com/office/drawing/2014/main" xmlns="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10" name="Нижний колонтитул 7">
            <a:extLst>
              <a:ext uri="{FF2B5EF4-FFF2-40B4-BE49-F238E27FC236}">
                <a16:creationId xmlns:a16="http://schemas.microsoft.com/office/drawing/2014/main" xmlns="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11" name="Номер слайда 8">
            <a:extLst>
              <a:ext uri="{FF2B5EF4-FFF2-40B4-BE49-F238E27FC236}">
                <a16:creationId xmlns:a16="http://schemas.microsoft.com/office/drawing/2014/main" xmlns="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129327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рыв раздела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rtlCol="0" anchor="ctr">
            <a:noAutofit/>
          </a:bodyPr>
          <a:lstStyle>
            <a:lvl1pPr algn="l">
              <a:defRPr sz="36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НА ОБРАЗЦЕ СЛАЙДА</a:t>
            </a:r>
          </a:p>
        </p:txBody>
      </p:sp>
      <p:pic>
        <p:nvPicPr>
          <p:cNvPr id="5" name="Графический объект 4">
            <a:extLst>
              <a:ext uri="{FF2B5EF4-FFF2-40B4-BE49-F238E27FC236}">
                <a16:creationId xmlns:a16="http://schemas.microsoft.com/office/drawing/2014/main" xmlns="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8668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Графический объект 6">
            <a:extLst>
              <a:ext uri="{FF2B5EF4-FFF2-40B4-BE49-F238E27FC236}">
                <a16:creationId xmlns:a16="http://schemas.microsoft.com/office/drawing/2014/main" xmlns="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rtlCol="0"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СТИЛЬ ОБРАЗЦА ЗАГОЛОВКА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екст 15">
            <a:extLst>
              <a:ext uri="{FF2B5EF4-FFF2-40B4-BE49-F238E27FC236}">
                <a16:creationId xmlns:a16="http://schemas.microsoft.com/office/drawing/2014/main" xmlns="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2" name="Текст 18">
            <a:extLst>
              <a:ext uri="{FF2B5EF4-FFF2-40B4-BE49-F238E27FC236}">
                <a16:creationId xmlns:a16="http://schemas.microsoft.com/office/drawing/2014/main" xmlns="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3" name="Текст 15">
            <a:extLst>
              <a:ext uri="{FF2B5EF4-FFF2-40B4-BE49-F238E27FC236}">
                <a16:creationId xmlns:a16="http://schemas.microsoft.com/office/drawing/2014/main" xmlns="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4" name="Текст 18">
            <a:extLst>
              <a:ext uri="{FF2B5EF4-FFF2-40B4-BE49-F238E27FC236}">
                <a16:creationId xmlns:a16="http://schemas.microsoft.com/office/drawing/2014/main" xmlns="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5" name="Текст 15">
            <a:extLst>
              <a:ext uri="{FF2B5EF4-FFF2-40B4-BE49-F238E27FC236}">
                <a16:creationId xmlns:a16="http://schemas.microsoft.com/office/drawing/2014/main" xmlns="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6" name="Текст 18">
            <a:extLst>
              <a:ext uri="{FF2B5EF4-FFF2-40B4-BE49-F238E27FC236}">
                <a16:creationId xmlns:a16="http://schemas.microsoft.com/office/drawing/2014/main" xmlns="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7" name="Дата 2">
            <a:extLst>
              <a:ext uri="{FF2B5EF4-FFF2-40B4-BE49-F238E27FC236}">
                <a16:creationId xmlns:a16="http://schemas.microsoft.com/office/drawing/2014/main" xmlns="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18" name="Нижний колонтитул 3">
            <a:extLst>
              <a:ext uri="{FF2B5EF4-FFF2-40B4-BE49-F238E27FC236}">
                <a16:creationId xmlns:a16="http://schemas.microsoft.com/office/drawing/2014/main" xmlns="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19" name="Номер слайда 4">
            <a:extLst>
              <a:ext uri="{FF2B5EF4-FFF2-40B4-BE49-F238E27FC236}">
                <a16:creationId xmlns:a16="http://schemas.microsoft.com/office/drawing/2014/main" xmlns="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264798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объект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243104" y="3834606"/>
            <a:ext cx="2882475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 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647665" y="3834606"/>
            <a:ext cx="2896671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21" name="Текст 2">
            <a:extLst>
              <a:ext uri="{FF2B5EF4-FFF2-40B4-BE49-F238E27FC236}">
                <a16:creationId xmlns:a16="http://schemas.microsoft.com/office/drawing/2014/main" xmlns="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ОБРАЗЕЦ ТЕКСТА</a:t>
            </a:r>
          </a:p>
        </p:txBody>
      </p:sp>
      <p:sp>
        <p:nvSpPr>
          <p:cNvPr id="22" name="Объект 3">
            <a:extLst>
              <a:ext uri="{FF2B5EF4-FFF2-40B4-BE49-F238E27FC236}">
                <a16:creationId xmlns:a16="http://schemas.microsoft.com/office/drawing/2014/main" xmlns="" id="{C464A9BD-B815-4632-8F54-6EB70E48BA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066421" y="3834606"/>
            <a:ext cx="2882475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pPr rtl="0"/>
              <a:t>‹#›</a:t>
            </a:fld>
            <a:endParaRPr lang="ru-RU" noProof="0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463D7850-C2A6-43CE-BBE4-8E81A0A593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xmlns="" id="{EBAD3E03-2E3B-440C-9105-6F9D33006D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noProof="0"/>
              <a:t>20ГГ</a:t>
            </a:r>
            <a:endParaRPr lang="ru-RU" noProof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noProof="0"/>
              <a:t>Набор слайдов для презентации</a:t>
            </a:r>
            <a:endParaRPr lang="ru-RU" noProof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CEABB6-07DC-46E8-9B57-56EC44A396E5}" type="slidenum">
              <a:rPr lang="ru-RU" noProof="0" smtClean="0"/>
              <a:pPr/>
              <a:t>‹#›</a:t>
            </a:fld>
            <a:endParaRPr lang="ru-RU" noProof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  <p:sldLayoutId id="2147483688" r:id="rId4"/>
    <p:sldLayoutId id="2147483694" r:id="rId5"/>
    <p:sldLayoutId id="2147483697" r:id="rId6"/>
    <p:sldLayoutId id="2147483673" r:id="rId7"/>
    <p:sldLayoutId id="2147483676" r:id="rId8"/>
    <p:sldLayoutId id="2147483672" r:id="rId9"/>
    <p:sldLayoutId id="2147483699" r:id="rId10"/>
    <p:sldLayoutId id="2147483671" r:id="rId11"/>
    <p:sldLayoutId id="2147483700" r:id="rId12"/>
    <p:sldLayoutId id="2147483692" r:id="rId13"/>
    <p:sldLayoutId id="2147483681" r:id="rId14"/>
    <p:sldLayoutId id="2147483674" r:id="rId15"/>
    <p:sldLayoutId id="2147483675" r:id="rId16"/>
    <p:sldLayoutId id="2147483696" r:id="rId17"/>
    <p:sldLayoutId id="2147483677" r:id="rId18"/>
    <p:sldLayoutId id="2147483678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E54ABB-4929-4810-950B-2DAEA0A5B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4486" y="248365"/>
            <a:ext cx="8421688" cy="1039259"/>
          </a:xfrm>
        </p:spPr>
        <p:txBody>
          <a:bodyPr rtlCol="0">
            <a:normAutofit fontScale="90000"/>
          </a:bodyPr>
          <a:lstStyle/>
          <a:p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Федеральное государственное бюджетное образовательное учреждение высшего образования «Донецкий государственный медицинский университет имени М. Горького» Министерства здравоохранения Российской Федерации</a:t>
            </a:r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6B35F89A-6CDF-41F7-BD87-18B45BD733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9918" y="1978091"/>
            <a:ext cx="11737911" cy="4683966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algn="ctr" rtl="0"/>
            <a:r>
              <a:rPr lang="ru-RU" sz="3200" b="1" noProof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НЕДЕРЖАНИИ </a:t>
            </a:r>
            <a:r>
              <a:rPr lang="ru-RU" sz="3200" b="1" noProof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МОЧИ У ЖЕНЩИН </a:t>
            </a:r>
          </a:p>
          <a:p>
            <a:pPr algn="ctr" rtl="0"/>
            <a:endParaRPr lang="en-US" sz="3200" b="1" noProof="1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0"/>
            <a:r>
              <a:rPr lang="en-US" sz="3200" i="1" noProof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i="1" noProof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эпидемиология, классификация, патогенез, диагностика,врачебная тактика) </a:t>
            </a:r>
          </a:p>
          <a:p>
            <a:pPr algn="ctr" rtl="0"/>
            <a:endParaRPr lang="ru-RU" sz="2800" b="1" noProof="1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0"/>
            <a:endParaRPr lang="ru-RU" sz="2800" b="1" noProof="1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0"/>
            <a:endParaRPr lang="ru-RU" sz="2800" b="1" noProof="1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0"/>
            <a:endParaRPr lang="ru-RU" sz="1800" noProof="1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0"/>
            <a:endParaRPr lang="ru-RU" sz="1800" noProof="1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0"/>
            <a:r>
              <a:rPr lang="ru-RU" sz="2100" b="1" i="1" noProof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Коллектив авторов: </a:t>
            </a:r>
            <a:r>
              <a:rPr lang="ru-RU" sz="2100" i="1" noProof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Чурилов А. В. - д.м.н., профессор; Мацынин А. Н. - д.м.н., доцент; </a:t>
            </a:r>
            <a:r>
              <a:rPr lang="ru-RU" sz="2100" i="1" noProof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Джеломанова С. А. – к. м. н., доцент, Чурилов </a:t>
            </a:r>
            <a:r>
              <a:rPr lang="ru-RU" sz="2100" i="1" noProof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А. А. </a:t>
            </a:r>
            <a:r>
              <a:rPr lang="ru-RU" sz="2100" i="1" noProof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асс. кафедры акушерства и гинекологии </a:t>
            </a:r>
            <a:endParaRPr lang="ru-RU" sz="2100" i="1" noProof="1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0"/>
            <a:r>
              <a:rPr lang="ru-RU" sz="2100" b="1" i="1" noProof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Докладчик </a:t>
            </a:r>
            <a:r>
              <a:rPr lang="ru-RU" sz="2100" i="1" noProof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Мацынин А. Н. профессор кафедры акушерства и гинекологии, д. м. н., доцент</a:t>
            </a:r>
          </a:p>
          <a:p>
            <a:pPr algn="ctr" rtl="0"/>
            <a:endParaRPr lang="ru-RU" sz="1800" noProof="1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0"/>
            <a:r>
              <a:rPr lang="ru-RU" sz="1800" b="1" noProof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Донецк </a:t>
            </a:r>
            <a:r>
              <a:rPr lang="ru-RU" sz="1800" b="1" noProof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endParaRPr lang="ru-RU" sz="1800" b="1" noProof="1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0"/>
            <a:endParaRPr lang="ru-RU" sz="1800" noProof="1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xmlns="" id="{BAD5B6F4-0A90-447A-A1AE-D75C934B6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smtClean="0"/>
              <a:pPr rtl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21178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604" y="152400"/>
            <a:ext cx="10235681" cy="65283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2636"/>
            <a:ext cx="11887200" cy="67553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1681" y="307910"/>
            <a:ext cx="9535885" cy="64101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008498" cy="70726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928" y="-1"/>
            <a:ext cx="11940072" cy="69886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noProof="0" smtClean="0"/>
              <a:pPr rtl="0"/>
              <a:t>15</a:t>
            </a:fld>
            <a:endParaRPr lang="ru-RU" noProof="0"/>
          </a:p>
        </p:txBody>
      </p:sp>
      <p:pic>
        <p:nvPicPr>
          <p:cNvPr id="99330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6090" y="-9136"/>
            <a:ext cx="9753600" cy="68671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17241" y="1101012"/>
            <a:ext cx="1095413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Урогенитальная диафрагма располагается на уровне 40–60% длины уретры (рис. А). </a:t>
            </a:r>
          </a:p>
          <a:p>
            <a:pPr algn="just"/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норме при резком повышении внутрибрюшного давления (рис. Б) лобково-шеечная фасция, фиксированная посредством arcus tendineus </a:t>
            </a:r>
            <a:r>
              <a:rPr lang="ru-RU" sz="20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pelvis к передним отделам леватора, «не успевает среагировать» и шейка мочевого пузыря с проксимальной уретрой перемещаются каудально. При этом состоятельный мышечно-соединительнотканный аппарат урогенитальной диафрагмы удерживает среднюю уретру на месте или даже перемещает ее несколько краниально. Формируется перегиб — «колено» мочеиспускательного канала, где и отмечается создание максимального интрауретрального давления, препятствующего потере мочи.</a:t>
            </a:r>
          </a:p>
          <a:p>
            <a:pPr algn="just"/>
            <a:endParaRPr lang="ru-RU" sz="20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При стрессовой инконтиненции урогенитальная диафрагма функционирует неадекватно и при повышении внутрибрюшного давления средняя уретра вместе с проксимальной смещается каудально (рис. В). «Колена» мочеиспускательного канала при этом не образуется или изгиб оказывается недостаточным. Следовательно, недержание мочи при напряжении является следствием патологии урогенитальной диафрагмы, приводящей к гипермобильности среднего отдела уретры.</a:t>
            </a:r>
            <a:endParaRPr lang="ru-RU" sz="20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38335" y="447869"/>
            <a:ext cx="94892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Механизм удержания мочи при повышении внутрибрюшного давления</a:t>
            </a:r>
            <a:endParaRPr lang="ru-RU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5476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5482" name="Picture 10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2939" y="1101013"/>
            <a:ext cx="10002416" cy="4814595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138335" y="447869"/>
            <a:ext cx="94892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Механизм удержания мочи при повышении внутрибрюшного давления</a:t>
            </a:r>
            <a:endParaRPr lang="ru-RU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s://avatars.mds.yandex.net/i?id=97914603b86574f633aa91d1ae0e318a-4567432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4113" y="830424"/>
            <a:ext cx="8612155" cy="602757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138335" y="298580"/>
            <a:ext cx="94892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Механизм удержания мочи при повышении внутрибрюшного давления</a:t>
            </a:r>
            <a:endParaRPr lang="ru-RU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3970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820" y="0"/>
            <a:ext cx="10720874" cy="71752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noProof="0" smtClean="0"/>
              <a:pPr rtl="0"/>
              <a:t>2</a:t>
            </a:fld>
            <a:endParaRPr lang="ru-RU" noProof="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85192" y="671803"/>
            <a:ext cx="1133669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                                </a:t>
            </a:r>
          </a:p>
          <a:p>
            <a:endParaRPr lang="ru-RU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                     Одним из самых распространенных урологических заболеваний у                         женщин является недержание мочи (НМ) – состояние, которое крайне негативно сказывается на качестве жизни, хотя и не приводит к серьезным нарушениям общего состояния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[1]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       До 70% женщин, страдающих недержанием мочи, умалчивают о своей проблеме и мирятся со своим состоянием, что связано не только с интимностью данного вопроса и нежеланием обсуждать, но и с отсутствием доступной информации о современных лечебно-профилактических возможностях.</a:t>
            </a:r>
          </a:p>
          <a:p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   На этом фоне наиболее приоритетными задачами являются не столько успехи в лечении и профилактике недержания мочи у женщин, кажущиеся наиболее важными задачами, сколько грамотная и массовая профилактическая работа с женским населением, что приведет к улучшению диагностики данного патологического состояния с последующим его лечением.</a:t>
            </a:r>
          </a:p>
          <a:p>
            <a:endParaRPr lang="ru-RU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1400" i="1" dirty="0" smtClean="0">
                <a:solidFill>
                  <a:srgbClr val="FF0000"/>
                </a:solidFill>
              </a:rPr>
              <a:t>1. </a:t>
            </a:r>
            <a:r>
              <a:rPr lang="en-US" sz="1400" i="1" dirty="0" smtClean="0">
                <a:solidFill>
                  <a:srgbClr val="FF0000"/>
                </a:solidFill>
              </a:rPr>
              <a:t>Norton P, Brubaker L. Urinary incontinence in women. Lancet 2006;Jan7;367(9504):57-67. </a:t>
            </a:r>
            <a:r>
              <a:rPr lang="en-US" sz="1400" i="1" dirty="0" err="1" smtClean="0">
                <a:solidFill>
                  <a:srgbClr val="FF0000"/>
                </a:solidFill>
              </a:rPr>
              <a:t>doi</a:t>
            </a:r>
            <a:r>
              <a:rPr lang="en-US" sz="1400" i="1" dirty="0" smtClean="0">
                <a:solidFill>
                  <a:srgbClr val="FF0000"/>
                </a:solidFill>
              </a:rPr>
              <a:t>: 10.1016/S0140-6736(06)67925-7</a:t>
            </a:r>
            <a:endParaRPr lang="ru-RU" sz="1400" i="1" dirty="0" smtClean="0">
              <a:solidFill>
                <a:srgbClr val="FF0000"/>
              </a:solidFill>
            </a:endParaRPr>
          </a:p>
          <a:p>
            <a:endParaRPr lang="ru-RU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5CE54ABB-4929-4810-950B-2DAEA0A5B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833" y="0"/>
            <a:ext cx="8421688" cy="824655"/>
          </a:xfrm>
        </p:spPr>
        <p:txBody>
          <a:bodyPr rtlCol="0">
            <a:normAutofit fontScale="90000"/>
          </a:bodyPr>
          <a:lstStyle/>
          <a:p>
            <a:pPr rtl="0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9290"/>
            <a:ext cx="2024743" cy="14462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3499" y="205273"/>
            <a:ext cx="10161815" cy="522515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Этиология и патогенез 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5165" y="839754"/>
            <a:ext cx="11412117" cy="6018245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Недержание мочи при напряжении (стрессовое) 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дислокация и ослабление связочного</a:t>
            </a:r>
          </a:p>
          <a:p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аппарата неизмененного </a:t>
            </a:r>
          </a:p>
          <a:p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мочеиспускательного канала и </a:t>
            </a:r>
          </a:p>
          <a:p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уретровезикального сегмента </a:t>
            </a:r>
          </a:p>
          <a:p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(анатомическое недержание мочи)</a:t>
            </a:r>
          </a:p>
          <a:p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изменения в самом мочеиспускательном </a:t>
            </a:r>
          </a:p>
          <a:p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сфинктерном аппарате, что приводит  </a:t>
            </a:r>
          </a:p>
          <a:p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 нарушению функции замыкательного </a:t>
            </a:r>
          </a:p>
          <a:p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аппарата</a:t>
            </a:r>
          </a:p>
          <a:p>
            <a:pPr>
              <a:buFontTx/>
              <a:buChar char="-"/>
            </a:pPr>
            <a:endParaRPr lang="ru-RU" sz="20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4557" y="1278294"/>
            <a:ext cx="7237443" cy="51784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50487"/>
            <a:ext cx="4823927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Ургентное недержание мочи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непроизвольное сокращение мочевого пузыря может быть связано с нейрогенными проблемами (снижение ингибирующего контроля со стороны центральной нервной системы или же нарушения функции уротелия, что может приводить к активации афферентных рефлексов мочевого пузыря)</a:t>
            </a:r>
            <a:endParaRPr lang="ru-RU" sz="16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500604" y="0"/>
            <a:ext cx="6064898" cy="3732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Этиология и патогенез 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7110" y="461662"/>
            <a:ext cx="6854890" cy="5827169"/>
          </a:xfrm>
          <a:prstGeom prst="rect">
            <a:avLst/>
          </a:prstGeom>
          <a:noFill/>
        </p:spPr>
      </p:pic>
      <p:pic>
        <p:nvPicPr>
          <p:cNvPr id="3074" name="Picture 2" descr="https://avatars.mds.yandex.net/i?id=f8c8835e70761a27fea313d576cdda49ee71025a-9871403-images-thumbs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2388637"/>
            <a:ext cx="6046237" cy="44693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3499" y="205273"/>
            <a:ext cx="10161815" cy="522515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Этиология и патогенез 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5165" y="839755"/>
            <a:ext cx="11412117" cy="5822302"/>
          </a:xfrm>
        </p:spPr>
        <p:txBody>
          <a:bodyPr>
            <a:normAutofit/>
          </a:bodyPr>
          <a:lstStyle/>
          <a:p>
            <a:pPr algn="ctr"/>
            <a:endParaRPr lang="ru-RU" sz="24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Ситуационное недержание мочи 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непроизвольное сокращением мочевого пузыря, вызванное определенными провоцирующими факторами, схожими с таковыми при ургентном недержании</a:t>
            </a:r>
            <a:r>
              <a:rPr lang="ru-RU" sz="2000" dirty="0" smtClean="0"/>
              <a:t> </a:t>
            </a:r>
          </a:p>
          <a:p>
            <a:pPr algn="just">
              <a:buFontTx/>
              <a:buChar char="-"/>
            </a:pPr>
            <a:endParaRPr lang="ru-RU" sz="2000" dirty="0" smtClean="0"/>
          </a:p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Недержание мочи у пожилых</a:t>
            </a:r>
          </a:p>
          <a:p>
            <a:pPr algn="just"/>
            <a:r>
              <a:rPr lang="ru-RU" sz="2000" dirty="0" smtClean="0"/>
              <a:t>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зачастую обусловлено различными сопутствующими заболеваниями (сердечная недостаточность, хроническая почечная недостаточность, сахарный диабет, хроническая обструктивная болезнь легких, неврологические заболевания - инсульт и рассеянный склероз, общее когнитивное нарушение, расстройства сна - апноэ во сне, депрессию и метаболический синдром)</a:t>
            </a:r>
            <a:endParaRPr lang="ru-RU" sz="20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5825" y="155058"/>
            <a:ext cx="8421688" cy="1325563"/>
          </a:xfrm>
        </p:spPr>
        <p:txBody>
          <a:bodyPr rtlCol="0"/>
          <a:lstStyle/>
          <a:p>
            <a:pPr rtl="0"/>
            <a:r>
              <a:rPr lang="ru-RU" dirty="0" smtClean="0"/>
              <a:t>РЕШЕНИЕ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1053" y="0"/>
            <a:ext cx="10258944" cy="7352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5939208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33499" y="205273"/>
            <a:ext cx="10161815" cy="522515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КЛАССИФИКАЦИЯ НЕДЕРЖАНИЯ МОЧИ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8539" y="1166327"/>
            <a:ext cx="11131420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Клиническая классификация Д.В. Кана (1978)</a:t>
            </a:r>
          </a:p>
          <a:p>
            <a:pPr algn="ctr"/>
            <a:endParaRPr lang="ru-RU" sz="2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Легкая степень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- непроизвольное выделение мочи отмечают только во время резкого и внезапного повышения внутрибрюшного давления: сильного кашля, быстрой ходьбы. При этом потеря мочи исчисляется всего несколькими каплями. </a:t>
            </a:r>
          </a:p>
          <a:p>
            <a:pPr>
              <a:buFontTx/>
              <a:buChar char="-"/>
            </a:pPr>
            <a:endParaRPr lang="ru-RU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Средняя степень тяжести 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- клинические признаки проявляются во время спокойной ходьбы, при легкой физической нагрузке и др. </a:t>
            </a:r>
          </a:p>
          <a:p>
            <a:pPr>
              <a:buFontTx/>
              <a:buChar char="-"/>
            </a:pPr>
            <a:endParaRPr lang="ru-RU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Тяжелая  степени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- больные теряют мочу полностью или почти полностью.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3225" y="895739"/>
            <a:ext cx="11532636" cy="4646645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Международная классификация (E. </a:t>
            </a:r>
            <a:r>
              <a:rPr lang="ru-RU" sz="18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McGuire</a:t>
            </a:r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Blavias</a:t>
            </a:r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1988) – для определения тяжести НМ  </a:t>
            </a:r>
          </a:p>
          <a:p>
            <a:pPr>
              <a:buFontTx/>
              <a:buChar char="-"/>
            </a:pPr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Тип 0 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при осмотре в кресле кашлевой тест отрицательный, однако пациентка предъявляет типичные жалобы, характерные для НМ; </a:t>
            </a:r>
          </a:p>
          <a:p>
            <a:pPr>
              <a:buFontTx/>
              <a:buChar char="-"/>
            </a:pPr>
            <a:endParaRPr lang="ru-RU" sz="18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Тип 1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при осмотре в кресле кашлевой тест положительный, имеется </a:t>
            </a:r>
            <a:r>
              <a:rPr lang="ru-RU" sz="18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гипермобильность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уретры; </a:t>
            </a:r>
          </a:p>
          <a:p>
            <a:pPr>
              <a:buFontTx/>
              <a:buChar char="-"/>
            </a:pPr>
            <a:endParaRPr lang="ru-RU" sz="18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Тип 2 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при осмотре в кресле кашлевой тест положительный, имеется </a:t>
            </a:r>
            <a:r>
              <a:rPr lang="ru-RU" sz="18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гипермобильность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уретры, а также определяется цистоцеле; </a:t>
            </a:r>
          </a:p>
          <a:p>
            <a:pPr>
              <a:buFontTx/>
              <a:buChar char="-"/>
            </a:pPr>
            <a:endParaRPr lang="ru-RU" sz="18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Тип 3 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наиболее сложный тип. При осмотре в кресле кашлевой тест положительный, имеется фиксированная уретра и сфинктерная  недостаточность.</a:t>
            </a:r>
            <a:endParaRPr lang="ru-RU" sz="18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33499" y="205273"/>
            <a:ext cx="10161815" cy="522515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КЛАССИФИКАЦИЯ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33499" y="205274"/>
            <a:ext cx="10161815" cy="41987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НАИБОЛЕЕ ЧАСТЫе ФОРМы НЕДЕРЖАНИЯ МОЧИ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569168" y="587829"/>
          <a:ext cx="11364686" cy="6270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723" y="153574"/>
            <a:ext cx="10851502" cy="583544"/>
          </a:xfrm>
        </p:spPr>
        <p:txBody>
          <a:bodyPr rtlCol="0"/>
          <a:lstStyle/>
          <a:p>
            <a:pPr algn="ctr" rtl="0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диагностика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Заголовок 1">
            <a:extLst>
              <a:ext uri="{FF2B5EF4-FFF2-40B4-BE49-F238E27FC236}">
                <a16:creationId xmlns:a16="http://schemas.microsoft.com/office/drawing/2014/main" xmlns="" id="{75031FE9-9059-4FE8-B4AC-9771F23A1B89}"/>
              </a:ext>
            </a:extLst>
          </p:cNvPr>
          <p:cNvSpPr txBox="1">
            <a:spLocks/>
          </p:cNvSpPr>
          <p:nvPr/>
        </p:nvSpPr>
        <p:spPr>
          <a:xfrm>
            <a:off x="908180" y="1268963"/>
            <a:ext cx="10851502" cy="52531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all" spc="15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30628" y="998376"/>
            <a:ext cx="11915191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На основе патогномоничных данных: </a:t>
            </a:r>
          </a:p>
          <a:p>
            <a:pPr algn="ctr"/>
            <a:endParaRPr lang="ru-RU" sz="2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Стрессовое недержание мочи:</a:t>
            </a:r>
          </a:p>
          <a:p>
            <a:endParaRPr lang="ru-RU" sz="2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 - наличие в анамнезе эпизодов недержания мочи, связанных с физической нагрузкой, кашлем, чиханием, ходьбой, изменением положения тела или другими состояниями, приводящими к повышению внутрибрюшного давления; 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 физикального обследования – наличие положительной кашлевой пробы; 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 инструментального обследования (отсутствие остаточной мочи при УЗИ). </a:t>
            </a:r>
          </a:p>
          <a:p>
            <a:pPr>
              <a:buFontTx/>
              <a:buChar char="-"/>
            </a:pPr>
            <a:endParaRPr lang="ru-RU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endParaRPr lang="ru-RU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Ургентное недержание мочи:</a:t>
            </a:r>
          </a:p>
          <a:p>
            <a:endParaRPr lang="ru-RU" sz="2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 наличие в анамнезе эпизодов недержания мочи, связанных с повелительными позывами к мочеиспусканию, иногда сопровождающемуся учащенным мочеиспусканием и ноктурией;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 физикальное обследование (наличие отрицательной кашлевой пробы); 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 инструментальное обследование (отсутствие остаточной мочи при УЗИ).</a:t>
            </a:r>
          </a:p>
        </p:txBody>
      </p:sp>
    </p:spTree>
    <p:extLst>
      <p:ext uri="{BB962C8B-B14F-4D97-AF65-F5344CB8AC3E}">
        <p14:creationId xmlns:p14="http://schemas.microsoft.com/office/powerpoint/2010/main" xmlns="" val="18449418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723" y="153574"/>
            <a:ext cx="10851502" cy="583544"/>
          </a:xfrm>
        </p:spPr>
        <p:txBody>
          <a:bodyPr rtlCol="0">
            <a:normAutofit/>
          </a:bodyPr>
          <a:lstStyle/>
          <a:p>
            <a:pPr algn="ctr" rtl="0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диагностика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8"/>
          </p:nvPr>
        </p:nvSpPr>
        <p:spPr>
          <a:xfrm>
            <a:off x="261257" y="755780"/>
            <a:ext cx="11560629" cy="5943600"/>
          </a:xfrm>
        </p:spPr>
        <p:txBody>
          <a:bodyPr>
            <a:normAutofit fontScale="92500" lnSpcReduction="10000"/>
          </a:bodyPr>
          <a:lstStyle/>
          <a:p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Смешанное недержание мочи: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наличие в анамнезе эпизодов недержания мочи, связанных с повелительными позывами к мочеиспусканию, иногда сопровождающемуся учащенным мочеиспусканием и ноктурией в сочетании с наличием в анамнезе эпизодов недержания мочи, связанных с физической нагрузкой, кашлем, чиханием, ходьбой, изменением положения тела или другими состояниями, приводящими к повышению внутрибрюшного давления;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физикальное обследование (наличие положительной кашлевой пробы);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инструментальное обследование (отсутствие остаточной мочи при УЗИ).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Парадоксальная ишурия: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наличие в анамнезе эпизодов недержания мочи в сочетании с хронической задержкой мочи;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инструментальное обследование (наличие остаточной мочи при УЗИ). </a:t>
            </a:r>
          </a:p>
          <a:p>
            <a:pPr>
              <a:buFontTx/>
              <a:buChar char="-"/>
            </a:pPr>
            <a:endParaRPr lang="ru-RU" sz="20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Ситуационное недержание мочи: 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жалобы на непроизвольное выделение мочи при различных обстоятельствах, например, при половом акте, оргазме, смехе;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инструментальное обследование (отсутствие остаточной мочи при УЗИ).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9208" y="438539"/>
            <a:ext cx="11290041" cy="6419461"/>
          </a:xfrm>
          <a:prstGeom prst="rect">
            <a:avLst/>
          </a:prstGeom>
          <a:noFill/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723" y="153574"/>
            <a:ext cx="10851502" cy="284965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диагностика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457200" y="755780"/>
            <a:ext cx="4525347" cy="4833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Объект 6">
            <a:extLst>
              <a:ext uri="{FF2B5EF4-FFF2-40B4-BE49-F238E27FC236}">
                <a16:creationId xmlns:a16="http://schemas.microsoft.com/office/drawing/2014/main" xmlns="" id="{6B35F89A-6CDF-41F7-BD87-18B45BD7330B}"/>
              </a:ext>
            </a:extLst>
          </p:cNvPr>
          <p:cNvSpPr txBox="1">
            <a:spLocks/>
          </p:cNvSpPr>
          <p:nvPr/>
        </p:nvSpPr>
        <p:spPr>
          <a:xfrm>
            <a:off x="4506686" y="335902"/>
            <a:ext cx="7399176" cy="564502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Согласно отечественным исследованиям около 38,6 %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[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]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женского населения отимеют симптомы непроизвольного выделения мочи.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По результатам опроса более 3 тыс. женщин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недержание мочи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регулярно проявлялось у 20 %.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Эпидемиологические данные, представленные Международным обществом по проблемам удержания мочи (International Continence Society, ICS), показывают, что НМ при напряжении (НМПН) широко распространено в США и странах Европы, где данным заболеванием страдают от 34 до 38 % женщин.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Несмотря на то, что НМ достаточно широко распространено, обращаемость за помощью в нашей стране низкая. В развитых странах число таких пациенток составляет около 30 %, а в России – не более 10 %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[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]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Данный факт обусловлен </a:t>
            </a: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многими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причинами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среди которых -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неосведомленность пациентов и врачей амбулаторного звена, отсутствие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должной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информации, интимностью проблемы и отношение больных к данной проблеме как к естественному процессу старения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sz="20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1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1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5CE54ABB-4929-4810-950B-2DAEA0A5B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290" y="5794310"/>
            <a:ext cx="11915192" cy="914401"/>
          </a:xfrm>
        </p:spPr>
        <p:txBody>
          <a:bodyPr rtlCol="0">
            <a:normAutofit/>
          </a:bodyPr>
          <a:lstStyle/>
          <a:p>
            <a:r>
              <a:rPr lang="ru-RU" sz="1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Hunskaar</a:t>
            </a:r>
            <a:r>
              <a:rPr lang="en-US" sz="1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S, Lose G, Sykes D, Voss S. The prevalence of urinary incontinence in women in four European countries. BJU Int. – Feb 2004. – 93 (3): 324 – 3. </a:t>
            </a:r>
            <a:br>
              <a:rPr lang="en-US" sz="1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Клинические рекомендации Российского общества урологов под редакцией </a:t>
            </a:r>
            <a:r>
              <a:rPr lang="ru-RU" sz="1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Аляева</a:t>
            </a:r>
            <a:r>
              <a:rPr lang="ru-RU" sz="1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– М – 2017 г.</a:t>
            </a:r>
            <a:endParaRPr lang="ru-RU" sz="1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257" y="1"/>
            <a:ext cx="1167259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723" y="153574"/>
            <a:ext cx="10851502" cy="303626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диагностика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Текст 9"/>
          <p:cNvSpPr>
            <a:spLocks noGrp="1"/>
          </p:cNvSpPr>
          <p:nvPr>
            <p:ph type="body" sz="quarter" idx="28"/>
          </p:nvPr>
        </p:nvSpPr>
        <p:spPr>
          <a:xfrm>
            <a:off x="0" y="466531"/>
            <a:ext cx="12191999" cy="6232849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Определение объема остаточной мочи при ультразвуковом исследовании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ru-RU" sz="2000" dirty="0" smtClean="0"/>
              <a:t>   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Комплексное уродинамическое исследование (КУДИ)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функциональное исследование нижних мочевыводящих путей, включающее в себя несколько тестов: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урофлоуметрию, цистометрию наполнения и цистометрию опорожнения</a:t>
            </a:r>
          </a:p>
          <a:p>
            <a:endParaRPr lang="ru-RU" sz="20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000" dirty="0" smtClean="0"/>
              <a:t>   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Визуализация нижних мочевыводящих путей и органов малого таза (УЗИ или обзорная рентгенография)</a:t>
            </a:r>
          </a:p>
          <a:p>
            <a:endParaRPr lang="ru-RU" sz="20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91069" y="1343610"/>
            <a:ext cx="8154955" cy="49638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185" y="0"/>
            <a:ext cx="1098718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3812" y="1"/>
            <a:ext cx="1096347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723" y="153574"/>
            <a:ext cx="10851502" cy="583544"/>
          </a:xfrm>
        </p:spPr>
        <p:txBody>
          <a:bodyPr rtlCol="0"/>
          <a:lstStyle/>
          <a:p>
            <a:pPr algn="ctr" rtl="0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ЛЕЧЕНИЕ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Текст 9"/>
          <p:cNvSpPr>
            <a:spLocks noGrp="1"/>
          </p:cNvSpPr>
          <p:nvPr>
            <p:ph type="body" sz="quarter" idx="28"/>
          </p:nvPr>
        </p:nvSpPr>
        <p:spPr>
          <a:xfrm>
            <a:off x="261257" y="755780"/>
            <a:ext cx="11560629" cy="594360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Консервативные методы лечения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лечение сопутствующих заболеваний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абсорбирующие средства, мочеприемники и другие вспомогательные устройства 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модификация образа жизни и комплекс физических упражнений, включая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упражнения Кегеля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медикаментозная терапия: </a:t>
            </a:r>
          </a:p>
          <a:p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- лекарственные препараты для лечения ургентного недержания мочи</a:t>
            </a:r>
          </a:p>
          <a:p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- лекарственные препараты для лечения стрессового недержания мочи</a:t>
            </a:r>
          </a:p>
          <a:p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- синтетические аналоги вазопрессина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723" y="153574"/>
            <a:ext cx="10851502" cy="611536"/>
          </a:xfrm>
        </p:spPr>
        <p:txBody>
          <a:bodyPr rtlCol="0"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Консервативные методы лечения</a:t>
            </a:r>
            <a:b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824" y="541176"/>
            <a:ext cx="11793375" cy="63447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723" y="153574"/>
            <a:ext cx="10851502" cy="583544"/>
          </a:xfrm>
        </p:spPr>
        <p:txBody>
          <a:bodyPr rtlCol="0"/>
          <a:lstStyle/>
          <a:p>
            <a:pPr algn="ctr" rtl="0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ЛЕЧЕНИЕ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Текст 9"/>
          <p:cNvSpPr>
            <a:spLocks noGrp="1"/>
          </p:cNvSpPr>
          <p:nvPr>
            <p:ph type="body" sz="quarter" idx="28"/>
          </p:nvPr>
        </p:nvSpPr>
        <p:spPr>
          <a:xfrm>
            <a:off x="261257" y="755780"/>
            <a:ext cx="11560629" cy="594360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Хирургические методы лечения</a:t>
            </a:r>
          </a:p>
          <a:p>
            <a:pPr algn="just"/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Согласно международным рекомендациям врачи хирурги и центры, в которых проводится хирургическое лечение данной категории пациентов,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должны: </a:t>
            </a:r>
          </a:p>
          <a:p>
            <a:pPr algn="just"/>
            <a:endParaRPr lang="ru-RU" sz="20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иметь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достаточный опыт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выполнения каждой операции; 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выполнять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достаточное число операций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поддержания опыта хирурга; 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проходить обучение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 специалиста, обладающего должной квалификацией; 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при необходимости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предлагать альтернативные методы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хирургического лечения; 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при необходимости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заниматься осложнениями хирургического лечения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384" y="125583"/>
            <a:ext cx="10851502" cy="359610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ХИРУРГИЧЕСКОЕ ЛЕЧЕНИЕ 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Текст 9"/>
          <p:cNvSpPr>
            <a:spLocks noGrp="1"/>
          </p:cNvSpPr>
          <p:nvPr>
            <p:ph type="body" sz="quarter" idx="28"/>
          </p:nvPr>
        </p:nvSpPr>
        <p:spPr>
          <a:xfrm>
            <a:off x="158620" y="1436914"/>
            <a:ext cx="4711960" cy="4655976"/>
          </a:xfrm>
        </p:spPr>
        <p:txBody>
          <a:bodyPr>
            <a:normAutofit/>
          </a:bodyPr>
          <a:lstStyle/>
          <a:p>
            <a:pPr marL="457200" indent="-457200" algn="just">
              <a:buAutoNum type="arabicPeriod"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Пациенты с неосложненным стрессовым НМ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(женщины, которые не планируют беременность, и у которых отсутствуют в анамнезе ранее проведенное хирургическое лечение по поводу недержания мочи, нейрогенная дисфункция нижних мочевыводящих путей и симптоматический ПТО)</a:t>
            </a:r>
          </a:p>
          <a:p>
            <a:pPr marL="457200" indent="-457200">
              <a:buFontTx/>
              <a:buChar char="-"/>
            </a:pPr>
            <a:r>
              <a:rPr lang="ru-RU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Основным методом лечения НМ у данной группы женщин являются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субуретральные</a:t>
            </a:r>
            <a:r>
              <a:rPr lang="ru-RU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синтетические слинги</a:t>
            </a:r>
          </a:p>
          <a:p>
            <a:pPr marL="457200" indent="-457200" algn="just"/>
            <a:endParaRPr lang="ru-RU" sz="20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0025" y="1249444"/>
            <a:ext cx="6941975" cy="5440605"/>
          </a:xfrm>
          <a:prstGeom prst="rect">
            <a:avLst/>
          </a:prstGeom>
          <a:noFill/>
        </p:spPr>
      </p:pic>
      <p:sp>
        <p:nvSpPr>
          <p:cNvPr id="16" name="Заголовок 1">
            <a:extLst>
              <a:ext uri="{FF2B5EF4-FFF2-40B4-BE49-F238E27FC236}">
                <a16:creationId xmlns:a16="http://schemas.microsoft.com/office/drawing/2014/main" xmlns="" id="{75031FE9-9059-4FE8-B4AC-9771F23A1B89}"/>
              </a:ext>
            </a:extLst>
          </p:cNvPr>
          <p:cNvSpPr txBox="1">
            <a:spLocks/>
          </p:cNvSpPr>
          <p:nvPr/>
        </p:nvSpPr>
        <p:spPr>
          <a:xfrm>
            <a:off x="289248" y="699796"/>
            <a:ext cx="7604450" cy="7962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endParaRPr lang="ru-RU" sz="62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endParaRPr lang="ru-RU" sz="62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endParaRPr lang="ru-RU" sz="62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endParaRPr lang="ru-RU" sz="6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ru-RU" sz="6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endParaRPr lang="ru-RU" sz="62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endParaRPr lang="ru-RU" sz="24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endParaRPr lang="ru-RU" sz="24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all" spc="15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ru-RU" sz="2400" b="1" i="0" u="none" strike="noStrike" kern="1200" cap="all" spc="15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64841" y="520965"/>
            <a:ext cx="7402286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Принято различать несколько групп пациентов с НМ: </a:t>
            </a:r>
          </a:p>
          <a:p>
            <a:pPr marL="342900" indent="-342900" algn="just">
              <a:lnSpc>
                <a:spcPct val="90000"/>
              </a:lnSpc>
              <a:spcBef>
                <a:spcPct val="0"/>
              </a:spcBef>
              <a:buAutoNum type="arabicPeriod"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Пациенты с неосложненным стрессовым НМ</a:t>
            </a:r>
          </a:p>
          <a:p>
            <a:pPr marL="342900" indent="-342900" algn="just">
              <a:lnSpc>
                <a:spcPct val="90000"/>
              </a:lnSpc>
              <a:spcBef>
                <a:spcPct val="0"/>
              </a:spcBef>
              <a:buAutoNum type="arabicPeriod"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Пациенты с осложненным стрессовым НМ</a:t>
            </a:r>
          </a:p>
          <a:p>
            <a:pPr marL="342900" indent="-342900" algn="just">
              <a:lnSpc>
                <a:spcPct val="90000"/>
              </a:lnSpc>
              <a:spcBef>
                <a:spcPct val="0"/>
              </a:spcBef>
              <a:buAutoNum type="arabicPeriod"/>
            </a:pPr>
            <a:endParaRPr lang="ru-RU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882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2225641">
            <a:off x="5477069" y="3396341"/>
            <a:ext cx="2062066" cy="27058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 стрелкой 19"/>
          <p:cNvCxnSpPr/>
          <p:nvPr/>
        </p:nvCxnSpPr>
        <p:spPr>
          <a:xfrm flipH="1">
            <a:off x="5523722" y="3009900"/>
            <a:ext cx="724678" cy="6103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952" y="486649"/>
            <a:ext cx="8164286" cy="3133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75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50068" y="3927993"/>
            <a:ext cx="420052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8285584" y="2024942"/>
            <a:ext cx="34398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Функция фасциального аппарата урогенитальной диафрагмы в норме (А) и при стрессовом недержании мочи (Б)</a:t>
            </a:r>
            <a:endParaRPr lang="ru-RU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803640" y="5281127"/>
            <a:ext cx="4767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</a:rPr>
              <a:t>Механизм действия </a:t>
            </a:r>
          </a:p>
          <a:p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</a:rPr>
              <a:t>среднеуретрального слинга </a:t>
            </a:r>
            <a:endParaRPr lang="ru-RU" sz="20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723" y="153574"/>
            <a:ext cx="10851502" cy="427451"/>
          </a:xfrm>
        </p:spPr>
        <p:txBody>
          <a:bodyPr rtlCol="0">
            <a:normAutofit/>
          </a:bodyPr>
          <a:lstStyle/>
          <a:p>
            <a:pPr algn="ctr" rtl="0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ХИРУРГИЧЕСКОЕ ЛЕЧЕНИЕ 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Текст 9"/>
          <p:cNvSpPr>
            <a:spLocks noGrp="1"/>
          </p:cNvSpPr>
          <p:nvPr>
            <p:ph type="body" sz="quarter" idx="28"/>
          </p:nvPr>
        </p:nvSpPr>
        <p:spPr>
          <a:xfrm>
            <a:off x="1" y="709128"/>
            <a:ext cx="5673011" cy="6148872"/>
          </a:xfrm>
        </p:spPr>
        <p:txBody>
          <a:bodyPr>
            <a:normAutofit lnSpcReduction="10000"/>
          </a:bodyPr>
          <a:lstStyle/>
          <a:p>
            <a:pPr marL="457200" indent="-457200" algn="just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Пациенты с осложненным стрессовым НМ (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женщины с нейрогенной дисфункцией тазовых органов; женщины с сопутствующим ПТО; женщины, которые планируют беременность после операции, с ургентным НМ и резистентной к медикаментозной терапии гиперактивностью детрузора)</a:t>
            </a:r>
          </a:p>
          <a:p>
            <a:pPr marL="457200" indent="-457200" algn="just">
              <a:buFontTx/>
              <a:buChar char="-"/>
            </a:pPr>
            <a:r>
              <a:rPr lang="ru-RU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целью лечения рецидивного недержания мочи пациентам, которым ранее проводились хирургические вмешательства по поводу стрессового недержания мочи, не принесшие эффекта, рекомендуется использование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позадилонного доступа </a:t>
            </a:r>
            <a:r>
              <a:rPr lang="ru-RU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выполнении повторной операции</a:t>
            </a:r>
          </a:p>
          <a:p>
            <a:pPr marL="457200" indent="-457200" algn="just">
              <a:buFontTx/>
              <a:buChar char="-"/>
            </a:pPr>
            <a:r>
              <a:rPr lang="ru-RU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Коррекция ПТО и стрессового недержания мочи при наличии и тех и других симптомов, однако следует предупреждать о более высоком риске осложнений при комбинированном лечении по сравнению с поочередной коррекцией</a:t>
            </a:r>
          </a:p>
          <a:p>
            <a:pPr marL="457200" indent="-457200" algn="just">
              <a:buFontTx/>
              <a:buChar char="-"/>
            </a:pPr>
            <a:endParaRPr lang="ru-RU" sz="20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/>
            <a:endParaRPr lang="ru-RU" sz="20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 rot="1695895">
            <a:off x="8042990" y="4161453"/>
            <a:ext cx="3554962" cy="30791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 стрелкой 14"/>
          <p:cNvCxnSpPr/>
          <p:nvPr/>
        </p:nvCxnSpPr>
        <p:spPr>
          <a:xfrm flipH="1" flipV="1">
            <a:off x="877078" y="3816220"/>
            <a:ext cx="839755" cy="3452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5523722" y="3009900"/>
            <a:ext cx="724678" cy="6103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1007706" y="3554963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5676122" y="3162300"/>
            <a:ext cx="724678" cy="6103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>
            <a:off x="5828522" y="3314700"/>
            <a:ext cx="724678" cy="6103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110" name="Picture 6" descr="C:\Users\Александр\Desktop\СНМ\Three-dimensional-drawing-shows-the-expected-course-of-a-retropubic-sling-blu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9665" y="821094"/>
            <a:ext cx="6284297" cy="5801048"/>
          </a:xfrm>
          <a:prstGeom prst="rect">
            <a:avLst/>
          </a:prstGeom>
          <a:noFill/>
        </p:spPr>
      </p:pic>
      <p:sp>
        <p:nvSpPr>
          <p:cNvPr id="30" name="Стрелка вправо 29"/>
          <p:cNvSpPr/>
          <p:nvPr/>
        </p:nvSpPr>
        <p:spPr>
          <a:xfrm rot="20691300">
            <a:off x="6494105" y="1518193"/>
            <a:ext cx="2062066" cy="27058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139958"/>
            <a:ext cx="12036490" cy="6718041"/>
          </a:xfrm>
        </p:spPr>
        <p:txBody>
          <a:bodyPr>
            <a:normAutofit/>
          </a:bodyPr>
          <a:lstStyle/>
          <a:p>
            <a:pPr algn="ctr"/>
            <a:r>
              <a:rPr lang="ru-RU" sz="3200" b="1" noProof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НЕДЕРЖАНИЕ МОЧИ</a:t>
            </a:r>
          </a:p>
          <a:p>
            <a:pPr algn="ctr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патологическое состояние, характеризующееся любым непроизвольным выделением мочи из уретры</a:t>
            </a:r>
          </a:p>
          <a:p>
            <a:pPr algn="ctr"/>
            <a:endParaRPr lang="ru-RU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Picture 2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1376" y="1856792"/>
            <a:ext cx="10596574" cy="50012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434949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723" y="153574"/>
            <a:ext cx="10851502" cy="583544"/>
          </a:xfrm>
        </p:spPr>
        <p:txBody>
          <a:bodyPr rtlCol="0"/>
          <a:lstStyle/>
          <a:p>
            <a:pPr algn="ctr" rtl="0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ХИРУРГИЧЕСКОЕ ЛЕЧЕНИЕ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Текст 9"/>
          <p:cNvSpPr>
            <a:spLocks noGrp="1"/>
          </p:cNvSpPr>
          <p:nvPr>
            <p:ph type="body" sz="quarter" idx="28"/>
          </p:nvPr>
        </p:nvSpPr>
        <p:spPr>
          <a:xfrm>
            <a:off x="261257" y="746450"/>
            <a:ext cx="11560629" cy="1436914"/>
          </a:xfrm>
        </p:spPr>
        <p:txBody>
          <a:bodyPr>
            <a:normAutofit fontScale="92500" lnSpcReduction="10000"/>
          </a:bodyPr>
          <a:lstStyle/>
          <a:p>
            <a:pPr algn="just">
              <a:buFontTx/>
              <a:buChar char="-"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Внутридетрузорная ботулинотерапия (инъекции ботулинического токсина в стенку мочевого пузыря применяют для лечения персистирующего или рефрактерного ургентного НМ)</a:t>
            </a:r>
          </a:p>
          <a:p>
            <a:pPr algn="just">
              <a:buFontTx/>
              <a:buChar char="-"/>
            </a:pPr>
            <a:r>
              <a:rPr lang="ru-RU" sz="19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Аугментационная цистопластика или деривация мочи в артифициальный кишечный резервуар</a:t>
            </a:r>
          </a:p>
          <a:p>
            <a:pPr algn="just">
              <a:buFontTx/>
              <a:buChar char="-"/>
            </a:pPr>
            <a:r>
              <a:rPr lang="ru-RU" sz="19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Стимуляция сакрального нерва в качестве метода лечения нейрогенной ГАМП</a:t>
            </a:r>
          </a:p>
          <a:p>
            <a:pPr algn="just">
              <a:buFontTx/>
              <a:buChar char="-"/>
            </a:pPr>
            <a:endParaRPr lang="ru-RU" sz="20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ru-RU" sz="20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1037" y="2127380"/>
            <a:ext cx="5840963" cy="4730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35644" y="2189973"/>
            <a:ext cx="59087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Введение объемобразующих препаратов</a:t>
            </a:r>
            <a:endParaRPr lang="ru-RU" sz="2400" b="1" dirty="0"/>
          </a:p>
        </p:txBody>
      </p:sp>
      <p:sp>
        <p:nvSpPr>
          <p:cNvPr id="6" name="Стрелка вправо 5"/>
          <p:cNvSpPr/>
          <p:nvPr/>
        </p:nvSpPr>
        <p:spPr>
          <a:xfrm rot="2083207" flipV="1">
            <a:off x="6620750" y="2782970"/>
            <a:ext cx="2600825" cy="40512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238" y="2761861"/>
            <a:ext cx="5772875" cy="3965510"/>
          </a:xfrm>
          <a:prstGeom prst="rect">
            <a:avLst/>
          </a:prstGeom>
          <a:noFill/>
        </p:spPr>
      </p:pic>
      <p:sp>
        <p:nvSpPr>
          <p:cNvPr id="8" name="Стрелка вправо 7"/>
          <p:cNvSpPr/>
          <p:nvPr/>
        </p:nvSpPr>
        <p:spPr>
          <a:xfrm rot="10016075" flipV="1">
            <a:off x="3421699" y="4898366"/>
            <a:ext cx="2961047" cy="40512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723" y="153574"/>
            <a:ext cx="10851502" cy="583544"/>
          </a:xfrm>
        </p:spPr>
        <p:txBody>
          <a:bodyPr rtlCol="0"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Осложнения хирургического лечения недержания мочи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Текст 9"/>
          <p:cNvSpPr>
            <a:spLocks noGrp="1"/>
          </p:cNvSpPr>
          <p:nvPr>
            <p:ph type="body" sz="quarter" idx="28"/>
          </p:nvPr>
        </p:nvSpPr>
        <p:spPr>
          <a:xfrm>
            <a:off x="261257" y="709127"/>
            <a:ext cx="11560629" cy="5990253"/>
          </a:xfrm>
        </p:spPr>
        <p:txBody>
          <a:bodyPr>
            <a:normAutofit/>
          </a:bodyPr>
          <a:lstStyle/>
          <a:p>
            <a:pPr marL="457200" indent="-457200"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Интраоперационные осложнения и осложнения в ближайшем послеоперационном периоде </a:t>
            </a:r>
          </a:p>
          <a:p>
            <a:pPr marL="457200" indent="-457200"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(до 24 ч) относятся к ранним: </a:t>
            </a:r>
          </a:p>
          <a:p>
            <a:pPr marL="457200" indent="-457200" algn="just"/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кровотечение – 0,9-1,9%; </a:t>
            </a:r>
          </a:p>
          <a:p>
            <a:pPr marL="457200" indent="-457200" algn="just"/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гематома – 1,7-1,9%; </a:t>
            </a:r>
          </a:p>
          <a:p>
            <a:pPr marL="457200" indent="-457200" algn="just"/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перфорация мочевого пузыря – 4,9-11,0%; </a:t>
            </a:r>
          </a:p>
          <a:p>
            <a:pPr marL="457200" indent="-457200" algn="just"/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эрозии влагалища – 0,4-0,9%; </a:t>
            </a:r>
          </a:p>
          <a:p>
            <a:pPr marL="457200" indent="-457200" algn="just"/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затрудненное мочеиспускание – 4,9%; </a:t>
            </a:r>
          </a:p>
          <a:p>
            <a:pPr marL="457200" indent="-457200" algn="just"/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повреждение запирательного нерва – 0,9%. </a:t>
            </a:r>
          </a:p>
          <a:p>
            <a:pPr marL="457200" indent="-457200" algn="ctr"/>
            <a:endParaRPr lang="ru-RU" sz="20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Осложнения, возникшие спустя сутки после операции, называются поздними: </a:t>
            </a:r>
          </a:p>
          <a:p>
            <a:pPr marL="457200" indent="-457200" algn="just"/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вновь (</a:t>
            </a:r>
            <a:r>
              <a:rPr lang="ru-RU" sz="20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novo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возникший ургентный синдром – 15%; </a:t>
            </a:r>
          </a:p>
          <a:p>
            <a:pPr marL="457200" indent="-457200" algn="just"/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постоянное ощущение дискомфорта в надлобковой области – 7,5%; </a:t>
            </a:r>
          </a:p>
          <a:p>
            <a:pPr marL="457200" indent="-457200" algn="just"/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дискомфорт при половой жизни – 20%.</a:t>
            </a:r>
            <a:endParaRPr lang="ru-RU" sz="2000" i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/>
            <a:endParaRPr lang="ru-RU" sz="20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723" y="153574"/>
            <a:ext cx="10851502" cy="583544"/>
          </a:xfrm>
        </p:spPr>
        <p:txBody>
          <a:bodyPr rtlCol="0"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ПРОФИЛАКТИКА</a:t>
            </a:r>
          </a:p>
        </p:txBody>
      </p:sp>
      <p:sp>
        <p:nvSpPr>
          <p:cNvPr id="14" name="Текст 9"/>
          <p:cNvSpPr>
            <a:spLocks noGrp="1"/>
          </p:cNvSpPr>
          <p:nvPr>
            <p:ph type="body" sz="quarter" idx="28"/>
          </p:nvPr>
        </p:nvSpPr>
        <p:spPr>
          <a:xfrm>
            <a:off x="261257" y="718457"/>
            <a:ext cx="11560629" cy="5980923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Устранении факторов риска заболевания:</a:t>
            </a:r>
          </a:p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курение </a:t>
            </a:r>
          </a:p>
          <a:p>
            <a:pPr algn="just"/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хронический кашель 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избыточный вес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родовой акушерской травмы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9"/>
          <p:cNvSpPr>
            <a:spLocks noGrp="1"/>
          </p:cNvSpPr>
          <p:nvPr>
            <p:ph type="body" sz="quarter" idx="28"/>
          </p:nvPr>
        </p:nvSpPr>
        <p:spPr>
          <a:xfrm>
            <a:off x="261257" y="718457"/>
            <a:ext cx="11560629" cy="5980923"/>
          </a:xfrm>
        </p:spPr>
        <p:txBody>
          <a:bodyPr>
            <a:normAutofit fontScale="92500" lnSpcReduction="20000"/>
          </a:bodyPr>
          <a:lstStyle/>
          <a:p>
            <a:pPr algn="just">
              <a:buFontTx/>
              <a:buChar char="-"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48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8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  <a:p>
            <a:pPr algn="ctr"/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</a:p>
          <a:p>
            <a:pPr algn="ctr"/>
            <a:endParaRPr lang="ru-RU" sz="3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</a:t>
            </a:r>
            <a:r>
              <a:rPr lang="ru-RU" sz="2800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Жить на свете – значит постоянно</a:t>
            </a:r>
          </a:p>
          <a:p>
            <a:pPr algn="ctr">
              <a:spcBef>
                <a:spcPts val="0"/>
              </a:spcBef>
            </a:pPr>
            <a:r>
              <a:rPr lang="ru-RU" sz="2800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бороться и постоянно побеждать.</a:t>
            </a:r>
          </a:p>
          <a:p>
            <a:pPr algn="ctr">
              <a:spcBef>
                <a:spcPts val="0"/>
              </a:spcBef>
            </a:pPr>
            <a:r>
              <a:rPr lang="ru-RU" sz="2800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Н. Пирогов</a:t>
            </a:r>
          </a:p>
          <a:p>
            <a:pPr algn="ctr"/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3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3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11966" y="195943"/>
            <a:ext cx="12080033" cy="6662057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ТЕРМИНОЛОГИЯ</a:t>
            </a:r>
          </a:p>
          <a:p>
            <a:pPr algn="just">
              <a:buFontTx/>
              <a:buChar char="-"/>
            </a:pPr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Недержание мочи при напряжении (стрессовое) – </a:t>
            </a:r>
            <a:r>
              <a:rPr lang="ru-RU" sz="2200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непроизвольное выделение мочи из уретры при физических усилиях, кашле и чихании </a:t>
            </a:r>
          </a:p>
          <a:p>
            <a:pPr algn="just">
              <a:buFontTx/>
              <a:buChar char="-"/>
            </a:pP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Ургентное (императивное) недержание мочи – </a:t>
            </a:r>
            <a:r>
              <a:rPr lang="ru-RU" sz="2200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непроизвольное выделение мочи из уретры при интенсивных повелительных позывах к мочеиспусканию</a:t>
            </a:r>
          </a:p>
          <a:p>
            <a:pPr algn="just"/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Энурез (ночное недержание мочи) – </a:t>
            </a:r>
            <a:r>
              <a:rPr lang="ru-RU" sz="2200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непроизвольное выделение мочи из уретры во время сна</a:t>
            </a:r>
          </a:p>
          <a:p>
            <a:pPr algn="just"/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Ситуационное недержание мочи – </a:t>
            </a:r>
            <a:r>
              <a:rPr lang="ru-RU" sz="2200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непроизвольное выделение мочи из уретры при различных обстоятельствах, например, при половом акте, смехе и т.д.</a:t>
            </a:r>
          </a:p>
          <a:p>
            <a:pPr algn="just"/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- Парадоксальная ишурия – </a:t>
            </a:r>
            <a:r>
              <a:rPr lang="ru-RU" sz="2200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непроизвольное выделение мочи из уретры при одновременно существующей хронической задержке мочи</a:t>
            </a:r>
          </a:p>
          <a:p>
            <a:pPr algn="just"/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Гиперактивный мочевой пузырь – </a:t>
            </a:r>
            <a:r>
              <a:rPr lang="ru-RU" sz="2200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комплекс симптомов, сопровождающийся </a:t>
            </a:r>
            <a:r>
              <a:rPr lang="ru-RU" sz="2200" i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ургентными</a:t>
            </a:r>
            <a:r>
              <a:rPr lang="ru-RU" sz="2200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позывами к мочеиспусканию, а также учащенным мочеиспусканием и ноктурией, НМ или без такового, при отсутствии доказанной инфекции мочевыводящих путей или другой очевидной патологии нижнего отдела мочевыводящих путей</a:t>
            </a: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3494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https://avatars.mds.yandex.net/i?id=4d0ce3b0efb7a436ffcc5e5059ef641e60845d81-13053828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486" y="634481"/>
            <a:ext cx="8136294" cy="6046237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483567" y="190021"/>
            <a:ext cx="9041364" cy="50044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АНАТОМИЯ И ФИЗИОЛОГИЯ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41176"/>
            <a:ext cx="5514391" cy="6316824"/>
          </a:xfrm>
          <a:prstGeom prst="rect">
            <a:avLst/>
          </a:prstGeom>
          <a:noFill/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483567" y="190021"/>
            <a:ext cx="9041364" cy="50044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АНАТОМИЯ И ФИЗИОЛОГИЯ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02010" y="737118"/>
            <a:ext cx="6589990" cy="58876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875" y="457200"/>
            <a:ext cx="10392941" cy="6286500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483567" y="190021"/>
            <a:ext cx="9041364" cy="50044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АНАТОМИЯ И ФИЗИОЛОГИЯ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51901"/>
            <a:ext cx="11277600" cy="68060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диночная линия">
  <a:themeElements>
    <a:clrScheme name="Custom 16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F4EF"/>
      </a:accent1>
      <a:accent2>
        <a:srgbClr val="F7F6F3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onoline" id="{080CB5C6-FA0A-40B0-8C1A-A4BA88D91EE0}" vid="{DC98E595-77B2-413A-A4EA-B47400BD13CB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BC4BA2C8-4C3C-4809-AD4F-FED9B4D74B8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75DC67E-4FAC-4989-A1C6-9CCFAE7240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C14FED0-9A95-4A83-8CAA-A3BB5938F805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Colorful Certificate</Template>
  <TotalTime>0</TotalTime>
  <Words>1947</Words>
  <Application>Microsoft Office PowerPoint</Application>
  <PresentationFormat>Произвольный</PresentationFormat>
  <Paragraphs>235</Paragraphs>
  <Slides>43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Одиночная линия</vt:lpstr>
      <vt:lpstr>Федеральное государственное бюджетное образовательное учреждение высшего образования «Донецкий государственный медицинский университет имени М. Горького» Министерства здравоохранения Российской Федерации  </vt:lpstr>
      <vt:lpstr> АКТУАЛЬНОСТЬ</vt:lpstr>
      <vt:lpstr>2. Hunskaar S, Lose G, Sykes D, Voss S. The prevalence of urinary incontinence in women in four European countries. BJU Int. – Feb 2004. – 93 (3): 324 – 3.   3. Клинические рекомендации Российского общества урологов под редакцией Аляева, – М – 2017 г.</vt:lpstr>
      <vt:lpstr>Слайд 4</vt:lpstr>
      <vt:lpstr>Слайд 5</vt:lpstr>
      <vt:lpstr>АНАТОМИЯ И ФИЗИОЛОГИЯ</vt:lpstr>
      <vt:lpstr>АНАТОМИЯ И ФИЗИОЛОГИЯ</vt:lpstr>
      <vt:lpstr>АНАТОМИЯ И ФИЗИОЛОГИЯ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Этиология и патогенез </vt:lpstr>
      <vt:lpstr>Этиология и патогенез </vt:lpstr>
      <vt:lpstr>Этиология и патогенез </vt:lpstr>
      <vt:lpstr>РЕШЕНИЕ</vt:lpstr>
      <vt:lpstr>КЛАССИФИКАЦИЯ НЕДЕРЖАНИЯ МОЧИ</vt:lpstr>
      <vt:lpstr>КЛАССИФИКАЦИЯ</vt:lpstr>
      <vt:lpstr>НАИБОЛЕЕ ЧАСТЫе ФОРМы НЕДЕРЖАНИЯ МОЧИ</vt:lpstr>
      <vt:lpstr>диагностика</vt:lpstr>
      <vt:lpstr>диагностика</vt:lpstr>
      <vt:lpstr>диагностика</vt:lpstr>
      <vt:lpstr>Слайд 30</vt:lpstr>
      <vt:lpstr>диагностика</vt:lpstr>
      <vt:lpstr>Слайд 32</vt:lpstr>
      <vt:lpstr>Слайд 33</vt:lpstr>
      <vt:lpstr>ЛЕЧЕНИЕ</vt:lpstr>
      <vt:lpstr>Консервативные методы лечения </vt:lpstr>
      <vt:lpstr>ЛЕЧЕНИЕ</vt:lpstr>
      <vt:lpstr>ХИРУРГИЧЕСКОЕ ЛЕЧЕНИЕ </vt:lpstr>
      <vt:lpstr>Слайд 38</vt:lpstr>
      <vt:lpstr>ХИРУРГИЧЕСКОЕ ЛЕЧЕНИЕ </vt:lpstr>
      <vt:lpstr>ХИРУРГИЧЕСКОЕ ЛЕЧЕНИЕ</vt:lpstr>
      <vt:lpstr>Осложнения хирургического лечения недержания мочи</vt:lpstr>
      <vt:lpstr>ПРОФИЛАКТИКА</vt:lpstr>
      <vt:lpstr>Слайд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2021-06-15T17:20:32Z</dcterms:created>
  <dcterms:modified xsi:type="dcterms:W3CDTF">2025-05-26T07:52:09Z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