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8" r:id="rId3"/>
    <p:sldId id="263" r:id="rId4"/>
    <p:sldId id="265" r:id="rId5"/>
    <p:sldId id="268" r:id="rId6"/>
    <p:sldId id="267" r:id="rId7"/>
    <p:sldId id="266" r:id="rId8"/>
    <p:sldId id="269" r:id="rId9"/>
    <p:sldId id="272" r:id="rId10"/>
    <p:sldId id="270" r:id="rId11"/>
    <p:sldId id="273" r:id="rId12"/>
    <p:sldId id="271" r:id="rId13"/>
    <p:sldId id="275" r:id="rId14"/>
    <p:sldId id="274" r:id="rId15"/>
    <p:sldId id="277" r:id="rId16"/>
    <p:sldId id="278" r:id="rId17"/>
    <p:sldId id="264" r:id="rId18"/>
  </p:sldIdLst>
  <p:sldSz cx="12192000" cy="6858000"/>
  <p:notesSz cx="6858000" cy="9144000"/>
  <p:embeddedFontLst>
    <p:embeddedFont>
      <p:font typeface="Calibri Light" pitchFamily="34" charset="0"/>
      <p:regular r:id="rId19"/>
      <p:italic r:id="rId20"/>
    </p:embeddedFont>
    <p:embeddedFont>
      <p:font typeface="Oswald Medium" charset="-52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A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4225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0549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9060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14669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50900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1530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59566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5376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1873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3843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1018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1BBAC-010A-4DDD-9BBB-95FE3FA144E5}" type="datetimeFigureOut">
              <a:rPr lang="ru-RU" smtClean="0"/>
              <a:pPr/>
              <a:t>22.03.2026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4B45B-2986-4332-B5BB-6D5C376D9F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2706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png"/><Relationship Id="rId7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0"/>
            <a:ext cx="12192000" cy="68568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4013" y="4132053"/>
            <a:ext cx="6980968" cy="1531219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Девочка. Девушка. Женщина. </a:t>
            </a:r>
            <a:b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Перспектива сохранения репродуктивного потенциала у современных подростков. </a:t>
            </a:r>
            <a:b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Просвещение, как аспект профилактики.</a:t>
            </a:r>
            <a: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9600" dirty="0" smtClean="0">
                <a:solidFill>
                  <a:srgbClr val="028982"/>
                </a:solidFill>
              </a:rPr>
              <a:t/>
            </a:r>
            <a:br>
              <a:rPr lang="ru-RU" sz="9600" dirty="0" smtClean="0">
                <a:solidFill>
                  <a:srgbClr val="028982"/>
                </a:solidFill>
              </a:rPr>
            </a:br>
            <a:endParaRPr lang="ru-RU" sz="5000" dirty="0">
              <a:solidFill>
                <a:schemeClr val="bg1"/>
              </a:solidFill>
              <a:latin typeface="Oswald Medium" pitchFamily="2" charset="-5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591" y="3798912"/>
            <a:ext cx="3277560" cy="278156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12192000" cy="11111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278" y="171210"/>
            <a:ext cx="3324695" cy="71895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3671" y="4772415"/>
            <a:ext cx="74905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Яценко Наталья Олеговна,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ГБУЗ ЛО «Ломоносовская МБ», врач - педиатр,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заместителя главного врача по педиатрической службе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Союза педиатров России, член Союза женщин России, член Совета Ассоциации специалистов службы охраны репродуктивного здоровья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18743" y="1347592"/>
            <a:ext cx="3352800" cy="13176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IX Научно-практическая конференция с международным участием</a:t>
            </a:r>
            <a:b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«Детская гинекология как пример эффективного  междисциплинарного  взаимодействия» в интернет-формате 02.04.2026 г. </a:t>
            </a:r>
            <a: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br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dk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47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77617" y="595"/>
            <a:ext cx="6314383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211901" y="2761741"/>
            <a:ext cx="56151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33A0"/>
                </a:solidFill>
              </a:rPr>
              <a:t>На всем протяжении истории нашего государства основное значение уделялось именно духовно – нравственному воспитанию девочки для самого важного  -  трансляции социального опыта, включающего рождение и воспитание детей, воспроизводство культурно-бытовых традиций. Девочку готовили в первую очередь к </a:t>
            </a:r>
            <a:r>
              <a:rPr lang="ru-RU" sz="2000" b="1" dirty="0" smtClean="0">
                <a:solidFill>
                  <a:srgbClr val="0033A0"/>
                </a:solidFill>
              </a:rPr>
              <a:t>материнству и замужеству.</a:t>
            </a:r>
            <a:endParaRPr lang="ru-RU" sz="2000" b="1" dirty="0">
              <a:solidFill>
                <a:srgbClr val="0033A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211901" y="913964"/>
            <a:ext cx="5442862" cy="1655841"/>
          </a:xfrm>
        </p:spPr>
        <p:txBody>
          <a:bodyPr>
            <a:normAutofit/>
          </a:bodyPr>
          <a:lstStyle/>
          <a:p>
            <a:pPr algn="l"/>
            <a: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Женщина –великое слово. </a:t>
            </a:r>
            <a:b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                              В ней чистота девушки,</a:t>
            </a:r>
            <a:b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в ней самоотверженность подруги, </a:t>
            </a:r>
            <a:b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в ней подвиг матери.</a:t>
            </a:r>
            <a:b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Н.А. Некрасов</a:t>
            </a:r>
            <a:endParaRPr lang="ru-RU" sz="1600" b="1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49BF239-605B-C365-B456-3030D1CFEA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8" name="Picture 2" descr="C:\Users\adminb\Desktop\девочки за рукоделием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99" y="266673"/>
            <a:ext cx="2867435" cy="190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b\Desktop\девушка славянк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768" y="3905844"/>
            <a:ext cx="1726237" cy="259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adminb\Desktop\мама и дочк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109" y="1956977"/>
            <a:ext cx="2517485" cy="216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6662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237562" y="1199072"/>
            <a:ext cx="45033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Мода конца прошлого -  начала нового столетия на эмансипацию, феминизм, </a:t>
            </a:r>
            <a:r>
              <a:rPr lang="ru-RU" sz="2000" dirty="0" err="1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унисекс</a:t>
            </a:r>
            <a:r>
              <a:rPr lang="ru-RU" sz="2000" dirty="0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раннее начало и свободное отношение к сексуальной жизни, карьеру  в имидже «</a:t>
            </a:r>
            <a:r>
              <a:rPr lang="ru-RU" sz="2000" dirty="0" err="1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стервозности</a:t>
            </a:r>
            <a:r>
              <a:rPr lang="ru-RU" sz="2000" dirty="0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без детей  поставил  реализацию женщины, как в первую очередь матери, бабушки и жены  на самый дальний план, расставив приоритеты, чуждые основным </a:t>
            </a:r>
            <a:r>
              <a:rPr lang="ru-RU" sz="2000" dirty="0" err="1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духовнонравственным</a:t>
            </a:r>
            <a:r>
              <a:rPr lang="ru-RU" sz="2000" dirty="0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ценностям, основному, главному </a:t>
            </a:r>
          </a:p>
          <a:p>
            <a:r>
              <a:rPr lang="ru-RU" sz="2000" dirty="0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предназначению женщины– </a:t>
            </a:r>
            <a:r>
              <a:rPr lang="ru-RU" sz="2000" b="1" dirty="0" smtClean="0">
                <a:solidFill>
                  <a:srgbClr val="0033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рождению ребенка. </a:t>
            </a:r>
            <a:endParaRPr lang="ru-RU" sz="2000" b="1" dirty="0">
              <a:solidFill>
                <a:srgbClr val="0033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73737" y="4527297"/>
            <a:ext cx="2315660" cy="2196000"/>
          </a:xfrm>
          <a:prstGeom prst="rect">
            <a:avLst/>
          </a:prstGeom>
          <a:noFill/>
        </p:spPr>
      </p:pic>
      <p:pic>
        <p:nvPicPr>
          <p:cNvPr id="9" name="Picture 8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66844" y="1199072"/>
            <a:ext cx="2916000" cy="1944000"/>
          </a:xfrm>
          <a:prstGeom prst="rect">
            <a:avLst/>
          </a:prstGeom>
          <a:noFill/>
        </p:spPr>
      </p:pic>
      <p:pic>
        <p:nvPicPr>
          <p:cNvPr id="11" name="Picture 10" descr="Picture backgroun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7378" y="195013"/>
            <a:ext cx="4058575" cy="2124000"/>
          </a:xfrm>
          <a:prstGeom prst="rect">
            <a:avLst/>
          </a:prstGeom>
          <a:noFill/>
        </p:spPr>
      </p:pic>
      <p:pic>
        <p:nvPicPr>
          <p:cNvPr id="12" name="Picture 12" descr="Picture backgroun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09365" y="3825297"/>
            <a:ext cx="2690581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Численность детского и подросткового населения в России сейчас уже лишь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22% </a:t>
            </a:r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от численности всего населения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нашей страны!!!</a:t>
            </a:r>
            <a:endParaRPr lang="ru-RU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Спад рождаемости наблюдается также во многих развитых странах мира. На смену периода «</a:t>
            </a:r>
            <a:r>
              <a:rPr lang="ru-RU" dirty="0" err="1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Беби</a:t>
            </a:r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-бум» после 2-й мировой войны пришел период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благополучия, свободного от детей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just"/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По данным статистики более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18%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семейных пар в России страдает бесплодием. В большинстве случаев  – это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женское бесплодие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, как одно из проявлений нарушения репродуктивного здоровья.					</a:t>
            </a:r>
          </a:p>
          <a:p>
            <a:pPr algn="just"/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Основные причины – </a:t>
            </a:r>
            <a:r>
              <a:rPr lang="ru-RU" dirty="0" err="1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недиагностированная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в детском 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подростковом возрасте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патология органов репродуктивной системы, нарушение формирования полового поведения,  отсутствие знаний о культуре здоровья и гармонии семейных отношений, отсутствие ответственного отношения к своему репродуктивному здоровью среди подростков и молодежи, у населения  в целом.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237562" y="1199072"/>
            <a:ext cx="45719" cy="45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>
              <a:solidFill>
                <a:srgbClr val="0033A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 rot="10800000" flipV="1">
            <a:off x="707366" y="288400"/>
            <a:ext cx="53915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chemeClr val="bg1"/>
                </a:solidFill>
              </a:rPr>
              <a:t>Семья начинается с детей.</a:t>
            </a:r>
            <a:br>
              <a:rPr lang="ru-RU" sz="2000" i="1" dirty="0" smtClean="0">
                <a:solidFill>
                  <a:schemeClr val="bg1"/>
                </a:solidFill>
              </a:rPr>
            </a:br>
            <a:r>
              <a:rPr lang="ru-RU" sz="2000" i="1" dirty="0" smtClean="0">
                <a:solidFill>
                  <a:schemeClr val="bg1"/>
                </a:solidFill>
              </a:rPr>
              <a:t>                                                       </a:t>
            </a:r>
            <a:r>
              <a:rPr lang="ru-RU" sz="2000" i="1" dirty="0" err="1" smtClean="0">
                <a:solidFill>
                  <a:schemeClr val="bg1"/>
                </a:solidFill>
              </a:rPr>
              <a:t>А.И.Герцен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78" y="1263175"/>
            <a:ext cx="3360000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078" y="3533068"/>
            <a:ext cx="45720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17490" y="913964"/>
            <a:ext cx="4923394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В настоящее время в России приняты ряд мер по профилактике нарушений репродуктивного здоровья среди подростков </a:t>
            </a:r>
            <a:endParaRPr lang="ru-RU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Для организации оказания специализированной помощи подросткам приказом  МЗ РФ от 20 октября 2020 г. N 1130н "Об утверждении Порядка оказания медицинской помощи по профилю "акушерство и гинекология. Приложение N 41 определены Правила организации деятельности Центра охраны репродуктивного здоровья подростков. В настоящее время: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чуть больше 60 ЦОРЗП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,  помощь подросткам оказывается также на базе подростковых центров и кабинетов. </a:t>
            </a:r>
          </a:p>
          <a:p>
            <a:pPr>
              <a:buNone/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Разработана учебная программа для старшеклассников </a:t>
            </a:r>
            <a:r>
              <a:rPr lang="ru-RU" b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Семьеведение</a:t>
            </a:r>
            <a:r>
              <a:rPr lang="ru-RU" b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включающая  воспитание понятия семейных ценностей, </a:t>
            </a:r>
            <a:r>
              <a:rPr lang="ru-RU" b="1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как базовых!</a:t>
            </a:r>
          </a:p>
          <a:p>
            <a:pPr>
              <a:buNone/>
            </a:pPr>
            <a:endParaRPr lang="ru-RU" sz="1600" b="1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559" y="3164664"/>
            <a:ext cx="4169959" cy="22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 descr="C:\Users\adminb\AppData\Roaming\Microsoft\Windows\Network Shortcuts\264957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53" y="1652626"/>
            <a:ext cx="3813439" cy="26663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endParaRPr lang="ru-RU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Приказ МЗ РФ №514н от 19.08.2017г «О порядке проведения профилактических медицинских осмотров несовершеннолетних» включает </a:t>
            </a:r>
            <a:r>
              <a:rPr lang="ru-RU" sz="12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развернутый спектр осмотров специалистами девушек подростков  в возрасте 15, 16, 17 лет: </a:t>
            </a:r>
          </a:p>
          <a:p>
            <a:pPr algn="just">
              <a:buNone/>
            </a:pPr>
            <a:r>
              <a:rPr lang="ru-RU" sz="12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педиатр, </a:t>
            </a:r>
            <a:r>
              <a:rPr lang="ru-RU" sz="1200" dirty="0" err="1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оториноларинголог</a:t>
            </a:r>
            <a:r>
              <a:rPr lang="ru-RU" sz="12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, невролог, окулист, ортопед, хирург, стоматолог, гинеколог, эндокринолог, психиатр,  УЗИ органов брюшной полости и малого таза, ЭКГ, ОАК, ОАМ.</a:t>
            </a:r>
          </a:p>
          <a:p>
            <a:pPr algn="just">
              <a:buNone/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Несмотря на принятые меры, здоровье подростков ухудшается ежегодно на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10%,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что также сказывается на репродуктивном здоровье и возможности девочки в будущем  зачать, выносить и родить здорового малыша.</a:t>
            </a:r>
            <a:endParaRPr lang="ru-RU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!!! Проведенный анонимный блиц – опрос среди врачей – специалистов, проводивших профилактический осмотр подростков большинство отметили среди основных проблем, влияющих на самое важное - КАЧЕСТВО осмотра подростков это: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-условия проведения (отсутствие специальных условий, сжатые временные рамки, кадровый ресурс)</a:t>
            </a:r>
          </a:p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-отсутствие просветительского аспекта среди подростков и их родителей  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37562" y="1199072"/>
            <a:ext cx="4503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>
              <a:solidFill>
                <a:srgbClr val="0033A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2050" name="Picture 2" descr="https://avatars.mds.yandex.net/i?id=9b714cfe895d37bd7dbc337e05d9850cfb25c8ea-9232692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37108" y="3579723"/>
            <a:ext cx="4572000" cy="3048001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78" y="279925"/>
            <a:ext cx="4246474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2122" y="905774"/>
            <a:ext cx="490876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Проведенный анонимный опрос среди старшеклассников восьми  школ Ломоносовского района (197 человек) показал, что  практически в 100% случаев у подростков не было удовлетворения от проведенного профилактического осмотра, отсутствовало понимание необходимости его проведения и главное, несмотря на отсутствие информационного вакуума в современном мире, у молодых  людей сохранялись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вопросы, касающиеся репродуктивного здоровья и психологии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гендерных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отношений, семьи, которые они хотели бы получить от профессионалов.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Только 36 подростков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(18,3%) 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отметили, что обсуждают свои проблемы  деликатного характера с родителями, предпочли не делиться и решать свои проблемы самостоятельно – 16 респондентов(8,1%), получают информацию о понятии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репродуктивного здоровья от педагогов –21 подросток (11%), от медицинских работников  - 18 детей (9,1% ).</a:t>
            </a:r>
          </a:p>
          <a:p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Центры специализированной </a:t>
            </a:r>
            <a:r>
              <a:rPr lang="ru-RU" sz="1600" dirty="0" err="1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медицинскаой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, психологической, социальной и юридической помощи  подросткам (подростковые центры) пока отсутствуют, оставляя подростков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 своими проблемами «один на один»!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200" y="1402958"/>
            <a:ext cx="4260850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880" y="286946"/>
            <a:ext cx="1974850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15" y="3038303"/>
            <a:ext cx="2116138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33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33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33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Обследовано 132 девушки в возрасте 15 -17 лет.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Среди основной патологии у девушек – подростков преимущественно выявлено нарушение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менструального цикла – 45 девушек (34%).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Практически в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100%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случаев девочки за медицинской помощью по вопросу нарушения цикла не обращались, не общаясь на эту тему с родителями. Также девушки отмечали, что родители не придавали значение их жалобам!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srgbClr val="0033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говорит о том, что в настоящее время меры профилактики недостаточны, т.к. проводятся в условиях отсутствия достаточной компетенции населения и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личного ответственного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отношения к собственному репродуктивному здоровью.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33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33A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23%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девушек отметили дефицит знаний о сохранении репродуктивного здоровья.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Только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18%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девушек среди опрошенных отметили, что регулярно обследуются у специалиста с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профилактической целью!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2122" y="905774"/>
            <a:ext cx="49087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" y="779957"/>
            <a:ext cx="5376000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2122" y="905775"/>
            <a:ext cx="518033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Среди опрошенных девушек 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отметили, что: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ранние половые контакты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(до 16 лет): 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хорошо 3% 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это возможно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35%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категорически против 39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возраст  вступления в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сексуальные отношения </a:t>
            </a:r>
          </a:p>
          <a:p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допускают:  16 - 18 лет  -  53% 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19 -21  - 38%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методы контрацепции: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оральные контрацептивы  26%  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барьерные  65% 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другое  -12%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причины начала сексуальных отношений: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любовь – 63%,  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сексуальное влечение 19%,  алкогольное/наркотическое опьянение - 21%,  любопытство-24%,  приобретение сексуального опыта-3%,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боязнь потерять любимого человека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13%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аборт это: обычное дело 18%   безвыходная ситуация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56%    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убийство ребенка 12% </a:t>
            </a:r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68" y="1605442"/>
            <a:ext cx="4865688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1339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2121" y="905774"/>
            <a:ext cx="5051001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В апреле 2021 года на базе детского поликлинического отделения ГБУЗ ЛО «Ломоносовского района» открыт на функциональной основе ЦОРЗП  и запущен в работу проект «Организация ЦОРЗП в условиях сельской территории»</a:t>
            </a:r>
            <a:b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Миссия проекта: сохранение репродуктивного здоровья и традиционных семейных ценностей .</a:t>
            </a:r>
            <a:b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Одновременно совместно с Комитетом по образованию Ломоносовского муниципального района запущен совместный проект «Здоровое детство»</a:t>
            </a:r>
            <a:b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Символом проекта стал </a:t>
            </a:r>
            <a:b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игрушечный кот </a:t>
            </a:r>
            <a:r>
              <a:rPr lang="ru-RU" sz="20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Апельсин</a:t>
            </a: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Основной акцент реализации проекта </a:t>
            </a:r>
            <a:b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просвещение!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1652" y="254512"/>
            <a:ext cx="61001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>
                <a:solidFill>
                  <a:schemeClr val="bg1"/>
                </a:solidFill>
              </a:rPr>
              <a:t>Будущее принадлежит медицине профилактической</a:t>
            </a:r>
          </a:p>
          <a:p>
            <a:pPr algn="r"/>
            <a:r>
              <a:rPr lang="ru-RU" dirty="0" smtClean="0">
                <a:solidFill>
                  <a:schemeClr val="bg1"/>
                </a:solidFill>
              </a:rPr>
              <a:t>Николай Иванович  Пирогов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3861"/>
            <a:ext cx="2277101" cy="30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431" y="1363162"/>
            <a:ext cx="2488299" cy="33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701" y="3855487"/>
            <a:ext cx="3140075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0017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2122" y="905774"/>
            <a:ext cx="52429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Этапы 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работы проекта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 подростками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I этап  - просветительский: семинары, лекции, </a:t>
            </a:r>
            <a:r>
              <a:rPr lang="ru-RU" sz="1600" dirty="0" err="1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интерактивы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по вопросам гигиены, физиологии </a:t>
            </a:r>
            <a:r>
              <a:rPr lang="ru-RU" sz="1600" dirty="0" err="1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пубертата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, профилактики ИППП, вопросы ответственного поведения к собственному репродуктивному здоровью, вопросы этики и психологии отношений, семьи, вопросы поведения в кризисных ситуациях и другие. </a:t>
            </a:r>
            <a:endParaRPr lang="ru-RU" sz="1600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2024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года планируем включить просмотр фильмов социальной направленности («Как научиться любить?» и др. обществ. Организации «Общее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дело»,проекта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Киноуроки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этап –профилактический осмотр (приказ 514н 10.08.2017г «О порядке проведения профилактических медицинских осмотров несовершеннолетних</a:t>
            </a:r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16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Результаты и оценка работы проекта: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4444" y="70999"/>
            <a:ext cx="62416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письму  МЗ РФ  Проект вошел в число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лучших практик  РФ по итогам 2021 года, </a:t>
            </a:r>
            <a:endParaRPr lang="ru-RU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проект вошел в число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финалистов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III Всероссийской премии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Оргздрав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лидеры отрасли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номинации Управление качеством медицинской помощи: изменение стереотипов и 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вошел в число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победителей Всероссийского конкурса «В кругу семьи»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«Многодетная Россия».</a:t>
            </a:r>
          </a:p>
          <a:p>
            <a:endParaRPr lang="ru-RU" dirty="0" smtClean="0"/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фактор успеха –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межведомственное, междисциплинарное взаимодействие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и…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творческий, профессиональный подход к решению проблемы отсутствия специализированной помощи современным подросткам 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332" y="4589603"/>
            <a:ext cx="3027918" cy="21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7056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2122" y="905774"/>
            <a:ext cx="490876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Оптимальный возраст  вступления в брак: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18-20 лет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32%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21-25 лет 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26% 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26-30 15%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Критерии вступления в брак: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по расчету 10%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по любви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88% 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по выбору родителей 2%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По мнению большинства девушек 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семья должна быть </a:t>
            </a:r>
          </a:p>
          <a:p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полной, с равными правами </a:t>
            </a:r>
          </a:p>
          <a:p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мужа и жены. 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Главой семьи по мнению опрошенных</a:t>
            </a:r>
          </a:p>
          <a:p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должен быть мужчина в 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29% </a:t>
            </a: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Количество детей в будущем: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1 -23% 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2 -31% 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3 - 3%  </a:t>
            </a:r>
            <a:br>
              <a:rPr lang="ru-RU" sz="16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детей не будет 16%!!!</a:t>
            </a:r>
            <a:endParaRPr lang="ru-RU" sz="16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80" y="254340"/>
            <a:ext cx="2981325" cy="446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676" y="4253340"/>
            <a:ext cx="3903511" cy="21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1824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6832122" y="905774"/>
            <a:ext cx="520539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Актуальность вопросов  воспитания культуры здоровья, профилактики нарушений репродуктивного здоровья подростков, возрождения принципов воспитания семейных ценностей, 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воспитание в девочке женского начала для дальнейшей способности родить и воспитать здорового ребенка 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требует  </a:t>
            </a:r>
            <a:r>
              <a:rPr lang="ru-RU" sz="2000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рассмотрения в аспекте межведомственного, междисциплинарного взаимодействия и комплексного </a:t>
            </a:r>
            <a:r>
              <a:rPr lang="ru-RU" sz="20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подхода</a:t>
            </a:r>
          </a:p>
          <a:p>
            <a:endParaRPr lang="ru-RU" sz="2000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71212" y="157721"/>
            <a:ext cx="44338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женщины – здоровье семьи!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68" y="789053"/>
            <a:ext cx="3494088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506542" y="3820437"/>
            <a:ext cx="48692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Президент России Владимир Путин объявил 2024 год в стране Годом семьи. Такое решение он принял, чтобы сохранить и защитить традиционные семейные ценности. Кроме того, Год семьи призван популяризовать меры государства по защите этого института.</a:t>
            </a:r>
          </a:p>
        </p:txBody>
      </p:sp>
    </p:spTree>
    <p:extLst>
      <p:ext uri="{BB962C8B-B14F-4D97-AF65-F5344CB8AC3E}">
        <p14:creationId xmlns="" xmlns:p14="http://schemas.microsoft.com/office/powerpoint/2010/main" val="311222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0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семья 34%   </a:t>
            </a:r>
            <a:br>
              <a:rPr lang="ru-RU" dirty="0"/>
            </a:br>
            <a:r>
              <a:rPr lang="ru-RU" dirty="0"/>
              <a:t>здоровье 31%  </a:t>
            </a:r>
            <a:br>
              <a:rPr lang="ru-RU" dirty="0"/>
            </a:br>
            <a:r>
              <a:rPr lang="ru-RU" dirty="0"/>
              <a:t>любовь  18%   </a:t>
            </a:r>
            <a:br>
              <a:rPr lang="ru-RU" dirty="0"/>
            </a:br>
            <a:r>
              <a:rPr lang="ru-RU" dirty="0"/>
              <a:t>карьера, работа  11%</a:t>
            </a:r>
            <a:br>
              <a:rPr lang="ru-RU" dirty="0"/>
            </a:br>
            <a:r>
              <a:rPr lang="ru-RU" dirty="0"/>
              <a:t>друзья 3% </a:t>
            </a:r>
            <a:br>
              <a:rPr lang="ru-RU" dirty="0"/>
            </a:br>
            <a:r>
              <a:rPr lang="ru-RU" dirty="0"/>
              <a:t>хобби 3%</a:t>
            </a:r>
          </a:p>
          <a:p>
            <a:pPr algn="ctr"/>
            <a:r>
              <a:rPr lang="ru-RU" dirty="0" smtClean="0"/>
              <a:t>34</a:t>
            </a:r>
            <a:r>
              <a:rPr lang="ru-RU" dirty="0"/>
              <a:t>%   </a:t>
            </a:r>
            <a:br>
              <a:rPr lang="ru-RU" dirty="0"/>
            </a:br>
            <a:r>
              <a:rPr lang="ru-RU" dirty="0"/>
              <a:t>здоровье 31%  </a:t>
            </a:r>
            <a:br>
              <a:rPr lang="ru-RU" dirty="0"/>
            </a:br>
            <a:r>
              <a:rPr lang="ru-RU" dirty="0"/>
              <a:t>любовь  18%   </a:t>
            </a:r>
            <a:br>
              <a:rPr lang="ru-RU" dirty="0"/>
            </a:br>
            <a:r>
              <a:rPr lang="ru-RU" dirty="0"/>
              <a:t>карьера, работа  11%</a:t>
            </a:r>
            <a:br>
              <a:rPr lang="ru-RU" dirty="0"/>
            </a:br>
            <a:r>
              <a:rPr lang="ru-RU" dirty="0"/>
              <a:t>друзья 3% </a:t>
            </a:r>
            <a:br>
              <a:rPr lang="ru-RU" dirty="0"/>
            </a:br>
            <a:r>
              <a:rPr lang="ru-RU" dirty="0"/>
              <a:t>хобби 3%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02049" y="1002083"/>
            <a:ext cx="47388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Будущее</a:t>
            </a:r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нации — в руках </a:t>
            </a:r>
            <a:endParaRPr lang="ru-RU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будущих  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матерей»</a:t>
            </a:r>
          </a:p>
          <a:p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dirty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(современные реалии)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204580" y="5477688"/>
            <a:ext cx="46275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«Будущее нации — в руках матерей» </a:t>
            </a:r>
          </a:p>
          <a:p>
            <a:r>
              <a:rPr lang="ru-RU" dirty="0">
                <a:solidFill>
                  <a:schemeClr val="bg1"/>
                </a:solidFill>
              </a:rPr>
              <a:t>                                          Оноре де Бальзак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29" y="905774"/>
            <a:ext cx="4594442" cy="39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488" y="1925412"/>
            <a:ext cx="2409811" cy="1832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892" y="3726000"/>
            <a:ext cx="4713704" cy="31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4917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0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семья 34%   </a:t>
            </a:r>
            <a:br>
              <a:rPr lang="ru-RU" dirty="0"/>
            </a:br>
            <a:r>
              <a:rPr lang="ru-RU" dirty="0"/>
              <a:t>здоровье 31%  </a:t>
            </a:r>
            <a:br>
              <a:rPr lang="ru-RU" dirty="0"/>
            </a:br>
            <a:r>
              <a:rPr lang="ru-RU" dirty="0"/>
              <a:t>любовь  18%   </a:t>
            </a:r>
            <a:br>
              <a:rPr lang="ru-RU" dirty="0"/>
            </a:br>
            <a:r>
              <a:rPr lang="ru-RU" dirty="0"/>
              <a:t>карьера, работа  11%</a:t>
            </a:r>
            <a:br>
              <a:rPr lang="ru-RU" dirty="0"/>
            </a:br>
            <a:r>
              <a:rPr lang="ru-RU" dirty="0"/>
              <a:t>друзья 3% </a:t>
            </a:r>
            <a:br>
              <a:rPr lang="ru-RU" dirty="0"/>
            </a:br>
            <a:r>
              <a:rPr lang="ru-RU" dirty="0"/>
              <a:t>хобби 3%</a:t>
            </a:r>
          </a:p>
          <a:p>
            <a:pPr algn="ctr"/>
            <a:r>
              <a:rPr lang="ru-RU" dirty="0" smtClean="0"/>
              <a:t>34</a:t>
            </a:r>
            <a:r>
              <a:rPr lang="ru-RU" dirty="0"/>
              <a:t>%   </a:t>
            </a:r>
            <a:br>
              <a:rPr lang="ru-RU" dirty="0"/>
            </a:br>
            <a:r>
              <a:rPr lang="ru-RU" dirty="0"/>
              <a:t>здоровье 31%  </a:t>
            </a:r>
            <a:br>
              <a:rPr lang="ru-RU" dirty="0"/>
            </a:br>
            <a:r>
              <a:rPr lang="ru-RU" dirty="0"/>
              <a:t>любовь  18%   </a:t>
            </a:r>
            <a:br>
              <a:rPr lang="ru-RU" dirty="0"/>
            </a:br>
            <a:r>
              <a:rPr lang="ru-RU" dirty="0"/>
              <a:t>карьера, работа  11%</a:t>
            </a:r>
            <a:br>
              <a:rPr lang="ru-RU" dirty="0"/>
            </a:br>
            <a:r>
              <a:rPr lang="ru-RU" dirty="0"/>
              <a:t>друзья 3% </a:t>
            </a:r>
            <a:br>
              <a:rPr lang="ru-RU" dirty="0"/>
            </a:br>
            <a:r>
              <a:rPr lang="ru-RU" dirty="0"/>
              <a:t>хобби 3%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7378" y="195013"/>
            <a:ext cx="6008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начинается с детей.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А.И.Герцен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886" y="2779430"/>
            <a:ext cx="4322762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958191" y="5778883"/>
            <a:ext cx="1924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Фото: Анастасия Симакова</a:t>
            </a:r>
          </a:p>
        </p:txBody>
      </p:sp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1771" y="1368055"/>
            <a:ext cx="4371854" cy="2916000"/>
          </a:xfrm>
          <a:prstGeom prst="rect">
            <a:avLst/>
          </a:prstGeom>
          <a:noFill/>
        </p:spPr>
      </p:pic>
      <p:pic>
        <p:nvPicPr>
          <p:cNvPr id="12" name="Picture 4" descr="C:\Users\yacenko\Desktop\811b3401053c1e178c7a03c5d55343c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09933" y="3383289"/>
            <a:ext cx="2155202" cy="324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920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0"/>
            <a:ext cx="12192000" cy="68568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78" y="5486995"/>
            <a:ext cx="1289165" cy="109407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817489" y="595"/>
            <a:ext cx="5374511" cy="68574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семья 34%   </a:t>
            </a:r>
            <a:br>
              <a:rPr lang="ru-RU" dirty="0"/>
            </a:br>
            <a:r>
              <a:rPr lang="ru-RU" dirty="0"/>
              <a:t>здоровье 31%  </a:t>
            </a:r>
            <a:br>
              <a:rPr lang="ru-RU" dirty="0"/>
            </a:br>
            <a:r>
              <a:rPr lang="ru-RU" dirty="0"/>
              <a:t>любовь  18%   </a:t>
            </a:r>
            <a:br>
              <a:rPr lang="ru-RU" dirty="0"/>
            </a:br>
            <a:r>
              <a:rPr lang="ru-RU" dirty="0" smtClean="0"/>
              <a:t>карьера</a:t>
            </a:r>
            <a:r>
              <a:rPr lang="ru-RU" dirty="0"/>
              <a:t>, работа  11%</a:t>
            </a:r>
            <a:br>
              <a:rPr lang="ru-RU" dirty="0"/>
            </a:br>
            <a:r>
              <a:rPr lang="ru-RU" dirty="0"/>
              <a:t>друзья 3% </a:t>
            </a:r>
            <a:br>
              <a:rPr lang="ru-RU" dirty="0"/>
            </a:br>
            <a:r>
              <a:rPr lang="ru-RU" dirty="0"/>
              <a:t>хобби 3%</a:t>
            </a:r>
          </a:p>
          <a:p>
            <a:pPr algn="ctr"/>
            <a:r>
              <a:rPr lang="ru-RU" dirty="0" smtClean="0"/>
              <a:t>34</a:t>
            </a:r>
            <a:r>
              <a:rPr lang="ru-RU" dirty="0"/>
              <a:t>%   </a:t>
            </a:r>
            <a:br>
              <a:rPr lang="ru-RU" dirty="0"/>
            </a:br>
            <a:r>
              <a:rPr lang="ru-RU" dirty="0"/>
              <a:t>здоровье 31%  </a:t>
            </a:r>
            <a:br>
              <a:rPr lang="ru-RU" dirty="0"/>
            </a:br>
            <a:r>
              <a:rPr lang="ru-RU" dirty="0"/>
              <a:t>любовь  18%   </a:t>
            </a:r>
            <a:br>
              <a:rPr lang="ru-RU" dirty="0"/>
            </a:br>
            <a:r>
              <a:rPr lang="ru-RU" dirty="0"/>
              <a:t>карьера, работа  11%</a:t>
            </a:r>
            <a:br>
              <a:rPr lang="ru-RU" dirty="0"/>
            </a:br>
            <a:r>
              <a:rPr lang="ru-RU" dirty="0"/>
              <a:t>друзья 3% </a:t>
            </a:r>
            <a:br>
              <a:rPr lang="ru-RU" dirty="0"/>
            </a:br>
            <a:r>
              <a:rPr lang="ru-RU" dirty="0"/>
              <a:t>хобби 3%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02049" y="1002083"/>
            <a:ext cx="47388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33A0"/>
                </a:solidFill>
                <a:latin typeface="Times New Roman" pitchFamily="18" charset="0"/>
                <a:cs typeface="Times New Roman" pitchFamily="18" charset="0"/>
              </a:rPr>
              <a:t>Насколько актуальна организация специализированной помощи подросткам??? </a:t>
            </a:r>
          </a:p>
          <a:p>
            <a:pPr algn="ctr"/>
            <a:endParaRPr lang="ru-RU" sz="2800" dirty="0" smtClean="0">
              <a:solidFill>
                <a:srgbClr val="0033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8428" y="195013"/>
            <a:ext cx="3324695" cy="718951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60" y="1642148"/>
            <a:ext cx="5359879" cy="357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417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"/>
            <a:ext cx="12192000" cy="68568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39158" y="1384749"/>
            <a:ext cx="6259973" cy="37430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1546" y="3374058"/>
            <a:ext cx="5726511" cy="798653"/>
          </a:xfrm>
        </p:spPr>
        <p:txBody>
          <a:bodyPr>
            <a:noAutofit/>
          </a:bodyPr>
          <a:lstStyle/>
          <a:p>
            <a:pPr algn="l"/>
            <a:r>
              <a:rPr lang="ru-RU" sz="4800" dirty="0">
                <a:solidFill>
                  <a:srgbClr val="0033A0"/>
                </a:solidFill>
                <a:latin typeface="Oswald Medium" pitchFamily="2" charset="-52"/>
              </a:rPr>
              <a:t>Спасибо за внимание!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52" y="2251078"/>
            <a:ext cx="3324695" cy="7189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399" y="1932972"/>
            <a:ext cx="3968050" cy="33675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9547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1540</TotalTime>
  <Words>930</Words>
  <Application>Microsoft Office PowerPoint</Application>
  <PresentationFormat>Произвольный</PresentationFormat>
  <Paragraphs>90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Times New Roman</vt:lpstr>
      <vt:lpstr>Calibri Light</vt:lpstr>
      <vt:lpstr>Oswald Medium</vt:lpstr>
      <vt:lpstr>Calibri</vt:lpstr>
      <vt:lpstr>Тема Office</vt:lpstr>
      <vt:lpstr>Девочка. Девушка. Женщина.  Перспектива сохранения репродуктивного потенциала у современных подростков.  Просвещение, как аспект профилактики.  </vt:lpstr>
      <vt:lpstr>Женщина –великое слово.                                   В ней чистота девушки,  в ней самоотверженность подруги,                                                     в ней подвиг матери.                                                                   Н.А. Некрасов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Ekaterina Krasnyh</dc:creator>
  <cp:lastModifiedBy>Пользователь</cp:lastModifiedBy>
  <cp:revision>46</cp:revision>
  <dcterms:created xsi:type="dcterms:W3CDTF">2024-08-28T07:50:15Z</dcterms:created>
  <dcterms:modified xsi:type="dcterms:W3CDTF">2026-03-22T16:35:42Z</dcterms:modified>
</cp:coreProperties>
</file>