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4.jpg" ContentType="image/jpg"/>
  <Override PartName="/ppt/media/image25.jpg" ContentType="image/jpg"/>
  <Override PartName="/ppt/media/image26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307" r:id="rId6"/>
    <p:sldId id="292" r:id="rId7"/>
    <p:sldId id="305" r:id="rId8"/>
    <p:sldId id="360" r:id="rId9"/>
    <p:sldId id="324" r:id="rId10"/>
    <p:sldId id="359" r:id="rId11"/>
    <p:sldId id="301" r:id="rId12"/>
    <p:sldId id="261" r:id="rId13"/>
    <p:sldId id="262" r:id="rId14"/>
    <p:sldId id="328" r:id="rId15"/>
    <p:sldId id="330" r:id="rId16"/>
    <p:sldId id="267" r:id="rId17"/>
    <p:sldId id="332" r:id="rId18"/>
    <p:sldId id="333" r:id="rId19"/>
    <p:sldId id="355" r:id="rId20"/>
    <p:sldId id="356" r:id="rId21"/>
    <p:sldId id="363" r:id="rId22"/>
    <p:sldId id="357" r:id="rId23"/>
    <p:sldId id="358" r:id="rId24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Автор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4817"/>
    <a:srgbClr val="956251"/>
    <a:srgbClr val="029676"/>
    <a:srgbClr val="D1353C"/>
    <a:srgbClr val="549E39"/>
    <a:srgbClr val="C0CF3A"/>
    <a:srgbClr val="99CB38"/>
    <a:srgbClr val="42529B"/>
    <a:srgbClr val="1564C0"/>
    <a:srgbClr val="D91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38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6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4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643201542912247E-3"/>
          <c:y val="2.3312987453374026E-2"/>
          <c:w val="0.99035679845708779"/>
          <c:h val="0.7954654987811163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Высокая/выше средней ТФН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I гр. (мальч., ИМТ - N)</c:v>
                </c:pt>
                <c:pt idx="1">
                  <c:v>II гр. (мальч., ИМТ - ↑)</c:v>
                </c:pt>
                <c:pt idx="2">
                  <c:v>III гр. (дев., ИМТ - N)</c:v>
                </c:pt>
                <c:pt idx="3">
                  <c:v>IV гр. (дев., ИМТ - ↑)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0.84599999999999997</c:v>
                </c:pt>
                <c:pt idx="1">
                  <c:v>0.53700000000000003</c:v>
                </c:pt>
                <c:pt idx="2">
                  <c:v>0.47499999999999998</c:v>
                </c:pt>
                <c:pt idx="3">
                  <c:v>0.13300000000000001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C-4716-88E5-1E0FAB8231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Средняя ТФН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I гр. (мальч., ИМТ - N)</c:v>
                </c:pt>
                <c:pt idx="1">
                  <c:v>II гр. (мальч., ИМТ - ↑)</c:v>
                </c:pt>
                <c:pt idx="2">
                  <c:v>III гр. (дев., ИМТ - N)</c:v>
                </c:pt>
                <c:pt idx="3">
                  <c:v>IV гр. (дев., ИМТ - ↑)</c:v>
                </c:pt>
              </c:strCache>
            </c:strRef>
          </c:cat>
          <c:val>
            <c:numRef>
              <c:f>Лист1!$C$2:$C$5</c:f>
              <c:numCache>
                <c:formatCode>0.0%</c:formatCode>
                <c:ptCount val="4"/>
                <c:pt idx="0">
                  <c:v>9.1999999999999998E-2</c:v>
                </c:pt>
                <c:pt idx="1">
                  <c:v>0.24099999999999999</c:v>
                </c:pt>
                <c:pt idx="2">
                  <c:v>0.20300000000000001</c:v>
                </c:pt>
                <c:pt idx="3">
                  <c:v>0.13300000000000001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1C-4716-88E5-1E0FAB82316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Ниже средней/низкая ТФН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I гр. (мальч., ИМТ - N)</c:v>
                </c:pt>
                <c:pt idx="1">
                  <c:v>II гр. (мальч., ИМТ - ↑)</c:v>
                </c:pt>
                <c:pt idx="2">
                  <c:v>III гр. (дев., ИМТ - N)</c:v>
                </c:pt>
                <c:pt idx="3">
                  <c:v>IV гр. (дев., ИМТ - ↑)</c:v>
                </c:pt>
              </c:strCache>
            </c:strRef>
          </c:cat>
          <c:val>
            <c:numRef>
              <c:f>Лист1!$D$2:$D$5</c:f>
              <c:numCache>
                <c:formatCode>0.0%</c:formatCode>
                <c:ptCount val="4"/>
                <c:pt idx="0">
                  <c:v>6.2E-2</c:v>
                </c:pt>
                <c:pt idx="1">
                  <c:v>0.222</c:v>
                </c:pt>
                <c:pt idx="2">
                  <c:v>0.32200000000000001</c:v>
                </c:pt>
                <c:pt idx="3">
                  <c:v>0.73399999999999999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01C-4716-88E5-1E0FAB82316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81499984"/>
        <c:axId val="1381504784"/>
        <c:axId val="0"/>
      </c:bar3DChart>
      <c:catAx>
        <c:axId val="138149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81504784"/>
        <c:crosses val="autoZero"/>
        <c:auto val="1"/>
        <c:lblAlgn val="ctr"/>
        <c:lblOffset val="100"/>
        <c:noMultiLvlLbl val="0"/>
      </c:catAx>
      <c:valAx>
        <c:axId val="13815047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38149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3263141709504269E-2"/>
          <c:y val="0.89525209399689742"/>
          <c:w val="0.86530592487414482"/>
          <c:h val="9.20317310285349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6C1ABB-2E7A-4583-99F2-F71C6E24E34C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1EE01C-A8D5-4297-9A00-4B4BA5B99F13}">
      <dgm:prSet phldrT="[Текст]" custT="1"/>
      <dgm:spPr/>
      <dgm:t>
        <a:bodyPr/>
        <a:lstStyle/>
        <a:p>
          <a:r>
            <a:rPr lang="ru-RU" sz="2000" dirty="0"/>
            <a:t>физическая активность</a:t>
          </a:r>
        </a:p>
      </dgm:t>
    </dgm:pt>
    <dgm:pt modelId="{55E87319-60D9-4D8A-9561-327853CB4DE6}" type="parTrans" cxnId="{84948388-C071-4809-9408-8FDDD678F5DE}">
      <dgm:prSet/>
      <dgm:spPr/>
      <dgm:t>
        <a:bodyPr/>
        <a:lstStyle/>
        <a:p>
          <a:endParaRPr lang="ru-RU" sz="2000"/>
        </a:p>
      </dgm:t>
    </dgm:pt>
    <dgm:pt modelId="{6B6584DE-3DF8-4D97-9850-F02A29B88E60}" type="sibTrans" cxnId="{84948388-C071-4809-9408-8FDDD678F5DE}">
      <dgm:prSet/>
      <dgm:spPr/>
      <dgm:t>
        <a:bodyPr/>
        <a:lstStyle/>
        <a:p>
          <a:endParaRPr lang="ru-RU" sz="2000"/>
        </a:p>
      </dgm:t>
    </dgm:pt>
    <dgm:pt modelId="{2BFB04BD-E2E8-4DBD-AE89-F97EDC4D1F70}">
      <dgm:prSet phldrT="[Текст]" custT="1"/>
      <dgm:spPr/>
      <dgm:t>
        <a:bodyPr/>
        <a:lstStyle/>
        <a:p>
          <a:r>
            <a:rPr lang="ru-RU" sz="2000" dirty="0"/>
            <a:t>рациональное питание</a:t>
          </a:r>
        </a:p>
      </dgm:t>
    </dgm:pt>
    <dgm:pt modelId="{8FE4CDBA-0F50-4D50-9503-B09902966242}" type="parTrans" cxnId="{D03E047C-996D-4F87-B310-3C1E837CF781}">
      <dgm:prSet/>
      <dgm:spPr/>
      <dgm:t>
        <a:bodyPr/>
        <a:lstStyle/>
        <a:p>
          <a:endParaRPr lang="ru-RU" sz="2000"/>
        </a:p>
      </dgm:t>
    </dgm:pt>
    <dgm:pt modelId="{9D7794E9-E433-4869-B7F7-DFDEE9BAFC5F}" type="sibTrans" cxnId="{D03E047C-996D-4F87-B310-3C1E837CF781}">
      <dgm:prSet/>
      <dgm:spPr/>
      <dgm:t>
        <a:bodyPr/>
        <a:lstStyle/>
        <a:p>
          <a:endParaRPr lang="ru-RU" sz="2000"/>
        </a:p>
      </dgm:t>
    </dgm:pt>
    <dgm:pt modelId="{960C203F-22F0-44CA-A312-9358C8369778}">
      <dgm:prSet phldrT="[Текст]" custT="1"/>
      <dgm:spPr/>
      <dgm:t>
        <a:bodyPr/>
        <a:lstStyle/>
        <a:p>
          <a:r>
            <a:rPr lang="ru-RU" sz="2000" dirty="0"/>
            <a:t>личная гигиена</a:t>
          </a:r>
        </a:p>
      </dgm:t>
    </dgm:pt>
    <dgm:pt modelId="{2B5C6F0D-D163-41F3-9195-ED4A8761AF15}" type="parTrans" cxnId="{5D1BEB83-BCEE-4F5C-9272-65523E0114C0}">
      <dgm:prSet/>
      <dgm:spPr/>
      <dgm:t>
        <a:bodyPr/>
        <a:lstStyle/>
        <a:p>
          <a:endParaRPr lang="ru-RU" sz="2000"/>
        </a:p>
      </dgm:t>
    </dgm:pt>
    <dgm:pt modelId="{B3A4CA76-F5F1-4A14-9A40-A2C7B0AB332E}" type="sibTrans" cxnId="{5D1BEB83-BCEE-4F5C-9272-65523E0114C0}">
      <dgm:prSet/>
      <dgm:spPr/>
      <dgm:t>
        <a:bodyPr/>
        <a:lstStyle/>
        <a:p>
          <a:endParaRPr lang="ru-RU" sz="2000"/>
        </a:p>
      </dgm:t>
    </dgm:pt>
    <dgm:pt modelId="{168F37D6-15DF-4C3B-AAB1-AE9AD55776B8}">
      <dgm:prSet phldrT="[Текст]" custT="1"/>
      <dgm:spPr/>
      <dgm:t>
        <a:bodyPr/>
        <a:lstStyle/>
        <a:p>
          <a:r>
            <a:rPr lang="ru-RU" sz="2000" dirty="0"/>
            <a:t>закаливание организма</a:t>
          </a:r>
        </a:p>
      </dgm:t>
    </dgm:pt>
    <dgm:pt modelId="{6C1B2FD3-1AB3-4429-8DE4-037818470C94}" type="parTrans" cxnId="{C8D5D2AD-021A-4396-80C7-6856850301B0}">
      <dgm:prSet/>
      <dgm:spPr/>
      <dgm:t>
        <a:bodyPr/>
        <a:lstStyle/>
        <a:p>
          <a:endParaRPr lang="ru-RU" sz="2000"/>
        </a:p>
      </dgm:t>
    </dgm:pt>
    <dgm:pt modelId="{C4C729CC-14E7-4647-817F-C0085844D0C2}" type="sibTrans" cxnId="{C8D5D2AD-021A-4396-80C7-6856850301B0}">
      <dgm:prSet/>
      <dgm:spPr/>
      <dgm:t>
        <a:bodyPr/>
        <a:lstStyle/>
        <a:p>
          <a:endParaRPr lang="ru-RU" sz="2000"/>
        </a:p>
      </dgm:t>
    </dgm:pt>
    <dgm:pt modelId="{9983F343-C9CB-41C5-B2D2-47FB26D18776}">
      <dgm:prSet phldrT="[Текст]" custT="1"/>
      <dgm:spPr/>
      <dgm:t>
        <a:bodyPr/>
        <a:lstStyle/>
        <a:p>
          <a:r>
            <a:rPr lang="ru-RU" sz="2000" dirty="0"/>
            <a:t>отсутствие вредных привычек</a:t>
          </a:r>
        </a:p>
      </dgm:t>
    </dgm:pt>
    <dgm:pt modelId="{36E27100-D3F5-40A3-ADC9-A58943134DF6}" type="parTrans" cxnId="{D2FBE756-FED9-4D4A-A1D4-2C2EE40D743C}">
      <dgm:prSet/>
      <dgm:spPr/>
      <dgm:t>
        <a:bodyPr/>
        <a:lstStyle/>
        <a:p>
          <a:endParaRPr lang="ru-RU" sz="2000"/>
        </a:p>
      </dgm:t>
    </dgm:pt>
    <dgm:pt modelId="{7FFAA546-5867-4D89-B139-4E7E61059FA4}" type="sibTrans" cxnId="{D2FBE756-FED9-4D4A-A1D4-2C2EE40D743C}">
      <dgm:prSet/>
      <dgm:spPr/>
      <dgm:t>
        <a:bodyPr/>
        <a:lstStyle/>
        <a:p>
          <a:endParaRPr lang="ru-RU" sz="2000"/>
        </a:p>
      </dgm:t>
    </dgm:pt>
    <dgm:pt modelId="{F9A29B2E-563B-4E0C-9D01-382F16CB1DD3}">
      <dgm:prSet phldrT="[Текст]" custT="1"/>
      <dgm:spPr/>
      <dgm:t>
        <a:bodyPr/>
        <a:lstStyle/>
        <a:p>
          <a:r>
            <a:rPr lang="ru-RU" sz="2000" dirty="0"/>
            <a:t>психоэмоциональная культура</a:t>
          </a:r>
        </a:p>
      </dgm:t>
    </dgm:pt>
    <dgm:pt modelId="{AE49C744-9E73-4DEB-9CCC-0324BA6C48F1}" type="parTrans" cxnId="{8039941C-1B66-4D92-A5E4-53E22B8872B2}">
      <dgm:prSet/>
      <dgm:spPr/>
      <dgm:t>
        <a:bodyPr/>
        <a:lstStyle/>
        <a:p>
          <a:endParaRPr lang="ru-RU" sz="2000"/>
        </a:p>
      </dgm:t>
    </dgm:pt>
    <dgm:pt modelId="{1C05090D-B6CB-4D25-870D-DAAF3634CFEE}" type="sibTrans" cxnId="{8039941C-1B66-4D92-A5E4-53E22B8872B2}">
      <dgm:prSet/>
      <dgm:spPr/>
      <dgm:t>
        <a:bodyPr/>
        <a:lstStyle/>
        <a:p>
          <a:endParaRPr lang="ru-RU" sz="2000"/>
        </a:p>
      </dgm:t>
    </dgm:pt>
    <dgm:pt modelId="{8FF0EF9C-674D-4568-93A1-E7404AD96100}">
      <dgm:prSet phldrT="[Текст]" custT="1"/>
      <dgm:spPr/>
      <dgm:t>
        <a:bodyPr/>
        <a:lstStyle/>
        <a:p>
          <a:r>
            <a:rPr lang="ru-RU" sz="2000" dirty="0"/>
            <a:t>соблюдение режима дня</a:t>
          </a:r>
        </a:p>
      </dgm:t>
    </dgm:pt>
    <dgm:pt modelId="{F0A089A2-6717-4C03-BAFF-ACB61CA29128}" type="parTrans" cxnId="{52242C95-A340-42A9-940A-55903AD3D11D}">
      <dgm:prSet/>
      <dgm:spPr/>
      <dgm:t>
        <a:bodyPr/>
        <a:lstStyle/>
        <a:p>
          <a:endParaRPr lang="ru-RU" sz="2000"/>
        </a:p>
      </dgm:t>
    </dgm:pt>
    <dgm:pt modelId="{2DFCAF1E-5F90-4196-BDA8-22EA92E7F2E9}" type="sibTrans" cxnId="{52242C95-A340-42A9-940A-55903AD3D11D}">
      <dgm:prSet/>
      <dgm:spPr/>
      <dgm:t>
        <a:bodyPr/>
        <a:lstStyle/>
        <a:p>
          <a:endParaRPr lang="ru-RU" sz="2000"/>
        </a:p>
      </dgm:t>
    </dgm:pt>
    <dgm:pt modelId="{EF1E7979-BC0C-4CF9-B322-4BACE634FC53}" type="pres">
      <dgm:prSet presAssocID="{A26C1ABB-2E7A-4583-99F2-F71C6E24E34C}" presName="linear" presStyleCnt="0">
        <dgm:presLayoutVars>
          <dgm:dir/>
          <dgm:animLvl val="lvl"/>
          <dgm:resizeHandles val="exact"/>
        </dgm:presLayoutVars>
      </dgm:prSet>
      <dgm:spPr/>
    </dgm:pt>
    <dgm:pt modelId="{5C190307-1162-477D-AF69-17A7C07B8EE2}" type="pres">
      <dgm:prSet presAssocID="{801EE01C-A8D5-4297-9A00-4B4BA5B99F13}" presName="parentLin" presStyleCnt="0"/>
      <dgm:spPr/>
    </dgm:pt>
    <dgm:pt modelId="{8EB7E169-0435-43B8-B634-B4C482278FBD}" type="pres">
      <dgm:prSet presAssocID="{801EE01C-A8D5-4297-9A00-4B4BA5B99F13}" presName="parentLeftMargin" presStyleLbl="node1" presStyleIdx="0" presStyleCnt="7"/>
      <dgm:spPr/>
    </dgm:pt>
    <dgm:pt modelId="{DF5168DA-0499-4A50-A291-9F3AD64467CC}" type="pres">
      <dgm:prSet presAssocID="{801EE01C-A8D5-4297-9A00-4B4BA5B99F13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C15EC98-4FCA-4916-A799-4CADB1C9C2DF}" type="pres">
      <dgm:prSet presAssocID="{801EE01C-A8D5-4297-9A00-4B4BA5B99F13}" presName="negativeSpace" presStyleCnt="0"/>
      <dgm:spPr/>
    </dgm:pt>
    <dgm:pt modelId="{EA0F762C-2EA3-405C-B78F-201FAB4596A7}" type="pres">
      <dgm:prSet presAssocID="{801EE01C-A8D5-4297-9A00-4B4BA5B99F13}" presName="childText" presStyleLbl="conFgAcc1" presStyleIdx="0" presStyleCnt="7">
        <dgm:presLayoutVars>
          <dgm:bulletEnabled val="1"/>
        </dgm:presLayoutVars>
      </dgm:prSet>
      <dgm:spPr/>
    </dgm:pt>
    <dgm:pt modelId="{0BC9A6AB-6E0F-45E4-8FE1-72368CD3A0E9}" type="pres">
      <dgm:prSet presAssocID="{6B6584DE-3DF8-4D97-9850-F02A29B88E60}" presName="spaceBetweenRectangles" presStyleCnt="0"/>
      <dgm:spPr/>
    </dgm:pt>
    <dgm:pt modelId="{CAA39E12-4C97-4161-925C-A3C9D836A761}" type="pres">
      <dgm:prSet presAssocID="{2BFB04BD-E2E8-4DBD-AE89-F97EDC4D1F70}" presName="parentLin" presStyleCnt="0"/>
      <dgm:spPr/>
    </dgm:pt>
    <dgm:pt modelId="{8237F0C0-96F2-4BCB-8DAD-ACB88EEC8152}" type="pres">
      <dgm:prSet presAssocID="{2BFB04BD-E2E8-4DBD-AE89-F97EDC4D1F70}" presName="parentLeftMargin" presStyleLbl="node1" presStyleIdx="0" presStyleCnt="7"/>
      <dgm:spPr/>
    </dgm:pt>
    <dgm:pt modelId="{BCD70875-8C31-43E6-B4CA-843EC48D8268}" type="pres">
      <dgm:prSet presAssocID="{2BFB04BD-E2E8-4DBD-AE89-F97EDC4D1F70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DCE315E-D3BC-4C99-8686-8D05321D4E4C}" type="pres">
      <dgm:prSet presAssocID="{2BFB04BD-E2E8-4DBD-AE89-F97EDC4D1F70}" presName="negativeSpace" presStyleCnt="0"/>
      <dgm:spPr/>
    </dgm:pt>
    <dgm:pt modelId="{A9686050-BC09-4666-820D-47DBF013D361}" type="pres">
      <dgm:prSet presAssocID="{2BFB04BD-E2E8-4DBD-AE89-F97EDC4D1F70}" presName="childText" presStyleLbl="conFgAcc1" presStyleIdx="1" presStyleCnt="7">
        <dgm:presLayoutVars>
          <dgm:bulletEnabled val="1"/>
        </dgm:presLayoutVars>
      </dgm:prSet>
      <dgm:spPr/>
    </dgm:pt>
    <dgm:pt modelId="{9E00B96D-08B3-44D9-AF15-CD3797299151}" type="pres">
      <dgm:prSet presAssocID="{9D7794E9-E433-4869-B7F7-DFDEE9BAFC5F}" presName="spaceBetweenRectangles" presStyleCnt="0"/>
      <dgm:spPr/>
    </dgm:pt>
    <dgm:pt modelId="{47AA01DA-82C6-46D3-B918-BACB09DCB5BB}" type="pres">
      <dgm:prSet presAssocID="{960C203F-22F0-44CA-A312-9358C8369778}" presName="parentLin" presStyleCnt="0"/>
      <dgm:spPr/>
    </dgm:pt>
    <dgm:pt modelId="{3CC14D13-814E-4ACA-ADD9-CC44BA414F7B}" type="pres">
      <dgm:prSet presAssocID="{960C203F-22F0-44CA-A312-9358C8369778}" presName="parentLeftMargin" presStyleLbl="node1" presStyleIdx="1" presStyleCnt="7"/>
      <dgm:spPr/>
    </dgm:pt>
    <dgm:pt modelId="{6A4C57A3-6722-4386-B764-9FF89A4EE308}" type="pres">
      <dgm:prSet presAssocID="{960C203F-22F0-44CA-A312-9358C836977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E19F023-23C2-4E52-8A93-AADA259361A3}" type="pres">
      <dgm:prSet presAssocID="{960C203F-22F0-44CA-A312-9358C8369778}" presName="negativeSpace" presStyleCnt="0"/>
      <dgm:spPr/>
    </dgm:pt>
    <dgm:pt modelId="{047CC6C0-0E64-4C4D-A7C1-C09CACC7F19E}" type="pres">
      <dgm:prSet presAssocID="{960C203F-22F0-44CA-A312-9358C8369778}" presName="childText" presStyleLbl="conFgAcc1" presStyleIdx="2" presStyleCnt="7">
        <dgm:presLayoutVars>
          <dgm:bulletEnabled val="1"/>
        </dgm:presLayoutVars>
      </dgm:prSet>
      <dgm:spPr/>
    </dgm:pt>
    <dgm:pt modelId="{D8D6FE8D-9A70-4180-A681-18B5E19F540C}" type="pres">
      <dgm:prSet presAssocID="{B3A4CA76-F5F1-4A14-9A40-A2C7B0AB332E}" presName="spaceBetweenRectangles" presStyleCnt="0"/>
      <dgm:spPr/>
    </dgm:pt>
    <dgm:pt modelId="{12D647DB-AAEB-4ED3-9C8A-A766C1D50294}" type="pres">
      <dgm:prSet presAssocID="{168F37D6-15DF-4C3B-AAB1-AE9AD55776B8}" presName="parentLin" presStyleCnt="0"/>
      <dgm:spPr/>
    </dgm:pt>
    <dgm:pt modelId="{1BD66913-50AB-4932-A126-1EC26FE5D102}" type="pres">
      <dgm:prSet presAssocID="{168F37D6-15DF-4C3B-AAB1-AE9AD55776B8}" presName="parentLeftMargin" presStyleLbl="node1" presStyleIdx="2" presStyleCnt="7"/>
      <dgm:spPr/>
    </dgm:pt>
    <dgm:pt modelId="{FB734A43-95B9-4D42-8634-EACCC6BE4E9A}" type="pres">
      <dgm:prSet presAssocID="{168F37D6-15DF-4C3B-AAB1-AE9AD55776B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1196EC7-D0BB-4C62-AED0-2B44D655300D}" type="pres">
      <dgm:prSet presAssocID="{168F37D6-15DF-4C3B-AAB1-AE9AD55776B8}" presName="negativeSpace" presStyleCnt="0"/>
      <dgm:spPr/>
    </dgm:pt>
    <dgm:pt modelId="{211046A1-BA08-49E3-B3AA-6388511ED51E}" type="pres">
      <dgm:prSet presAssocID="{168F37D6-15DF-4C3B-AAB1-AE9AD55776B8}" presName="childText" presStyleLbl="conFgAcc1" presStyleIdx="3" presStyleCnt="7">
        <dgm:presLayoutVars>
          <dgm:bulletEnabled val="1"/>
        </dgm:presLayoutVars>
      </dgm:prSet>
      <dgm:spPr/>
    </dgm:pt>
    <dgm:pt modelId="{FC4E8DDA-2506-4E80-B989-C94970E090BC}" type="pres">
      <dgm:prSet presAssocID="{C4C729CC-14E7-4647-817F-C0085844D0C2}" presName="spaceBetweenRectangles" presStyleCnt="0"/>
      <dgm:spPr/>
    </dgm:pt>
    <dgm:pt modelId="{D27FBE91-DCE9-4708-80ED-5B66CB7C0240}" type="pres">
      <dgm:prSet presAssocID="{9983F343-C9CB-41C5-B2D2-47FB26D18776}" presName="parentLin" presStyleCnt="0"/>
      <dgm:spPr/>
    </dgm:pt>
    <dgm:pt modelId="{7A421BC1-13FC-4CBE-B4F4-8C380B73D189}" type="pres">
      <dgm:prSet presAssocID="{9983F343-C9CB-41C5-B2D2-47FB26D18776}" presName="parentLeftMargin" presStyleLbl="node1" presStyleIdx="3" presStyleCnt="7"/>
      <dgm:spPr/>
    </dgm:pt>
    <dgm:pt modelId="{7F1E6591-9BB2-4F3E-9054-CAACE08A468B}" type="pres">
      <dgm:prSet presAssocID="{9983F343-C9CB-41C5-B2D2-47FB26D1877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62A5CA2-ED62-4884-9E2F-6146847650A1}" type="pres">
      <dgm:prSet presAssocID="{9983F343-C9CB-41C5-B2D2-47FB26D18776}" presName="negativeSpace" presStyleCnt="0"/>
      <dgm:spPr/>
    </dgm:pt>
    <dgm:pt modelId="{AA5C8090-3FA7-4263-B0F5-3A734BD06C73}" type="pres">
      <dgm:prSet presAssocID="{9983F343-C9CB-41C5-B2D2-47FB26D18776}" presName="childText" presStyleLbl="conFgAcc1" presStyleIdx="4" presStyleCnt="7">
        <dgm:presLayoutVars>
          <dgm:bulletEnabled val="1"/>
        </dgm:presLayoutVars>
      </dgm:prSet>
      <dgm:spPr/>
    </dgm:pt>
    <dgm:pt modelId="{2F6330F6-BD83-43E1-A126-0B5005B3D3CE}" type="pres">
      <dgm:prSet presAssocID="{7FFAA546-5867-4D89-B139-4E7E61059FA4}" presName="spaceBetweenRectangles" presStyleCnt="0"/>
      <dgm:spPr/>
    </dgm:pt>
    <dgm:pt modelId="{F50983BD-4CB3-47D7-8767-913D84497753}" type="pres">
      <dgm:prSet presAssocID="{F9A29B2E-563B-4E0C-9D01-382F16CB1DD3}" presName="parentLin" presStyleCnt="0"/>
      <dgm:spPr/>
    </dgm:pt>
    <dgm:pt modelId="{B0512D32-0194-4FC9-B007-663595313076}" type="pres">
      <dgm:prSet presAssocID="{F9A29B2E-563B-4E0C-9D01-382F16CB1DD3}" presName="parentLeftMargin" presStyleLbl="node1" presStyleIdx="4" presStyleCnt="7"/>
      <dgm:spPr/>
    </dgm:pt>
    <dgm:pt modelId="{3BCA3A50-B86A-4948-829B-1F8B0265F8E4}" type="pres">
      <dgm:prSet presAssocID="{F9A29B2E-563B-4E0C-9D01-382F16CB1DD3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4A83D3E-2E08-4EA6-9A94-32B2DFCE9947}" type="pres">
      <dgm:prSet presAssocID="{F9A29B2E-563B-4E0C-9D01-382F16CB1DD3}" presName="negativeSpace" presStyleCnt="0"/>
      <dgm:spPr/>
    </dgm:pt>
    <dgm:pt modelId="{131E3281-C257-456B-9313-EDCA30D11D9F}" type="pres">
      <dgm:prSet presAssocID="{F9A29B2E-563B-4E0C-9D01-382F16CB1DD3}" presName="childText" presStyleLbl="conFgAcc1" presStyleIdx="5" presStyleCnt="7">
        <dgm:presLayoutVars>
          <dgm:bulletEnabled val="1"/>
        </dgm:presLayoutVars>
      </dgm:prSet>
      <dgm:spPr/>
    </dgm:pt>
    <dgm:pt modelId="{F9CE58CF-D92F-42DE-9C54-12C1E10AC179}" type="pres">
      <dgm:prSet presAssocID="{1C05090D-B6CB-4D25-870D-DAAF3634CFEE}" presName="spaceBetweenRectangles" presStyleCnt="0"/>
      <dgm:spPr/>
    </dgm:pt>
    <dgm:pt modelId="{2F5DD438-DB8C-4ABD-B057-A5238705AE37}" type="pres">
      <dgm:prSet presAssocID="{8FF0EF9C-674D-4568-93A1-E7404AD96100}" presName="parentLin" presStyleCnt="0"/>
      <dgm:spPr/>
    </dgm:pt>
    <dgm:pt modelId="{61EDD1C7-56D8-47B8-A10C-CF2428FBCF1F}" type="pres">
      <dgm:prSet presAssocID="{8FF0EF9C-674D-4568-93A1-E7404AD96100}" presName="parentLeftMargin" presStyleLbl="node1" presStyleIdx="5" presStyleCnt="7"/>
      <dgm:spPr/>
    </dgm:pt>
    <dgm:pt modelId="{06CDA45C-ABA9-4348-BD1F-6554A4305269}" type="pres">
      <dgm:prSet presAssocID="{8FF0EF9C-674D-4568-93A1-E7404AD96100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B18DDCA5-52A4-4DF9-97EB-54650990A360}" type="pres">
      <dgm:prSet presAssocID="{8FF0EF9C-674D-4568-93A1-E7404AD96100}" presName="negativeSpace" presStyleCnt="0"/>
      <dgm:spPr/>
    </dgm:pt>
    <dgm:pt modelId="{E1253CC4-9C6B-4D62-8E98-1B7A441DDB43}" type="pres">
      <dgm:prSet presAssocID="{8FF0EF9C-674D-4568-93A1-E7404AD96100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8039941C-1B66-4D92-A5E4-53E22B8872B2}" srcId="{A26C1ABB-2E7A-4583-99F2-F71C6E24E34C}" destId="{F9A29B2E-563B-4E0C-9D01-382F16CB1DD3}" srcOrd="5" destOrd="0" parTransId="{AE49C744-9E73-4DEB-9CCC-0324BA6C48F1}" sibTransId="{1C05090D-B6CB-4D25-870D-DAAF3634CFEE}"/>
    <dgm:cxn modelId="{54B82F25-C5E4-4FB0-B5E7-842E567F77E5}" type="presOf" srcId="{8FF0EF9C-674D-4568-93A1-E7404AD96100}" destId="{06CDA45C-ABA9-4348-BD1F-6554A4305269}" srcOrd="1" destOrd="0" presId="urn:microsoft.com/office/officeart/2005/8/layout/list1"/>
    <dgm:cxn modelId="{321EDC31-2341-4350-BAEB-ADD8EF99C1BD}" type="presOf" srcId="{A26C1ABB-2E7A-4583-99F2-F71C6E24E34C}" destId="{EF1E7979-BC0C-4CF9-B322-4BACE634FC53}" srcOrd="0" destOrd="0" presId="urn:microsoft.com/office/officeart/2005/8/layout/list1"/>
    <dgm:cxn modelId="{35580F37-E2CE-4D58-8734-08BCAC23A219}" type="presOf" srcId="{8FF0EF9C-674D-4568-93A1-E7404AD96100}" destId="{61EDD1C7-56D8-47B8-A10C-CF2428FBCF1F}" srcOrd="0" destOrd="0" presId="urn:microsoft.com/office/officeart/2005/8/layout/list1"/>
    <dgm:cxn modelId="{24C3C85E-BC1E-4332-A28B-FD4B6308F5EA}" type="presOf" srcId="{F9A29B2E-563B-4E0C-9D01-382F16CB1DD3}" destId="{3BCA3A50-B86A-4948-829B-1F8B0265F8E4}" srcOrd="1" destOrd="0" presId="urn:microsoft.com/office/officeart/2005/8/layout/list1"/>
    <dgm:cxn modelId="{4F8EBC69-4D31-4E5D-A4A7-4FD18B53912C}" type="presOf" srcId="{2BFB04BD-E2E8-4DBD-AE89-F97EDC4D1F70}" destId="{8237F0C0-96F2-4BCB-8DAD-ACB88EEC8152}" srcOrd="0" destOrd="0" presId="urn:microsoft.com/office/officeart/2005/8/layout/list1"/>
    <dgm:cxn modelId="{81F0326A-42F0-41B6-B9CE-EA49EDB9AC05}" type="presOf" srcId="{168F37D6-15DF-4C3B-AAB1-AE9AD55776B8}" destId="{FB734A43-95B9-4D42-8634-EACCC6BE4E9A}" srcOrd="1" destOrd="0" presId="urn:microsoft.com/office/officeart/2005/8/layout/list1"/>
    <dgm:cxn modelId="{D2FBE756-FED9-4D4A-A1D4-2C2EE40D743C}" srcId="{A26C1ABB-2E7A-4583-99F2-F71C6E24E34C}" destId="{9983F343-C9CB-41C5-B2D2-47FB26D18776}" srcOrd="4" destOrd="0" parTransId="{36E27100-D3F5-40A3-ADC9-A58943134DF6}" sibTransId="{7FFAA546-5867-4D89-B139-4E7E61059FA4}"/>
    <dgm:cxn modelId="{D03E047C-996D-4F87-B310-3C1E837CF781}" srcId="{A26C1ABB-2E7A-4583-99F2-F71C6E24E34C}" destId="{2BFB04BD-E2E8-4DBD-AE89-F97EDC4D1F70}" srcOrd="1" destOrd="0" parTransId="{8FE4CDBA-0F50-4D50-9503-B09902966242}" sibTransId="{9D7794E9-E433-4869-B7F7-DFDEE9BAFC5F}"/>
    <dgm:cxn modelId="{5D1BEB83-BCEE-4F5C-9272-65523E0114C0}" srcId="{A26C1ABB-2E7A-4583-99F2-F71C6E24E34C}" destId="{960C203F-22F0-44CA-A312-9358C8369778}" srcOrd="2" destOrd="0" parTransId="{2B5C6F0D-D163-41F3-9195-ED4A8761AF15}" sibTransId="{B3A4CA76-F5F1-4A14-9A40-A2C7B0AB332E}"/>
    <dgm:cxn modelId="{84948388-C071-4809-9408-8FDDD678F5DE}" srcId="{A26C1ABB-2E7A-4583-99F2-F71C6E24E34C}" destId="{801EE01C-A8D5-4297-9A00-4B4BA5B99F13}" srcOrd="0" destOrd="0" parTransId="{55E87319-60D9-4D8A-9561-327853CB4DE6}" sibTransId="{6B6584DE-3DF8-4D97-9850-F02A29B88E60}"/>
    <dgm:cxn modelId="{F4B6A08E-2A62-4927-B2D8-1570CEC654B5}" type="presOf" srcId="{2BFB04BD-E2E8-4DBD-AE89-F97EDC4D1F70}" destId="{BCD70875-8C31-43E6-B4CA-843EC48D8268}" srcOrd="1" destOrd="0" presId="urn:microsoft.com/office/officeart/2005/8/layout/list1"/>
    <dgm:cxn modelId="{C9D5248F-870E-4FCB-B378-9138EFB006BC}" type="presOf" srcId="{9983F343-C9CB-41C5-B2D2-47FB26D18776}" destId="{7F1E6591-9BB2-4F3E-9054-CAACE08A468B}" srcOrd="1" destOrd="0" presId="urn:microsoft.com/office/officeart/2005/8/layout/list1"/>
    <dgm:cxn modelId="{832BBF93-05DD-433A-9F5F-5A7190F29712}" type="presOf" srcId="{801EE01C-A8D5-4297-9A00-4B4BA5B99F13}" destId="{8EB7E169-0435-43B8-B634-B4C482278FBD}" srcOrd="0" destOrd="0" presId="urn:microsoft.com/office/officeart/2005/8/layout/list1"/>
    <dgm:cxn modelId="{AAC55594-B822-4063-94DD-19C97310147C}" type="presOf" srcId="{168F37D6-15DF-4C3B-AAB1-AE9AD55776B8}" destId="{1BD66913-50AB-4932-A126-1EC26FE5D102}" srcOrd="0" destOrd="0" presId="urn:microsoft.com/office/officeart/2005/8/layout/list1"/>
    <dgm:cxn modelId="{52242C95-A340-42A9-940A-55903AD3D11D}" srcId="{A26C1ABB-2E7A-4583-99F2-F71C6E24E34C}" destId="{8FF0EF9C-674D-4568-93A1-E7404AD96100}" srcOrd="6" destOrd="0" parTransId="{F0A089A2-6717-4C03-BAFF-ACB61CA29128}" sibTransId="{2DFCAF1E-5F90-4196-BDA8-22EA92E7F2E9}"/>
    <dgm:cxn modelId="{DA32E09B-51F5-4E28-8E82-FF0859AD6331}" type="presOf" srcId="{960C203F-22F0-44CA-A312-9358C8369778}" destId="{3CC14D13-814E-4ACA-ADD9-CC44BA414F7B}" srcOrd="0" destOrd="0" presId="urn:microsoft.com/office/officeart/2005/8/layout/list1"/>
    <dgm:cxn modelId="{C8D5D2AD-021A-4396-80C7-6856850301B0}" srcId="{A26C1ABB-2E7A-4583-99F2-F71C6E24E34C}" destId="{168F37D6-15DF-4C3B-AAB1-AE9AD55776B8}" srcOrd="3" destOrd="0" parTransId="{6C1B2FD3-1AB3-4429-8DE4-037818470C94}" sibTransId="{C4C729CC-14E7-4647-817F-C0085844D0C2}"/>
    <dgm:cxn modelId="{ADF572B0-CB8A-4ADF-9E89-7BDFA1A48408}" type="presOf" srcId="{960C203F-22F0-44CA-A312-9358C8369778}" destId="{6A4C57A3-6722-4386-B764-9FF89A4EE308}" srcOrd="1" destOrd="0" presId="urn:microsoft.com/office/officeart/2005/8/layout/list1"/>
    <dgm:cxn modelId="{34521DC4-2F99-416E-BCCF-8559304F3A5A}" type="presOf" srcId="{9983F343-C9CB-41C5-B2D2-47FB26D18776}" destId="{7A421BC1-13FC-4CBE-B4F4-8C380B73D189}" srcOrd="0" destOrd="0" presId="urn:microsoft.com/office/officeart/2005/8/layout/list1"/>
    <dgm:cxn modelId="{103AA6DB-6001-4559-B128-6ADF437A339C}" type="presOf" srcId="{801EE01C-A8D5-4297-9A00-4B4BA5B99F13}" destId="{DF5168DA-0499-4A50-A291-9F3AD64467CC}" srcOrd="1" destOrd="0" presId="urn:microsoft.com/office/officeart/2005/8/layout/list1"/>
    <dgm:cxn modelId="{4D2369DF-B626-4070-9B56-3F155A899F6C}" type="presOf" srcId="{F9A29B2E-563B-4E0C-9D01-382F16CB1DD3}" destId="{B0512D32-0194-4FC9-B007-663595313076}" srcOrd="0" destOrd="0" presId="urn:microsoft.com/office/officeart/2005/8/layout/list1"/>
    <dgm:cxn modelId="{52EDB627-77C0-436F-9725-A1CA3B8F463F}" type="presParOf" srcId="{EF1E7979-BC0C-4CF9-B322-4BACE634FC53}" destId="{5C190307-1162-477D-AF69-17A7C07B8EE2}" srcOrd="0" destOrd="0" presId="urn:microsoft.com/office/officeart/2005/8/layout/list1"/>
    <dgm:cxn modelId="{FBBFC140-13C6-48CA-8485-5A0C6AABD08C}" type="presParOf" srcId="{5C190307-1162-477D-AF69-17A7C07B8EE2}" destId="{8EB7E169-0435-43B8-B634-B4C482278FBD}" srcOrd="0" destOrd="0" presId="urn:microsoft.com/office/officeart/2005/8/layout/list1"/>
    <dgm:cxn modelId="{9667472D-5879-4E7B-9338-45F92E648929}" type="presParOf" srcId="{5C190307-1162-477D-AF69-17A7C07B8EE2}" destId="{DF5168DA-0499-4A50-A291-9F3AD64467CC}" srcOrd="1" destOrd="0" presId="urn:microsoft.com/office/officeart/2005/8/layout/list1"/>
    <dgm:cxn modelId="{FB8075C6-FC11-4C0E-8949-C10F2FA782DB}" type="presParOf" srcId="{EF1E7979-BC0C-4CF9-B322-4BACE634FC53}" destId="{FC15EC98-4FCA-4916-A799-4CADB1C9C2DF}" srcOrd="1" destOrd="0" presId="urn:microsoft.com/office/officeart/2005/8/layout/list1"/>
    <dgm:cxn modelId="{933006B7-1648-465E-839C-FC48EB5EFF7A}" type="presParOf" srcId="{EF1E7979-BC0C-4CF9-B322-4BACE634FC53}" destId="{EA0F762C-2EA3-405C-B78F-201FAB4596A7}" srcOrd="2" destOrd="0" presId="urn:microsoft.com/office/officeart/2005/8/layout/list1"/>
    <dgm:cxn modelId="{AF645AFA-302A-4A97-B72F-A166D8C778C7}" type="presParOf" srcId="{EF1E7979-BC0C-4CF9-B322-4BACE634FC53}" destId="{0BC9A6AB-6E0F-45E4-8FE1-72368CD3A0E9}" srcOrd="3" destOrd="0" presId="urn:microsoft.com/office/officeart/2005/8/layout/list1"/>
    <dgm:cxn modelId="{82775162-3616-45E4-BF2A-83740EBB94FE}" type="presParOf" srcId="{EF1E7979-BC0C-4CF9-B322-4BACE634FC53}" destId="{CAA39E12-4C97-4161-925C-A3C9D836A761}" srcOrd="4" destOrd="0" presId="urn:microsoft.com/office/officeart/2005/8/layout/list1"/>
    <dgm:cxn modelId="{1830AE05-0790-4CFF-A0B9-CD194841C467}" type="presParOf" srcId="{CAA39E12-4C97-4161-925C-A3C9D836A761}" destId="{8237F0C0-96F2-4BCB-8DAD-ACB88EEC8152}" srcOrd="0" destOrd="0" presId="urn:microsoft.com/office/officeart/2005/8/layout/list1"/>
    <dgm:cxn modelId="{6600245D-0F3C-4F98-AE24-16E76BC05E98}" type="presParOf" srcId="{CAA39E12-4C97-4161-925C-A3C9D836A761}" destId="{BCD70875-8C31-43E6-B4CA-843EC48D8268}" srcOrd="1" destOrd="0" presId="urn:microsoft.com/office/officeart/2005/8/layout/list1"/>
    <dgm:cxn modelId="{61692861-CBD4-4D96-98E4-67830EC47A04}" type="presParOf" srcId="{EF1E7979-BC0C-4CF9-B322-4BACE634FC53}" destId="{EDCE315E-D3BC-4C99-8686-8D05321D4E4C}" srcOrd="5" destOrd="0" presId="urn:microsoft.com/office/officeart/2005/8/layout/list1"/>
    <dgm:cxn modelId="{06A3AC6A-98FA-478F-9047-51B2EC5048FF}" type="presParOf" srcId="{EF1E7979-BC0C-4CF9-B322-4BACE634FC53}" destId="{A9686050-BC09-4666-820D-47DBF013D361}" srcOrd="6" destOrd="0" presId="urn:microsoft.com/office/officeart/2005/8/layout/list1"/>
    <dgm:cxn modelId="{8C7EBC9C-F7A0-4025-B316-5401A3975B07}" type="presParOf" srcId="{EF1E7979-BC0C-4CF9-B322-4BACE634FC53}" destId="{9E00B96D-08B3-44D9-AF15-CD3797299151}" srcOrd="7" destOrd="0" presId="urn:microsoft.com/office/officeart/2005/8/layout/list1"/>
    <dgm:cxn modelId="{70364243-9B42-4F43-A452-FA978FD06B0E}" type="presParOf" srcId="{EF1E7979-BC0C-4CF9-B322-4BACE634FC53}" destId="{47AA01DA-82C6-46D3-B918-BACB09DCB5BB}" srcOrd="8" destOrd="0" presId="urn:microsoft.com/office/officeart/2005/8/layout/list1"/>
    <dgm:cxn modelId="{2476A539-2B46-4FAE-928A-E268AEBD08B1}" type="presParOf" srcId="{47AA01DA-82C6-46D3-B918-BACB09DCB5BB}" destId="{3CC14D13-814E-4ACA-ADD9-CC44BA414F7B}" srcOrd="0" destOrd="0" presId="urn:microsoft.com/office/officeart/2005/8/layout/list1"/>
    <dgm:cxn modelId="{BC146E5E-36A1-4165-AED9-F295B3A44D16}" type="presParOf" srcId="{47AA01DA-82C6-46D3-B918-BACB09DCB5BB}" destId="{6A4C57A3-6722-4386-B764-9FF89A4EE308}" srcOrd="1" destOrd="0" presId="urn:microsoft.com/office/officeart/2005/8/layout/list1"/>
    <dgm:cxn modelId="{2E825146-F9B8-43C8-8407-F6A56C89E1C2}" type="presParOf" srcId="{EF1E7979-BC0C-4CF9-B322-4BACE634FC53}" destId="{7E19F023-23C2-4E52-8A93-AADA259361A3}" srcOrd="9" destOrd="0" presId="urn:microsoft.com/office/officeart/2005/8/layout/list1"/>
    <dgm:cxn modelId="{CF904043-F4E5-452F-A0AF-3F24E41D5C4B}" type="presParOf" srcId="{EF1E7979-BC0C-4CF9-B322-4BACE634FC53}" destId="{047CC6C0-0E64-4C4D-A7C1-C09CACC7F19E}" srcOrd="10" destOrd="0" presId="urn:microsoft.com/office/officeart/2005/8/layout/list1"/>
    <dgm:cxn modelId="{71DEE723-1FE1-4689-B3C3-6AEAC42AB407}" type="presParOf" srcId="{EF1E7979-BC0C-4CF9-B322-4BACE634FC53}" destId="{D8D6FE8D-9A70-4180-A681-18B5E19F540C}" srcOrd="11" destOrd="0" presId="urn:microsoft.com/office/officeart/2005/8/layout/list1"/>
    <dgm:cxn modelId="{9058793B-7619-4274-8189-27431189C1AA}" type="presParOf" srcId="{EF1E7979-BC0C-4CF9-B322-4BACE634FC53}" destId="{12D647DB-AAEB-4ED3-9C8A-A766C1D50294}" srcOrd="12" destOrd="0" presId="urn:microsoft.com/office/officeart/2005/8/layout/list1"/>
    <dgm:cxn modelId="{87E3E4E4-4D99-4747-80FD-375884BF43C9}" type="presParOf" srcId="{12D647DB-AAEB-4ED3-9C8A-A766C1D50294}" destId="{1BD66913-50AB-4932-A126-1EC26FE5D102}" srcOrd="0" destOrd="0" presId="urn:microsoft.com/office/officeart/2005/8/layout/list1"/>
    <dgm:cxn modelId="{5AA8A5AE-4732-48A4-8AD5-A41D8A5F7B7A}" type="presParOf" srcId="{12D647DB-AAEB-4ED3-9C8A-A766C1D50294}" destId="{FB734A43-95B9-4D42-8634-EACCC6BE4E9A}" srcOrd="1" destOrd="0" presId="urn:microsoft.com/office/officeart/2005/8/layout/list1"/>
    <dgm:cxn modelId="{419A24A3-9BC6-408C-A770-B684AF5A4971}" type="presParOf" srcId="{EF1E7979-BC0C-4CF9-B322-4BACE634FC53}" destId="{71196EC7-D0BB-4C62-AED0-2B44D655300D}" srcOrd="13" destOrd="0" presId="urn:microsoft.com/office/officeart/2005/8/layout/list1"/>
    <dgm:cxn modelId="{1F5049F2-6AA6-4CB5-A9EB-A497AF0F3247}" type="presParOf" srcId="{EF1E7979-BC0C-4CF9-B322-4BACE634FC53}" destId="{211046A1-BA08-49E3-B3AA-6388511ED51E}" srcOrd="14" destOrd="0" presId="urn:microsoft.com/office/officeart/2005/8/layout/list1"/>
    <dgm:cxn modelId="{A9AF2266-D6A6-41F4-A585-B6B746AFBD9D}" type="presParOf" srcId="{EF1E7979-BC0C-4CF9-B322-4BACE634FC53}" destId="{FC4E8DDA-2506-4E80-B989-C94970E090BC}" srcOrd="15" destOrd="0" presId="urn:microsoft.com/office/officeart/2005/8/layout/list1"/>
    <dgm:cxn modelId="{1F5D3859-5DDD-463C-A969-5D97D6761734}" type="presParOf" srcId="{EF1E7979-BC0C-4CF9-B322-4BACE634FC53}" destId="{D27FBE91-DCE9-4708-80ED-5B66CB7C0240}" srcOrd="16" destOrd="0" presId="urn:microsoft.com/office/officeart/2005/8/layout/list1"/>
    <dgm:cxn modelId="{B3B6C398-AC88-4A85-86C4-B369135BE630}" type="presParOf" srcId="{D27FBE91-DCE9-4708-80ED-5B66CB7C0240}" destId="{7A421BC1-13FC-4CBE-B4F4-8C380B73D189}" srcOrd="0" destOrd="0" presId="urn:microsoft.com/office/officeart/2005/8/layout/list1"/>
    <dgm:cxn modelId="{4D6973C5-0C27-4BAD-A789-82BF789D0FF5}" type="presParOf" srcId="{D27FBE91-DCE9-4708-80ED-5B66CB7C0240}" destId="{7F1E6591-9BB2-4F3E-9054-CAACE08A468B}" srcOrd="1" destOrd="0" presId="urn:microsoft.com/office/officeart/2005/8/layout/list1"/>
    <dgm:cxn modelId="{E7C3F6D8-5D7F-4419-9D7D-3B532D178DB4}" type="presParOf" srcId="{EF1E7979-BC0C-4CF9-B322-4BACE634FC53}" destId="{762A5CA2-ED62-4884-9E2F-6146847650A1}" srcOrd="17" destOrd="0" presId="urn:microsoft.com/office/officeart/2005/8/layout/list1"/>
    <dgm:cxn modelId="{5D06B6FE-ECDC-493E-836D-F3CFFF7BD5C6}" type="presParOf" srcId="{EF1E7979-BC0C-4CF9-B322-4BACE634FC53}" destId="{AA5C8090-3FA7-4263-B0F5-3A734BD06C73}" srcOrd="18" destOrd="0" presId="urn:microsoft.com/office/officeart/2005/8/layout/list1"/>
    <dgm:cxn modelId="{B0EF8ECC-30B5-43D6-B920-A5B40535832F}" type="presParOf" srcId="{EF1E7979-BC0C-4CF9-B322-4BACE634FC53}" destId="{2F6330F6-BD83-43E1-A126-0B5005B3D3CE}" srcOrd="19" destOrd="0" presId="urn:microsoft.com/office/officeart/2005/8/layout/list1"/>
    <dgm:cxn modelId="{55F52055-7837-4FFF-8E07-14542919F6AA}" type="presParOf" srcId="{EF1E7979-BC0C-4CF9-B322-4BACE634FC53}" destId="{F50983BD-4CB3-47D7-8767-913D84497753}" srcOrd="20" destOrd="0" presId="urn:microsoft.com/office/officeart/2005/8/layout/list1"/>
    <dgm:cxn modelId="{F13DFC35-5774-4931-8942-122B79D5E7B8}" type="presParOf" srcId="{F50983BD-4CB3-47D7-8767-913D84497753}" destId="{B0512D32-0194-4FC9-B007-663595313076}" srcOrd="0" destOrd="0" presId="urn:microsoft.com/office/officeart/2005/8/layout/list1"/>
    <dgm:cxn modelId="{3A4A78D4-799A-44EC-821F-2870B21D1095}" type="presParOf" srcId="{F50983BD-4CB3-47D7-8767-913D84497753}" destId="{3BCA3A50-B86A-4948-829B-1F8B0265F8E4}" srcOrd="1" destOrd="0" presId="urn:microsoft.com/office/officeart/2005/8/layout/list1"/>
    <dgm:cxn modelId="{F8069947-8646-4E61-BEB9-B9EDC389653A}" type="presParOf" srcId="{EF1E7979-BC0C-4CF9-B322-4BACE634FC53}" destId="{A4A83D3E-2E08-4EA6-9A94-32B2DFCE9947}" srcOrd="21" destOrd="0" presId="urn:microsoft.com/office/officeart/2005/8/layout/list1"/>
    <dgm:cxn modelId="{466F8394-533C-4B73-BED5-A53B0F60E9F2}" type="presParOf" srcId="{EF1E7979-BC0C-4CF9-B322-4BACE634FC53}" destId="{131E3281-C257-456B-9313-EDCA30D11D9F}" srcOrd="22" destOrd="0" presId="urn:microsoft.com/office/officeart/2005/8/layout/list1"/>
    <dgm:cxn modelId="{0C2BE175-CBDD-43B6-913D-3D6D08A0B997}" type="presParOf" srcId="{EF1E7979-BC0C-4CF9-B322-4BACE634FC53}" destId="{F9CE58CF-D92F-42DE-9C54-12C1E10AC179}" srcOrd="23" destOrd="0" presId="urn:microsoft.com/office/officeart/2005/8/layout/list1"/>
    <dgm:cxn modelId="{B022FA60-DBE4-4EA1-8DDE-AF1B2783FDB7}" type="presParOf" srcId="{EF1E7979-BC0C-4CF9-B322-4BACE634FC53}" destId="{2F5DD438-DB8C-4ABD-B057-A5238705AE37}" srcOrd="24" destOrd="0" presId="urn:microsoft.com/office/officeart/2005/8/layout/list1"/>
    <dgm:cxn modelId="{D5EC221A-7F67-40F3-9FE3-4BCD30794104}" type="presParOf" srcId="{2F5DD438-DB8C-4ABD-B057-A5238705AE37}" destId="{61EDD1C7-56D8-47B8-A10C-CF2428FBCF1F}" srcOrd="0" destOrd="0" presId="urn:microsoft.com/office/officeart/2005/8/layout/list1"/>
    <dgm:cxn modelId="{676A2D67-B635-4E2F-B012-5DD670B1D6DB}" type="presParOf" srcId="{2F5DD438-DB8C-4ABD-B057-A5238705AE37}" destId="{06CDA45C-ABA9-4348-BD1F-6554A4305269}" srcOrd="1" destOrd="0" presId="urn:microsoft.com/office/officeart/2005/8/layout/list1"/>
    <dgm:cxn modelId="{77E3F3A7-D7E8-499B-AB4A-30D09F371D0B}" type="presParOf" srcId="{EF1E7979-BC0C-4CF9-B322-4BACE634FC53}" destId="{B18DDCA5-52A4-4DF9-97EB-54650990A360}" srcOrd="25" destOrd="0" presId="urn:microsoft.com/office/officeart/2005/8/layout/list1"/>
    <dgm:cxn modelId="{DB285342-1532-4055-A8E8-DDDF3B2CC549}" type="presParOf" srcId="{EF1E7979-BC0C-4CF9-B322-4BACE634FC53}" destId="{E1253CC4-9C6B-4D62-8E98-1B7A441DDB43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F762C-2EA3-405C-B78F-201FAB4596A7}">
      <dsp:nvSpPr>
        <dsp:cNvPr id="0" name=""/>
        <dsp:cNvSpPr/>
      </dsp:nvSpPr>
      <dsp:spPr>
        <a:xfrm>
          <a:off x="0" y="307799"/>
          <a:ext cx="583423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5168DA-0499-4A50-A291-9F3AD64467CC}">
      <dsp:nvSpPr>
        <dsp:cNvPr id="0" name=""/>
        <dsp:cNvSpPr/>
      </dsp:nvSpPr>
      <dsp:spPr>
        <a:xfrm>
          <a:off x="291711" y="56879"/>
          <a:ext cx="4083961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4364" tIns="0" rIns="15436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физическая активность</a:t>
          </a:r>
        </a:p>
      </dsp:txBody>
      <dsp:txXfrm>
        <a:off x="316209" y="81377"/>
        <a:ext cx="4034965" cy="452844"/>
      </dsp:txXfrm>
    </dsp:sp>
    <dsp:sp modelId="{A9686050-BC09-4666-820D-47DBF013D361}">
      <dsp:nvSpPr>
        <dsp:cNvPr id="0" name=""/>
        <dsp:cNvSpPr/>
      </dsp:nvSpPr>
      <dsp:spPr>
        <a:xfrm>
          <a:off x="0" y="1078920"/>
          <a:ext cx="583423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D70875-8C31-43E6-B4CA-843EC48D8268}">
      <dsp:nvSpPr>
        <dsp:cNvPr id="0" name=""/>
        <dsp:cNvSpPr/>
      </dsp:nvSpPr>
      <dsp:spPr>
        <a:xfrm>
          <a:off x="291711" y="828000"/>
          <a:ext cx="4083961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4364" tIns="0" rIns="15436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рациональное питание</a:t>
          </a:r>
        </a:p>
      </dsp:txBody>
      <dsp:txXfrm>
        <a:off x="316209" y="852498"/>
        <a:ext cx="4034965" cy="452844"/>
      </dsp:txXfrm>
    </dsp:sp>
    <dsp:sp modelId="{047CC6C0-0E64-4C4D-A7C1-C09CACC7F19E}">
      <dsp:nvSpPr>
        <dsp:cNvPr id="0" name=""/>
        <dsp:cNvSpPr/>
      </dsp:nvSpPr>
      <dsp:spPr>
        <a:xfrm>
          <a:off x="0" y="1850040"/>
          <a:ext cx="583423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4C57A3-6722-4386-B764-9FF89A4EE308}">
      <dsp:nvSpPr>
        <dsp:cNvPr id="0" name=""/>
        <dsp:cNvSpPr/>
      </dsp:nvSpPr>
      <dsp:spPr>
        <a:xfrm>
          <a:off x="291711" y="1599119"/>
          <a:ext cx="4083961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4364" tIns="0" rIns="15436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личная гигиена</a:t>
          </a:r>
        </a:p>
      </dsp:txBody>
      <dsp:txXfrm>
        <a:off x="316209" y="1623617"/>
        <a:ext cx="4034965" cy="452844"/>
      </dsp:txXfrm>
    </dsp:sp>
    <dsp:sp modelId="{211046A1-BA08-49E3-B3AA-6388511ED51E}">
      <dsp:nvSpPr>
        <dsp:cNvPr id="0" name=""/>
        <dsp:cNvSpPr/>
      </dsp:nvSpPr>
      <dsp:spPr>
        <a:xfrm>
          <a:off x="0" y="2621160"/>
          <a:ext cx="583423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734A43-95B9-4D42-8634-EACCC6BE4E9A}">
      <dsp:nvSpPr>
        <dsp:cNvPr id="0" name=""/>
        <dsp:cNvSpPr/>
      </dsp:nvSpPr>
      <dsp:spPr>
        <a:xfrm>
          <a:off x="291711" y="2370240"/>
          <a:ext cx="4083961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4364" tIns="0" rIns="15436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закаливание организма</a:t>
          </a:r>
        </a:p>
      </dsp:txBody>
      <dsp:txXfrm>
        <a:off x="316209" y="2394738"/>
        <a:ext cx="4034965" cy="452844"/>
      </dsp:txXfrm>
    </dsp:sp>
    <dsp:sp modelId="{AA5C8090-3FA7-4263-B0F5-3A734BD06C73}">
      <dsp:nvSpPr>
        <dsp:cNvPr id="0" name=""/>
        <dsp:cNvSpPr/>
      </dsp:nvSpPr>
      <dsp:spPr>
        <a:xfrm>
          <a:off x="0" y="3392280"/>
          <a:ext cx="583423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E6591-9BB2-4F3E-9054-CAACE08A468B}">
      <dsp:nvSpPr>
        <dsp:cNvPr id="0" name=""/>
        <dsp:cNvSpPr/>
      </dsp:nvSpPr>
      <dsp:spPr>
        <a:xfrm>
          <a:off x="291711" y="3141360"/>
          <a:ext cx="4083961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4364" tIns="0" rIns="15436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отсутствие вредных привычек</a:t>
          </a:r>
        </a:p>
      </dsp:txBody>
      <dsp:txXfrm>
        <a:off x="316209" y="3165858"/>
        <a:ext cx="4034965" cy="452844"/>
      </dsp:txXfrm>
    </dsp:sp>
    <dsp:sp modelId="{131E3281-C257-456B-9313-EDCA30D11D9F}">
      <dsp:nvSpPr>
        <dsp:cNvPr id="0" name=""/>
        <dsp:cNvSpPr/>
      </dsp:nvSpPr>
      <dsp:spPr>
        <a:xfrm>
          <a:off x="0" y="4163400"/>
          <a:ext cx="583423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A3A50-B86A-4948-829B-1F8B0265F8E4}">
      <dsp:nvSpPr>
        <dsp:cNvPr id="0" name=""/>
        <dsp:cNvSpPr/>
      </dsp:nvSpPr>
      <dsp:spPr>
        <a:xfrm>
          <a:off x="291711" y="3912480"/>
          <a:ext cx="4083961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4364" tIns="0" rIns="15436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психоэмоциональная культура</a:t>
          </a:r>
        </a:p>
      </dsp:txBody>
      <dsp:txXfrm>
        <a:off x="316209" y="3936978"/>
        <a:ext cx="4034965" cy="452844"/>
      </dsp:txXfrm>
    </dsp:sp>
    <dsp:sp modelId="{E1253CC4-9C6B-4D62-8E98-1B7A441DDB43}">
      <dsp:nvSpPr>
        <dsp:cNvPr id="0" name=""/>
        <dsp:cNvSpPr/>
      </dsp:nvSpPr>
      <dsp:spPr>
        <a:xfrm>
          <a:off x="0" y="4934520"/>
          <a:ext cx="583423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CDA45C-ABA9-4348-BD1F-6554A4305269}">
      <dsp:nvSpPr>
        <dsp:cNvPr id="0" name=""/>
        <dsp:cNvSpPr/>
      </dsp:nvSpPr>
      <dsp:spPr>
        <a:xfrm>
          <a:off x="291711" y="4683600"/>
          <a:ext cx="4083961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4364" tIns="0" rIns="15436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соблюдение режима дня</a:t>
          </a:r>
        </a:p>
      </dsp:txBody>
      <dsp:txXfrm>
        <a:off x="316209" y="4708098"/>
        <a:ext cx="4034965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30270F-F493-402C-9A93-3DD7686A0696}" type="datetime1">
              <a:rPr lang="ru-RU" smtClean="0"/>
              <a:t>26.09.2025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EBFECE9-3899-402D-9557-B34889DA2F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D0C20A1-71F7-48D6-9B7C-279FB528DA1F}" type="datetime1">
              <a:rPr lang="ru-RU" noProof="0" smtClean="0"/>
              <a:t>26.09.2025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B3784F3-2271-4F8D-A0BC-8F40E6849F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3784F3-2271-4F8D-A0BC-8F40E6849FE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453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784F3-2271-4F8D-A0BC-8F40E6849FE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977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noProof="0" smtClean="0"/>
              <a:t>3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9080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15570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698549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-12823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679621" cy="2413965"/>
          </a:xfrm>
        </p:spPr>
        <p:txBody>
          <a:bodyPr lIns="0" rtlCol="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597131"/>
            <a:ext cx="5050971" cy="472073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578" y="5954904"/>
            <a:ext cx="2200154" cy="569912"/>
          </a:xfrm>
        </p:spPr>
        <p:txBody>
          <a:bodyPr lIns="0" rtlCol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Дата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15570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698549" y="1079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698549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698549" y="5137031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-12823" y="1079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-12823" y="5137031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Рисунок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15570" y="1079"/>
            <a:ext cx="1719072" cy="1719072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5" name="Рисунок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5570" y="5137031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2823" y="1713063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0B973DC-FC8B-48F4-9A50-A679872638A6}"/>
              </a:ext>
            </a:extLst>
          </p:cNvPr>
          <p:cNvSpPr/>
          <p:nvPr userDrawn="1"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6651245-F8FA-4280-86E8-A02EA6F9D183}"/>
              </a:ext>
            </a:extLst>
          </p:cNvPr>
          <p:cNvSpPr/>
          <p:nvPr userDrawn="1"/>
        </p:nvSpPr>
        <p:spPr>
          <a:xfrm>
            <a:off x="1905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2243009-72E0-4065-A4ED-BF9024B3D4FB}"/>
              </a:ext>
            </a:extLst>
          </p:cNvPr>
          <p:cNvSpPr/>
          <p:nvPr userDrawn="1"/>
        </p:nvSpPr>
        <p:spPr>
          <a:xfrm>
            <a:off x="5334000" y="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45E1145-BC25-4AC5-8B8D-8AECD11F1713}"/>
              </a:ext>
            </a:extLst>
          </p:cNvPr>
          <p:cNvSpPr/>
          <p:nvPr userDrawn="1"/>
        </p:nvSpPr>
        <p:spPr>
          <a:xfrm>
            <a:off x="8763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Рисунок 43">
            <a:extLst>
              <a:ext uri="{FF2B5EF4-FFF2-40B4-BE49-F238E27FC236}">
                <a16:creationId xmlns:a16="http://schemas.microsoft.com/office/drawing/2014/main" id="{79F851B1-E044-41C4-88D1-6BA4FBC83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47" name="Рисунок 46">
            <a:extLst>
              <a:ext uri="{FF2B5EF4-FFF2-40B4-BE49-F238E27FC236}">
                <a16:creationId xmlns:a16="http://schemas.microsoft.com/office/drawing/2014/main" id="{EEE85C52-E5BA-4142-AE8D-7B357E4A4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0" name="Рисунок 49">
            <a:extLst>
              <a:ext uri="{FF2B5EF4-FFF2-40B4-BE49-F238E27FC236}">
                <a16:creationId xmlns:a16="http://schemas.microsoft.com/office/drawing/2014/main" id="{424B8959-FF9C-453C-8179-A0BF8D392B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3F2D93AE-80E9-4043-9384-F0F06D657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76501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4718" y="4697806"/>
            <a:ext cx="2800350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5" name="Объект 2">
            <a:extLst>
              <a:ext uri="{FF2B5EF4-FFF2-40B4-BE49-F238E27FC236}">
                <a16:creationId xmlns:a16="http://schemas.microsoft.com/office/drawing/2014/main" id="{9D493CB6-06D1-4AD2-924D-64007FFFAC0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101931" y="4697805"/>
            <a:ext cx="2800351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6" name="Объект 2">
            <a:extLst>
              <a:ext uri="{FF2B5EF4-FFF2-40B4-BE49-F238E27FC236}">
                <a16:creationId xmlns:a16="http://schemas.microsoft.com/office/drawing/2014/main" id="{D5B991DB-A408-4F6D-A8D0-5167D1E3076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623718" y="1268809"/>
            <a:ext cx="2853532" cy="891383"/>
          </a:xfrm>
        </p:spPr>
        <p:txBody>
          <a:bodyPr rtlCol="0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0" name="Дата 6">
            <a:extLst>
              <a:ext uri="{FF2B5EF4-FFF2-40B4-BE49-F238E27FC236}">
                <a16:creationId xmlns:a16="http://schemas.microsoft.com/office/drawing/2014/main" id="{CAE1BB52-31E7-4A74-9ED4-FDD92237639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194718" y="6356350"/>
            <a:ext cx="98391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61" name="Нижний колонтитул 4">
            <a:extLst>
              <a:ext uri="{FF2B5EF4-FFF2-40B4-BE49-F238E27FC236}">
                <a16:creationId xmlns:a16="http://schemas.microsoft.com/office/drawing/2014/main" id="{EAF5ABA9-E5E2-43E4-ACD5-994ABC0856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2" name="Номер слайда 5">
            <a:extLst>
              <a:ext uri="{FF2B5EF4-FFF2-40B4-BE49-F238E27FC236}">
                <a16:creationId xmlns:a16="http://schemas.microsoft.com/office/drawing/2014/main" id="{40AEA096-23EC-471A-85DB-52788D8475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722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604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5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2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8435" y="3658480"/>
            <a:ext cx="393192" cy="390677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1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5" name="Текст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30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2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4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6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8435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90430" y="3658480"/>
            <a:ext cx="393192" cy="393192"/>
          </a:xfrm>
          <a:solidFill>
            <a:schemeClr val="accent4"/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80" name="Заголовок 1">
            <a:extLst>
              <a:ext uri="{FF2B5EF4-FFF2-40B4-BE49-F238E27FC236}">
                <a16:creationId xmlns:a16="http://schemas.microsoft.com/office/drawing/2014/main" id="{BD315BE3-66BC-448E-AC25-B8B59C800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0952" y="629616"/>
            <a:ext cx="6550096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 </a:t>
            </a: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8791A8F7-D0D7-459C-816C-06A776192CF1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3CFF470-94CA-4087-8B57-84A251AB5728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741B3D2-0E68-4CDE-B746-65D383DA0EF1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F24D9BB9-0D5B-45D1-A9B9-F8985612AD6E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DB714EE5-FC7B-4FDA-88D7-B7DB551EA274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D6984438-C7B6-469B-A0A3-F7C9F2CC6DBD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57EBFF5E-9DF7-4591-AC16-CB1D6AE0D25A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29E0EA42-935D-43B4-AB8D-FDC3007FD20C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EDD61E09-E863-45B9-9F49-02EA501C578E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52DB4680-C46B-45C0-9514-7B5E0B10E393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3AAA84B2-8B6A-4266-8305-9222B397D900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4" name="Прямоугольник 103">
            <a:extLst>
              <a:ext uri="{FF2B5EF4-FFF2-40B4-BE49-F238E27FC236}">
                <a16:creationId xmlns:a16="http://schemas.microsoft.com/office/drawing/2014/main" id="{6288CF74-DD4A-450A-A6CE-FD0BAFADE3CC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7CC73489-9E12-4EC4-BFC7-9BB5C27C2E1F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A2658D15-43FF-4F4D-AAE7-4B9122899193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AFA77309-00B7-459D-BA45-EE1AEAA3B0CD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30775FA4-041A-45A7-8F49-9CBD363A28BB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5508D4AD-2238-4B32-B766-397DD7A6E429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F4B50382-516D-4475-956A-F7F9FD3E08E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C399009F-0A9E-4E2F-B4EF-3ECF21378479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7CFBE686-CBC8-41CE-B11B-CF0C378E6EDE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D8450F92-73B1-46EB-A8BC-80B995ED31D0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E7EBDAD3-E952-4A8E-8DCF-BAD616AE8FD0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C135B39D-DCFF-48D1-B7C8-418310C34B9F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566893CC-18D8-4978-98A0-9F0F1A58F70F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A59803DA-84F5-4810-9D67-82851BBBF7B7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7A9BDBED-FA8E-4080-8786-5B97A485DDB6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4" name="Прямоугольник 133">
            <a:extLst>
              <a:ext uri="{FF2B5EF4-FFF2-40B4-BE49-F238E27FC236}">
                <a16:creationId xmlns:a16="http://schemas.microsoft.com/office/drawing/2014/main" id="{9D3328E7-2083-4FC9-B32F-1FED3CDFFF3B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6" name="Прямоугольник 135">
            <a:extLst>
              <a:ext uri="{FF2B5EF4-FFF2-40B4-BE49-F238E27FC236}">
                <a16:creationId xmlns:a16="http://schemas.microsoft.com/office/drawing/2014/main" id="{97D29CBA-4952-44B4-A695-45B4490EEB8D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65338F58-85B5-4095-931F-DE4D676A6192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0" name="Прямоугольник 139">
            <a:extLst>
              <a:ext uri="{FF2B5EF4-FFF2-40B4-BE49-F238E27FC236}">
                <a16:creationId xmlns:a16="http://schemas.microsoft.com/office/drawing/2014/main" id="{62101AC6-3DF3-44E3-8F37-4D420EFB890E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2" name="Прямоугольник 141">
            <a:extLst>
              <a:ext uri="{FF2B5EF4-FFF2-40B4-BE49-F238E27FC236}">
                <a16:creationId xmlns:a16="http://schemas.microsoft.com/office/drawing/2014/main" id="{D3E958D7-1972-40AD-A538-8302A14984AB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AAAD3289-DEFC-4EC6-BF0C-2B56CE1CD19B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7EA5B12A-0ADE-4B3A-A74C-D3487E40A7C4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423D27DE-07B7-4053-A551-3515F702FECE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5" name="Дата 3">
            <a:extLst>
              <a:ext uri="{FF2B5EF4-FFF2-40B4-BE49-F238E27FC236}">
                <a16:creationId xmlns:a16="http://schemas.microsoft.com/office/drawing/2014/main" id="{DAAD24F3-0234-4B5A-84DA-945939E26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156" name="Нижний колонтитул 4">
            <a:extLst>
              <a:ext uri="{FF2B5EF4-FFF2-40B4-BE49-F238E27FC236}">
                <a16:creationId xmlns:a16="http://schemas.microsoft.com/office/drawing/2014/main" id="{664012DC-ACEF-433E-A505-4617F7A7E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157" name="Номер слайда 5">
            <a:extLst>
              <a:ext uri="{FF2B5EF4-FFF2-40B4-BE49-F238E27FC236}">
                <a16:creationId xmlns:a16="http://schemas.microsoft.com/office/drawing/2014/main" id="{58602E04-6AE9-4AB4-8C82-ADECCA2FC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5237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чки, содержимое и картинка в рамк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758342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700735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09042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86" y="1047146"/>
            <a:ext cx="4603750" cy="955826"/>
          </a:xfrm>
        </p:spPr>
        <p:txBody>
          <a:bodyPr lIns="0" rtlCol="0" anchor="t">
            <a:no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11301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643128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643128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643128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643128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643128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643128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643128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6431280" y="4010202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643128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643128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643128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643128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700735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7583424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815949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8735568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9311640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988771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10463784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1103985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11615928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11615928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11615928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11615928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11615928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11615928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11615928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11615928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11615928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11615928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11615928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11615928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8159496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873556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9311640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9887712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10463784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11039856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Место для изображения из Интернета 4">
            <a:extLst>
              <a:ext uri="{FF2B5EF4-FFF2-40B4-BE49-F238E27FC236}">
                <a16:creationId xmlns:a16="http://schemas.microsoft.com/office/drawing/2014/main" id="{3F93CAB0-49C3-4A79-B42E-9E1448EB8C16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437001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7F604C77-9D98-476E-94D5-E470DD4AF76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741177" y="3202442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0" name="Место для изображения из Интернета 4">
            <a:extLst>
              <a:ext uri="{FF2B5EF4-FFF2-40B4-BE49-F238E27FC236}">
                <a16:creationId xmlns:a16="http://schemas.microsoft.com/office/drawing/2014/main" id="{9CF5CB34-93EF-4B2B-A1BE-32B6ED047CA5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4366877" y="2221535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FC62B88D-998E-4BF7-848E-A2874E941CD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1301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4" name="Место для изображения из Интернета 4">
            <a:extLst>
              <a:ext uri="{FF2B5EF4-FFF2-40B4-BE49-F238E27FC236}">
                <a16:creationId xmlns:a16="http://schemas.microsoft.com/office/drawing/2014/main" id="{5323F037-C84F-497F-BB92-7183D356BA26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437001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6" name="Текст 2">
            <a:extLst>
              <a:ext uri="{FF2B5EF4-FFF2-40B4-BE49-F238E27FC236}">
                <a16:creationId xmlns:a16="http://schemas.microsoft.com/office/drawing/2014/main" id="{FF3F35AF-A5CD-4066-97B9-902126AD3935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41177" y="5143144"/>
            <a:ext cx="2001667" cy="74721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8" name="Место для изображения из Интернета 4">
            <a:extLst>
              <a:ext uri="{FF2B5EF4-FFF2-40B4-BE49-F238E27FC236}">
                <a16:creationId xmlns:a16="http://schemas.microsoft.com/office/drawing/2014/main" id="{9A265732-BAC2-478A-92AE-23D502B7FF1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366877" y="4162237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2" name="Дата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64" name="Нижний колонтитул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6" name="Номер слайда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5827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3 объект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0" y="2682910"/>
            <a:ext cx="4050792" cy="4172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4070604" y="2662273"/>
            <a:ext cx="4050792" cy="4172532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6DDDE35A-F618-42E2-AA04-F609770EFA37}"/>
              </a:ext>
            </a:extLst>
          </p:cNvPr>
          <p:cNvSpPr/>
          <p:nvPr userDrawn="1"/>
        </p:nvSpPr>
        <p:spPr>
          <a:xfrm>
            <a:off x="8141208" y="2662273"/>
            <a:ext cx="4050792" cy="41931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74505" y="629616"/>
            <a:ext cx="8042991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Текст 2">
            <a:extLst>
              <a:ext uri="{FF2B5EF4-FFF2-40B4-BE49-F238E27FC236}">
                <a16:creationId xmlns:a16="http://schemas.microsoft.com/office/drawing/2014/main" id="{EF16DA6B-95E3-47E1-84FF-3BC278B4138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56168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8" name="Место для изображения из Интернета 4">
            <a:extLst>
              <a:ext uri="{FF2B5EF4-FFF2-40B4-BE49-F238E27FC236}">
                <a16:creationId xmlns:a16="http://schemas.microsoft.com/office/drawing/2014/main" id="{CAAD9B35-EE81-48EC-8761-181F054A07C5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668302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9" name="Текст 2">
            <a:extLst>
              <a:ext uri="{FF2B5EF4-FFF2-40B4-BE49-F238E27FC236}">
                <a16:creationId xmlns:a16="http://schemas.microsoft.com/office/drawing/2014/main" id="{BDA65F58-E1F7-44CA-BD9C-34919803B82A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969746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0" name="Место для изображения из Интернета 4">
            <a:extLst>
              <a:ext uri="{FF2B5EF4-FFF2-40B4-BE49-F238E27FC236}">
                <a16:creationId xmlns:a16="http://schemas.microsoft.com/office/drawing/2014/main" id="{0FC3B20B-4758-4A42-8F93-33F464E4670F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5681880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2" name="Текст 2">
            <a:extLst>
              <a:ext uri="{FF2B5EF4-FFF2-40B4-BE49-F238E27FC236}">
                <a16:creationId xmlns:a16="http://schemas.microsoft.com/office/drawing/2014/main" id="{3235C0E0-A540-41F6-8358-8E19E9EFBA0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9050970" y="4922388"/>
            <a:ext cx="2176974" cy="566511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3" name="Место для изображения из Интернета 4">
            <a:extLst>
              <a:ext uri="{FF2B5EF4-FFF2-40B4-BE49-F238E27FC236}">
                <a16:creationId xmlns:a16="http://schemas.microsoft.com/office/drawing/2014/main" id="{D16285A0-0824-4A0A-892F-2ABEEB9CAC2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9763104" y="3911001"/>
            <a:ext cx="747216" cy="747216"/>
          </a:xfrm>
        </p:spPr>
        <p:txBody>
          <a:bodyPr rtlCol="0"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4" name="Дата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75" name="Нижний колонтитул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76" name="Номер слайда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10251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0" y="329692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0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657600" y="4126230"/>
            <a:ext cx="7315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Место для изображения из Интернета 4">
            <a:extLst>
              <a:ext uri="{FF2B5EF4-FFF2-40B4-BE49-F238E27FC236}">
                <a16:creationId xmlns:a16="http://schemas.microsoft.com/office/drawing/2014/main" id="{B1173A38-564B-4926-9E0B-57DAB42A719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6743700" y="1899285"/>
            <a:ext cx="1127125" cy="1127125"/>
          </a:xfrm>
        </p:spPr>
        <p:txBody>
          <a:bodyPr rtlCol="0"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33" name="Дата 3">
            <a:extLst>
              <a:ext uri="{FF2B5EF4-FFF2-40B4-BE49-F238E27FC236}">
                <a16:creationId xmlns:a16="http://schemas.microsoft.com/office/drawing/2014/main" id="{2A70D14D-B032-42AB-863B-09AB9DB8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35" name="Нижний колонтитул 4">
            <a:extLst>
              <a:ext uri="{FF2B5EF4-FFF2-40B4-BE49-F238E27FC236}">
                <a16:creationId xmlns:a16="http://schemas.microsoft.com/office/drawing/2014/main" id="{06761B94-9FB3-4CC8-9201-29F603295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37" name="Номер слайда 5">
            <a:extLst>
              <a:ext uri="{FF2B5EF4-FFF2-40B4-BE49-F238E27FC236}">
                <a16:creationId xmlns:a16="http://schemas.microsoft.com/office/drawing/2014/main" id="{E3302F78-FDF8-4294-A286-EBE868040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6575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рисунок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D6DBA18F-1861-4C2A-8FFE-4E883AEC0B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0"/>
            <a:ext cx="6099175" cy="625157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5" y="1333500"/>
            <a:ext cx="4493260" cy="1946275"/>
          </a:xfrm>
        </p:spPr>
        <p:txBody>
          <a:bodyPr rtlCol="0" anchor="b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886200"/>
            <a:ext cx="4493260" cy="2364740"/>
          </a:xfrm>
        </p:spPr>
        <p:txBody>
          <a:bodyPr numCol="2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093585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13887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24038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34189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44340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54491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64642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4793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03736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35025" y="848032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Дата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20" name="Нижний колонтитул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43621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4535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074089"/>
            <a:ext cx="5522750" cy="1492476"/>
          </a:xfrm>
        </p:spPr>
        <p:txBody>
          <a:bodyPr lIns="0" bIns="0" rtlCol="0" anchor="b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5025" y="3865635"/>
            <a:ext cx="5522750" cy="1947336"/>
          </a:xfrm>
        </p:spPr>
        <p:txBody>
          <a:bodyPr lIns="0"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подзаголовка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3063"/>
            <a:ext cx="1719072" cy="17111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047"/>
            <a:ext cx="1719072" cy="17130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4535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Рисунок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72928" y="0"/>
            <a:ext cx="1719072" cy="1711166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5" name="Рисунок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54" name="Рисунок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44535" y="1713063"/>
            <a:ext cx="1711372" cy="1711984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3" name="Дата 3">
            <a:extLst>
              <a:ext uri="{FF2B5EF4-FFF2-40B4-BE49-F238E27FC236}">
                <a16:creationId xmlns:a16="http://schemas.microsoft.com/office/drawing/2014/main" id="{B5DBA416-A900-41C7-B41E-F9D99DE451D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24" name="Нижний колонтитул 4">
            <a:extLst>
              <a:ext uri="{FF2B5EF4-FFF2-40B4-BE49-F238E27FC236}">
                <a16:creationId xmlns:a16="http://schemas.microsoft.com/office/drawing/2014/main" id="{994B7D60-DBB5-47AC-87E6-7194D4E37C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3660014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25" name="Номер слайда 5">
            <a:extLst>
              <a:ext uri="{FF2B5EF4-FFF2-40B4-BE49-F238E27FC236}">
                <a16:creationId xmlns:a16="http://schemas.microsoft.com/office/drawing/2014/main" id="{B1B87CF0-D8F7-4D29-BF5C-58C43C97C9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548268" y="6356350"/>
            <a:ext cx="80950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4535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0743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526042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4165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ва объекта содержимог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1736" y="896112"/>
            <a:ext cx="9389288" cy="1362456"/>
          </a:xfrm>
        </p:spPr>
        <p:txBody>
          <a:bodyPr rtlCol="0" anchor="t" anchorCtr="0"/>
          <a:lstStyle>
            <a:lvl1pPr>
              <a:defRPr lang="ru-RU" cap="all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/>
              <a:t>ЩЕЛКНИТЕ, ЧТОБЫ ДОБАВИТЬ ЗАГОЛОВОК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88DF45F-9FEA-47BE-AC15-52BE148E1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239499" y="0"/>
            <a:ext cx="1015984" cy="6858000"/>
            <a:chOff x="11239499" y="0"/>
            <a:chExt cx="1015984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51E8B0-FB58-4BB5-9CDA-4A1B4DBC5E90}"/>
                </a:ext>
              </a:extLst>
            </p:cNvPr>
            <p:cNvSpPr/>
            <p:nvPr userDrawn="1"/>
          </p:nvSpPr>
          <p:spPr>
            <a:xfrm>
              <a:off x="11240499" y="4828032"/>
              <a:ext cx="1014984" cy="20299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8A0B2-480B-4F04-B7B5-67A328B174D1}"/>
                </a:ext>
              </a:extLst>
            </p:cNvPr>
            <p:cNvSpPr/>
            <p:nvPr userDrawn="1"/>
          </p:nvSpPr>
          <p:spPr>
            <a:xfrm>
              <a:off x="11240499" y="2833299"/>
              <a:ext cx="1014984" cy="202996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0A19E0-B2DF-4E35-AD7A-80B5C429C6C1}"/>
                </a:ext>
              </a:extLst>
            </p:cNvPr>
            <p:cNvSpPr/>
            <p:nvPr userDrawn="1"/>
          </p:nvSpPr>
          <p:spPr>
            <a:xfrm>
              <a:off x="11240499" y="0"/>
              <a:ext cx="1014984" cy="202996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pic>
          <p:nvPicPr>
            <p:cNvPr id="12" name="Рисунок 11" descr="Узор в черно-белую полоску&#10;&#10;Описание создано автоматически с низкой степенью достоверности">
              <a:extLst>
                <a:ext uri="{FF2B5EF4-FFF2-40B4-BE49-F238E27FC236}">
                  <a16:creationId xmlns:a16="http://schemas.microsoft.com/office/drawing/2014/main" id="{9C1C8F39-77F2-4753-A57A-2FD46715F2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777681" y="552957"/>
              <a:ext cx="1828800" cy="90516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A6AF7B2-2B49-4313-AA4E-3FD77CF46A04}"/>
                </a:ext>
              </a:extLst>
            </p:cNvPr>
            <p:cNvSpPr/>
            <p:nvPr userDrawn="1"/>
          </p:nvSpPr>
          <p:spPr>
            <a:xfrm>
              <a:off x="11240499" y="2029863"/>
              <a:ext cx="1014984" cy="8129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pic>
          <p:nvPicPr>
            <p:cNvPr id="26" name="Графический объект 25">
              <a:extLst>
                <a:ext uri="{FF2B5EF4-FFF2-40B4-BE49-F238E27FC236}">
                  <a16:creationId xmlns:a16="http://schemas.microsoft.com/office/drawing/2014/main" id="{E9AA5A01-9E59-4C92-9634-32DB51F918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6200000">
              <a:off x="10880040" y="5394960"/>
              <a:ext cx="1828800" cy="914400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D3A8643-F793-41FD-AA08-DC814719C40C}"/>
                </a:ext>
              </a:extLst>
            </p:cNvPr>
            <p:cNvSpPr/>
            <p:nvPr userDrawn="1"/>
          </p:nvSpPr>
          <p:spPr>
            <a:xfrm>
              <a:off x="11250235" y="4949368"/>
              <a:ext cx="914400" cy="1828800"/>
            </a:xfrm>
            <a:custGeom>
              <a:avLst/>
              <a:gdLst>
                <a:gd name="connsiteX0" fmla="*/ 1248 w 915648"/>
                <a:gd name="connsiteY0" fmla="*/ 0 h 1828800"/>
                <a:gd name="connsiteX1" fmla="*/ 915648 w 915648"/>
                <a:gd name="connsiteY1" fmla="*/ 914400 h 1828800"/>
                <a:gd name="connsiteX2" fmla="*/ 1248 w 915648"/>
                <a:gd name="connsiteY2" fmla="*/ 1828800 h 1828800"/>
                <a:gd name="connsiteX3" fmla="*/ 0 w 915648"/>
                <a:gd name="connsiteY3" fmla="*/ 1828737 h 1828800"/>
                <a:gd name="connsiteX4" fmla="*/ 0 w 915648"/>
                <a:gd name="connsiteY4" fmla="*/ 63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48" h="1828800">
                  <a:moveTo>
                    <a:pt x="1248" y="0"/>
                  </a:moveTo>
                  <a:cubicBezTo>
                    <a:pt x="506257" y="0"/>
                    <a:pt x="915648" y="409391"/>
                    <a:pt x="915648" y="914400"/>
                  </a:cubicBezTo>
                  <a:cubicBezTo>
                    <a:pt x="915648" y="1419409"/>
                    <a:pt x="506257" y="1828800"/>
                    <a:pt x="1248" y="1828800"/>
                  </a:cubicBezTo>
                  <a:lnTo>
                    <a:pt x="0" y="182873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ru-RU"/>
              </a:defPPr>
            </a:lstStyle>
            <a:p>
              <a:pPr algn="ctr" rtl="0"/>
              <a:endParaRPr lang="ru-RU" dirty="0">
                <a:latin typeface="Calibri" panose="020F0502020204030204" pitchFamily="34" charset="0"/>
              </a:endParaRPr>
            </a:p>
          </p:txBody>
        </p:sp>
        <p:pic>
          <p:nvPicPr>
            <p:cNvPr id="31" name="Графический объект 30">
              <a:extLst>
                <a:ext uri="{FF2B5EF4-FFF2-40B4-BE49-F238E27FC236}">
                  <a16:creationId xmlns:a16="http://schemas.microsoft.com/office/drawing/2014/main" id="{F50D01F0-AD27-490F-8044-37B2D9E2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10793035" y="3391083"/>
              <a:ext cx="1828800" cy="914400"/>
            </a:xfrm>
            <a:prstGeom prst="rect">
              <a:avLst/>
            </a:prstGeom>
          </p:spPr>
        </p:pic>
      </p:grpSp>
      <p:sp>
        <p:nvSpPr>
          <p:cNvPr id="32" name="Дата 3">
            <a:extLst>
              <a:ext uri="{FF2B5EF4-FFF2-40B4-BE49-F238E27FC236}">
                <a16:creationId xmlns:a16="http://schemas.microsoft.com/office/drawing/2014/main" id="{417A4AF6-C906-4001-BDD2-33E116318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1735" y="6353175"/>
            <a:ext cx="1097280" cy="365125"/>
          </a:xfrm>
        </p:spPr>
        <p:txBody>
          <a:bodyPr rtlCol="0"/>
          <a:lstStyle>
            <a:lvl1pPr>
              <a:defRPr lang="ru-RU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66A6EB5-FE51-490A-B083-773FB1A6394F}" type="datetime1">
              <a:rPr lang="ru-RU" smtClean="0"/>
              <a:t>26.09.2025</a:t>
            </a:fld>
            <a:endParaRPr lang="ru-RU" dirty="0"/>
          </a:p>
        </p:txBody>
      </p:sp>
      <p:sp>
        <p:nvSpPr>
          <p:cNvPr id="33" name="Нижний колонтитул 4">
            <a:extLst>
              <a:ext uri="{FF2B5EF4-FFF2-40B4-BE49-F238E27FC236}">
                <a16:creationId xmlns:a16="http://schemas.microsoft.com/office/drawing/2014/main" id="{5D94E674-98A0-4C77-80E5-084E3946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24487" y="6350000"/>
            <a:ext cx="2286000" cy="365125"/>
          </a:xfrm>
        </p:spPr>
        <p:txBody>
          <a:bodyPr rtlCol="0"/>
          <a:lstStyle>
            <a:lvl1pPr>
              <a:defRPr lang="ru-RU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ru-RU"/>
              <a:t>Заголовок презентации</a:t>
            </a:r>
            <a:endParaRPr lang="ru-RU" dirty="0"/>
          </a:p>
        </p:txBody>
      </p:sp>
      <p:sp>
        <p:nvSpPr>
          <p:cNvPr id="34" name="Номер слайда 5">
            <a:extLst>
              <a:ext uri="{FF2B5EF4-FFF2-40B4-BE49-F238E27FC236}">
                <a16:creationId xmlns:a16="http://schemas.microsoft.com/office/drawing/2014/main" id="{36214990-C58C-4D62-9381-40A242460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23295" y="6356350"/>
            <a:ext cx="457200" cy="365125"/>
          </a:xfrm>
        </p:spPr>
        <p:txBody>
          <a:bodyPr rtlCol="0"/>
          <a:lstStyle>
            <a:lvl1pPr>
              <a:defRPr lang="ru-RU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135D7B7-20E9-ADCF-4417-B443AF3112F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71734" y="2590800"/>
            <a:ext cx="4515035" cy="35052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lang="ru-RU" sz="1800"/>
            </a:lvl1pPr>
            <a:lvl2pPr marL="457200">
              <a:lnSpc>
                <a:spcPts val="2000"/>
              </a:lnSpc>
              <a:defRPr lang="ru-RU" sz="1800"/>
            </a:lvl2pPr>
            <a:lvl3pPr marL="914400">
              <a:lnSpc>
                <a:spcPts val="2000"/>
              </a:lnSpc>
              <a:defRPr lang="ru-RU" sz="1800"/>
            </a:lvl3pPr>
            <a:lvl4pPr marL="1371600">
              <a:lnSpc>
                <a:spcPts val="2000"/>
              </a:lnSpc>
              <a:defRPr lang="ru-RU" sz="1800"/>
            </a:lvl4pPr>
            <a:lvl5pPr marL="1828800">
              <a:lnSpc>
                <a:spcPts val="2000"/>
              </a:lnSpc>
              <a:defRPr lang="ru-RU" sz="18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5D4468C5-0B68-8408-80C5-F8681CA98918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5645989" y="2590800"/>
            <a:ext cx="4515035" cy="3505200"/>
          </a:xfrm>
        </p:spPr>
        <p:txBody>
          <a:bodyPr rtlCol="0">
            <a:normAutofit/>
          </a:bodyPr>
          <a:lstStyle>
            <a:lvl1pPr marL="0" indent="0">
              <a:lnSpc>
                <a:spcPts val="2000"/>
              </a:lnSpc>
              <a:buFont typeface="Arial" panose="020B0604020202020204" pitchFamily="34" charset="0"/>
              <a:buNone/>
              <a:defRPr lang="ru-RU" sz="1800"/>
            </a:lvl1pPr>
            <a:lvl2pPr marL="457200">
              <a:lnSpc>
                <a:spcPts val="2000"/>
              </a:lnSpc>
              <a:defRPr lang="ru-RU" sz="1800"/>
            </a:lvl2pPr>
            <a:lvl3pPr marL="914400">
              <a:lnSpc>
                <a:spcPts val="2000"/>
              </a:lnSpc>
              <a:defRPr lang="ru-RU" sz="1800"/>
            </a:lvl3pPr>
            <a:lvl4pPr marL="1371600">
              <a:lnSpc>
                <a:spcPts val="2000"/>
              </a:lnSpc>
              <a:defRPr lang="ru-RU" sz="1800"/>
            </a:lvl4pPr>
            <a:lvl5pPr marL="1828800">
              <a:lnSpc>
                <a:spcPts val="2000"/>
              </a:lnSpc>
              <a:defRPr lang="ru-RU" sz="1800"/>
            </a:lvl5pPr>
          </a:lstStyle>
          <a:p>
            <a:pPr lvl="0" rtl="0"/>
            <a:r>
              <a:rPr lang="ru-RU"/>
              <a:t>Щелкните, чтобы добавить содержимое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6963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2 рисунк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42200" y="1599882"/>
            <a:ext cx="3911600" cy="928688"/>
          </a:xfrm>
        </p:spPr>
        <p:txBody>
          <a:bodyPr lIns="0" rtlCol="0" anchor="t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42200" y="2667000"/>
            <a:ext cx="3911600" cy="3438144"/>
          </a:xfrm>
        </p:spPr>
        <p:txBody>
          <a:bodyPr lIns="0" numCol="1"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0" y="0"/>
            <a:ext cx="3438144" cy="345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id="{2B2F89B6-A8D2-4031-8B1F-E4A466C20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572" y="0"/>
            <a:ext cx="3438144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3572" y="3443974"/>
            <a:ext cx="3429000" cy="342290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45280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большой рисунок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C4E9CD21-8789-4906-BCC9-B0591D8285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0"/>
            <a:ext cx="11849100" cy="6858000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299" y="1619250"/>
            <a:ext cx="4813301" cy="1325563"/>
          </a:xfrm>
        </p:spPr>
        <p:txBody>
          <a:bodyPr lIns="0" rtlCol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30299" y="3233057"/>
            <a:ext cx="4203701" cy="2964543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8AB15B89-DA8C-4D7D-B70F-286B95F8C931}"/>
              </a:ext>
            </a:extLst>
          </p:cNvPr>
          <p:cNvSpPr/>
          <p:nvPr userDrawn="1"/>
        </p:nvSpPr>
        <p:spPr>
          <a:xfrm>
            <a:off x="1130300" y="1066800"/>
            <a:ext cx="628650" cy="1822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26" name="Дата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28" name="Нижний колонтитул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30" name="Номер слайда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6169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объект и рисунок в рамке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Рисунок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9" name="Прямоугольник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743700" y="28375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112" name="Дата 3">
            <a:extLst>
              <a:ext uri="{FF2B5EF4-FFF2-40B4-BE49-F238E27FC236}">
                <a16:creationId xmlns:a16="http://schemas.microsoft.com/office/drawing/2014/main" id="{2D66ED17-6A8B-4750-B089-A49B6B7F23C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3700" y="6356350"/>
            <a:ext cx="1005116" cy="365125"/>
          </a:xfrm>
        </p:spPr>
        <p:txBody>
          <a:bodyPr lIns="0"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113" name="Нижний колонтитул 4">
            <a:extLst>
              <a:ext uri="{FF2B5EF4-FFF2-40B4-BE49-F238E27FC236}">
                <a16:creationId xmlns:a16="http://schemas.microsoft.com/office/drawing/2014/main" id="{E0A74137-35DA-43A9-A740-435B3099BE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114" name="Номер слайда 5">
            <a:extLst>
              <a:ext uri="{FF2B5EF4-FFF2-40B4-BE49-F238E27FC236}">
                <a16:creationId xmlns:a16="http://schemas.microsoft.com/office/drawing/2014/main" id="{B68A6459-3B6F-442B-914B-5A5522D327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912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98340" y="187071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49" name="Текст 48">
            <a:extLst>
              <a:ext uri="{FF2B5EF4-FFF2-40B4-BE49-F238E27FC236}">
                <a16:creationId xmlns:a16="http://schemas.microsoft.com/office/drawing/2014/main" id="{A36FAFC0-63E1-4A5C-8C07-50890392F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8940" y="11785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498340" y="3506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1" name="Текст 48">
            <a:extLst>
              <a:ext uri="{FF2B5EF4-FFF2-40B4-BE49-F238E27FC236}">
                <a16:creationId xmlns:a16="http://schemas.microsoft.com/office/drawing/2014/main" id="{D5AAA54C-0885-4221-AAAF-831C36B8C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940" y="2816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52" name="Объект 2">
            <a:extLst>
              <a:ext uri="{FF2B5EF4-FFF2-40B4-BE49-F238E27FC236}">
                <a16:creationId xmlns:a16="http://schemas.microsoft.com/office/drawing/2014/main" id="{07D1309E-F6F7-4FFB-BFBE-F2B34D49D2B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98340" y="5157470"/>
            <a:ext cx="5664200" cy="674370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3" name="Текст 48">
            <a:extLst>
              <a:ext uri="{FF2B5EF4-FFF2-40B4-BE49-F238E27FC236}">
                <a16:creationId xmlns:a16="http://schemas.microsoft.com/office/drawing/2014/main" id="{020F4427-24B5-439F-BAD8-849395F5BD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940" y="4467860"/>
            <a:ext cx="1143000" cy="674370"/>
          </a:xfrm>
        </p:spPr>
        <p:txBody>
          <a:bodyPr rtlCol="0"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57" name="Дата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8" name="Нижний колонтитул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59" name="Номер слайда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374585" y="2766221"/>
            <a:ext cx="6858002" cy="1325563"/>
          </a:xfrm>
        </p:spPr>
        <p:txBody>
          <a:bodyPr rtlCol="0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Щелкните, чтобы изменить образец заголовка</a:t>
            </a:r>
          </a:p>
        </p:txBody>
      </p:sp>
      <p:sp>
        <p:nvSpPr>
          <p:cNvPr id="57" name="Дата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8" name="Нижний колонтитул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59" name="Номер слайда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2096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1A29850-9B3D-49F0-9198-80F35FD55140}"/>
              </a:ext>
            </a:extLst>
          </p:cNvPr>
          <p:cNvSpPr/>
          <p:nvPr userDrawn="1"/>
        </p:nvSpPr>
        <p:spPr>
          <a:xfrm>
            <a:off x="5222748" y="0"/>
            <a:ext cx="1746503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20672AB-65F9-4533-9452-7872A8E7C3BC}"/>
              </a:ext>
            </a:extLst>
          </p:cNvPr>
          <p:cNvSpPr/>
          <p:nvPr userDrawn="1"/>
        </p:nvSpPr>
        <p:spPr>
          <a:xfrm>
            <a:off x="174091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20BF50-7B12-496A-986A-AF0B9880118F}"/>
              </a:ext>
            </a:extLst>
          </p:cNvPr>
          <p:cNvSpPr/>
          <p:nvPr userDrawn="1"/>
        </p:nvSpPr>
        <p:spPr>
          <a:xfrm>
            <a:off x="0" y="0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E556028-47A8-47AD-A7ED-1CB2252FBE3D}"/>
              </a:ext>
            </a:extLst>
          </p:cNvPr>
          <p:cNvSpPr/>
          <p:nvPr userDrawn="1"/>
        </p:nvSpPr>
        <p:spPr>
          <a:xfrm>
            <a:off x="1044549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47570CE-A79F-452C-A098-5DE30EBBC6FB}"/>
              </a:ext>
            </a:extLst>
          </p:cNvPr>
          <p:cNvSpPr/>
          <p:nvPr userDrawn="1"/>
        </p:nvSpPr>
        <p:spPr>
          <a:xfrm>
            <a:off x="1740916" y="1733044"/>
            <a:ext cx="1746504" cy="1755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D3866FD-426E-414F-B17B-F648AF71EA9B}"/>
              </a:ext>
            </a:extLst>
          </p:cNvPr>
          <p:cNvSpPr/>
          <p:nvPr userDrawn="1"/>
        </p:nvSpPr>
        <p:spPr>
          <a:xfrm>
            <a:off x="0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4B0C63F-EAB3-44FC-B94D-C69BCBD26EBB}"/>
              </a:ext>
            </a:extLst>
          </p:cNvPr>
          <p:cNvSpPr/>
          <p:nvPr userDrawn="1"/>
        </p:nvSpPr>
        <p:spPr>
          <a:xfrm>
            <a:off x="8704580" y="1733044"/>
            <a:ext cx="1746504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79B1BFC-C4E4-428C-A63D-1780C528C70E}"/>
              </a:ext>
            </a:extLst>
          </p:cNvPr>
          <p:cNvSpPr/>
          <p:nvPr userDrawn="1"/>
        </p:nvSpPr>
        <p:spPr>
          <a:xfrm>
            <a:off x="5222748" y="1733044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6506793-EC4D-4DB9-A0A1-CC46BD8565D8}"/>
              </a:ext>
            </a:extLst>
          </p:cNvPr>
          <p:cNvSpPr/>
          <p:nvPr userDrawn="1"/>
        </p:nvSpPr>
        <p:spPr>
          <a:xfrm>
            <a:off x="10451084" y="1733044"/>
            <a:ext cx="1740916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7BD3197-9B69-4E3D-9A01-662F1F8E514B}"/>
              </a:ext>
            </a:extLst>
          </p:cNvPr>
          <p:cNvSpPr/>
          <p:nvPr userDrawn="1"/>
        </p:nvSpPr>
        <p:spPr>
          <a:xfrm>
            <a:off x="3481832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3870960"/>
            <a:ext cx="9052560" cy="1363663"/>
          </a:xfrm>
        </p:spPr>
        <p:txBody>
          <a:bodyPr rtlCol="0" anchor="b">
            <a:norm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69720" y="5405755"/>
            <a:ext cx="9052560" cy="476885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Рисунок 52">
            <a:extLst>
              <a:ext uri="{FF2B5EF4-FFF2-40B4-BE49-F238E27FC236}">
                <a16:creationId xmlns:a16="http://schemas.microsoft.com/office/drawing/2014/main" id="{AEBBD699-238F-487D-A094-5E479CCCCD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81832" y="0"/>
            <a:ext cx="1740916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7" name="Рисунок 52">
            <a:extLst>
              <a:ext uri="{FF2B5EF4-FFF2-40B4-BE49-F238E27FC236}">
                <a16:creationId xmlns:a16="http://schemas.microsoft.com/office/drawing/2014/main" id="{6A29DD5B-55DC-47F4-8032-1E78B3A99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4580" y="0"/>
            <a:ext cx="1746504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25" name="Рисунок 52">
            <a:extLst>
              <a:ext uri="{FF2B5EF4-FFF2-40B4-BE49-F238E27FC236}">
                <a16:creationId xmlns:a16="http://schemas.microsoft.com/office/drawing/2014/main" id="{DF373D3C-15A7-41D7-A80E-63E14EA87B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69252" y="1733044"/>
            <a:ext cx="1735328" cy="1755648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2FEFBC2-5C67-4F2E-8B5F-6AAF8656FBA4}"/>
              </a:ext>
            </a:extLst>
          </p:cNvPr>
          <p:cNvSpPr/>
          <p:nvPr userDrawn="1"/>
        </p:nvSpPr>
        <p:spPr>
          <a:xfrm>
            <a:off x="6969250" y="0"/>
            <a:ext cx="1740917" cy="17330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7059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 rtlCol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10" name="Рисунок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175" y="607060"/>
            <a:ext cx="6082549" cy="625474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rtlCol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27093093-F077-4A1D-A6ED-946369A581A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43700" y="4589463"/>
            <a:ext cx="4603750" cy="1500187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4"/>
              </a:solidFill>
            </a:endParaRPr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 rtlCol="0"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7582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чее содержимое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76" name="Текст 2">
            <a:extLst>
              <a:ext uri="{FF2B5EF4-FFF2-40B4-BE49-F238E27FC236}">
                <a16:creationId xmlns:a16="http://schemas.microsoft.com/office/drawing/2014/main" id="{4BBE4B76-BA2D-4EA4-A178-30F57AC1DF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78" name="Текст 4">
            <a:extLst>
              <a:ext uri="{FF2B5EF4-FFF2-40B4-BE49-F238E27FC236}">
                <a16:creationId xmlns:a16="http://schemas.microsoft.com/office/drawing/2014/main" id="{045FF175-F59F-4A69-B296-E046C77842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4398413"/>
            <a:ext cx="2342205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80" name="Текст 2">
            <a:extLst>
              <a:ext uri="{FF2B5EF4-FFF2-40B4-BE49-F238E27FC236}">
                <a16:creationId xmlns:a16="http://schemas.microsoft.com/office/drawing/2014/main" id="{FBAA7D2D-B5F0-416A-A89F-1DC3E6A877E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4398413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82" name="Текст 2">
            <a:extLst>
              <a:ext uri="{FF2B5EF4-FFF2-40B4-BE49-F238E27FC236}">
                <a16:creationId xmlns:a16="http://schemas.microsoft.com/office/drawing/2014/main" id="{01187116-E25F-47A2-9BC5-532F3F42D31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4398057"/>
            <a:ext cx="2330726" cy="804859"/>
          </a:xfrm>
        </p:spPr>
        <p:txBody>
          <a:bodyPr lIns="0" rIns="0" rtlCol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84" name="Текст 2">
            <a:extLst>
              <a:ext uri="{FF2B5EF4-FFF2-40B4-BE49-F238E27FC236}">
                <a16:creationId xmlns:a16="http://schemas.microsoft.com/office/drawing/2014/main" id="{B69B6CD5-B022-423C-A017-AD2D8FFA0665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6" name="Текст 2">
            <a:extLst>
              <a:ext uri="{FF2B5EF4-FFF2-40B4-BE49-F238E27FC236}">
                <a16:creationId xmlns:a16="http://schemas.microsoft.com/office/drawing/2014/main" id="{06A7180A-5FBF-4DE7-A668-E24E022DFA9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5226810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7" name="Текст 2">
            <a:extLst>
              <a:ext uri="{FF2B5EF4-FFF2-40B4-BE49-F238E27FC236}">
                <a16:creationId xmlns:a16="http://schemas.microsoft.com/office/drawing/2014/main" id="{2EFABF40-7E40-4F8A-80D3-DB5903EEBDF1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8" name="Текст 2">
            <a:extLst>
              <a:ext uri="{FF2B5EF4-FFF2-40B4-BE49-F238E27FC236}">
                <a16:creationId xmlns:a16="http://schemas.microsoft.com/office/drawing/2014/main" id="{FFD10C91-B253-496D-889A-D48B1A0AA556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562665" y="5226454"/>
            <a:ext cx="2330726" cy="438505"/>
          </a:xfrm>
        </p:spPr>
        <p:txBody>
          <a:bodyPr lIns="0" rIns="0" rtlCol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</a:t>
            </a:r>
          </a:p>
        </p:txBody>
      </p:sp>
      <p:sp>
        <p:nvSpPr>
          <p:cNvPr id="89" name="Заголовок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0476" y="629616"/>
            <a:ext cx="9371048" cy="1325563"/>
          </a:xfrm>
        </p:spPr>
        <p:txBody>
          <a:bodyPr rtlCol="0"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ru-RU" noProof="0"/>
              <a:t>Образец заголовка </a:t>
            </a:r>
          </a:p>
        </p:txBody>
      </p:sp>
      <p:sp>
        <p:nvSpPr>
          <p:cNvPr id="93" name="Дата 3">
            <a:extLst>
              <a:ext uri="{FF2B5EF4-FFF2-40B4-BE49-F238E27FC236}">
                <a16:creationId xmlns:a16="http://schemas.microsoft.com/office/drawing/2014/main" id="{3EDC5EF0-E937-47AD-8F93-11A7E0319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94" name="Нижний колонтитул 4">
            <a:extLst>
              <a:ext uri="{FF2B5EF4-FFF2-40B4-BE49-F238E27FC236}">
                <a16:creationId xmlns:a16="http://schemas.microsoft.com/office/drawing/2014/main" id="{4CB9AE8E-EB22-4097-951C-4A6E38B2D47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95" name="Номер слайда 5">
            <a:extLst>
              <a:ext uri="{FF2B5EF4-FFF2-40B4-BE49-F238E27FC236}">
                <a16:creationId xmlns:a16="http://schemas.microsoft.com/office/drawing/2014/main" id="{D89D10F4-442B-4B78-B541-92469482E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13.07.20XX г.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76" r:id="rId4"/>
    <p:sldLayoutId id="2147483650" r:id="rId5"/>
    <p:sldLayoutId id="2147483682" r:id="rId6"/>
    <p:sldLayoutId id="2147483667" r:id="rId7"/>
    <p:sldLayoutId id="2147483668" r:id="rId8"/>
    <p:sldLayoutId id="2147483656" r:id="rId9"/>
    <p:sldLayoutId id="2147483677" r:id="rId10"/>
    <p:sldLayoutId id="2147483664" r:id="rId11"/>
    <p:sldLayoutId id="2147483678" r:id="rId12"/>
    <p:sldLayoutId id="2147483679" r:id="rId13"/>
    <p:sldLayoutId id="2147483680" r:id="rId14"/>
    <p:sldLayoutId id="2147483673" r:id="rId15"/>
    <p:sldLayoutId id="2147483681" r:id="rId16"/>
    <p:sldLayoutId id="2147483701" r:id="rId17"/>
    <p:sldLayoutId id="2147483704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1982" y="1699494"/>
            <a:ext cx="10391282" cy="1718534"/>
          </a:xfrm>
          <a:solidFill>
            <a:srgbClr val="D34817"/>
          </a:solidFill>
        </p:spPr>
        <p:txBody>
          <a:bodyPr rtlCol="0">
            <a:noAutofit/>
          </a:bodyPr>
          <a:lstStyle/>
          <a:p>
            <a:pPr algn="ctr" rtl="0"/>
            <a:r>
              <a:rPr lang="ru-RU" sz="4000" dirty="0"/>
              <a:t>Здоровое детство – фундамент репродуктивного и демографического благополучия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763608"/>
            <a:ext cx="6052715" cy="1194331"/>
          </a:xfrm>
        </p:spPr>
        <p:txBody>
          <a:bodyPr rtlCol="0">
            <a:normAutofit fontScale="77500" lnSpcReduction="20000"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800" dirty="0"/>
              <a:t>д.м.н., профессор Дубовая Анна Валериевна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800" dirty="0"/>
              <a:t>к.м.н. Усенко Надежда Алексеевна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ru-RU" sz="2800" dirty="0"/>
              <a:t>к.м.н., доцент Тонких Наталья Александровна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90BED1-6934-438F-B17F-E7723FBE5D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-1501" r="-2674"/>
          <a:stretch/>
        </p:blipFill>
        <p:spPr>
          <a:xfrm>
            <a:off x="1731982" y="161386"/>
            <a:ext cx="1581287" cy="1385839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AE0A35E-10B8-4091-9CD6-32367C959552}"/>
              </a:ext>
            </a:extLst>
          </p:cNvPr>
          <p:cNvSpPr txBox="1"/>
          <p:nvPr/>
        </p:nvSpPr>
        <p:spPr>
          <a:xfrm>
            <a:off x="3415570" y="86062"/>
            <a:ext cx="8676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Федеральное государственное бюджетное образовательное учреждение высшего образования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«Донецкий государственный медицинский университет имени М. Горького» Министерства здравоохранения Российской Федерации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Кафедра педиатрии №3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4DEF95D-3EC7-4254-AF97-ECB15C16FB1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/>
          <a:srcRect l="5678" t="2304" r="6705" b="9020"/>
          <a:stretch/>
        </p:blipFill>
        <p:spPr>
          <a:xfrm>
            <a:off x="0" y="1710466"/>
            <a:ext cx="1731982" cy="1718534"/>
          </a:xfr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36A6D84-4924-4035-BE7C-EC239710B3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/>
          <a:srcRect l="4499" r="10952"/>
          <a:stretch/>
        </p:blipFill>
        <p:spPr>
          <a:xfrm>
            <a:off x="3415570" y="5137031"/>
            <a:ext cx="1719072" cy="1719072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79AAAAF8-C12B-AF9F-2A4C-18B3BE752A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34637" y="5303520"/>
            <a:ext cx="6956955" cy="146841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i="1" dirty="0"/>
              <a:t>V Научно-практическая конференция с международным участием «Репродуктивное здоровье семьи как фактор демографической безопасности Донбасса»</a:t>
            </a:r>
          </a:p>
          <a:p>
            <a:pPr algn="ctr"/>
            <a:r>
              <a:rPr lang="ru-RU" sz="2400" i="1" dirty="0"/>
              <a:t>02.10.2025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8659" y="4483608"/>
            <a:ext cx="3477767" cy="223723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9895" y="4483608"/>
            <a:ext cx="3133344" cy="216255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869694" y="923289"/>
            <a:ext cx="7734934" cy="5797550"/>
            <a:chOff x="1869694" y="923289"/>
            <a:chExt cx="7734934" cy="579755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6404" y="4585716"/>
              <a:ext cx="2371344" cy="21351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879854" y="2364486"/>
              <a:ext cx="7714615" cy="612140"/>
            </a:xfrm>
            <a:custGeom>
              <a:avLst/>
              <a:gdLst/>
              <a:ahLst/>
              <a:cxnLst/>
              <a:rect l="l" t="t" r="r" b="b"/>
              <a:pathLst>
                <a:path w="7714615" h="612139">
                  <a:moveTo>
                    <a:pt x="3857244" y="0"/>
                  </a:moveTo>
                  <a:lnTo>
                    <a:pt x="3857244" y="416940"/>
                  </a:lnTo>
                  <a:lnTo>
                    <a:pt x="7714615" y="416940"/>
                  </a:lnTo>
                  <a:lnTo>
                    <a:pt x="7714615" y="611886"/>
                  </a:lnTo>
                </a:path>
                <a:path w="7714615" h="612139">
                  <a:moveTo>
                    <a:pt x="3857244" y="0"/>
                  </a:moveTo>
                  <a:lnTo>
                    <a:pt x="3857244" y="416940"/>
                  </a:lnTo>
                  <a:lnTo>
                    <a:pt x="5142992" y="416940"/>
                  </a:lnTo>
                  <a:lnTo>
                    <a:pt x="5142992" y="611886"/>
                  </a:lnTo>
                </a:path>
                <a:path w="7714615" h="612139">
                  <a:moveTo>
                    <a:pt x="3856735" y="0"/>
                  </a:moveTo>
                  <a:lnTo>
                    <a:pt x="3856735" y="416940"/>
                  </a:lnTo>
                  <a:lnTo>
                    <a:pt x="2570987" y="416940"/>
                  </a:lnTo>
                  <a:lnTo>
                    <a:pt x="2570987" y="611886"/>
                  </a:lnTo>
                </a:path>
                <a:path w="7714615" h="612139">
                  <a:moveTo>
                    <a:pt x="3857371" y="0"/>
                  </a:moveTo>
                  <a:lnTo>
                    <a:pt x="3857371" y="416940"/>
                  </a:lnTo>
                  <a:lnTo>
                    <a:pt x="0" y="416940"/>
                  </a:lnTo>
                  <a:lnTo>
                    <a:pt x="0" y="611886"/>
                  </a:lnTo>
                </a:path>
              </a:pathLst>
            </a:custGeom>
            <a:ln w="19812">
              <a:solidFill>
                <a:srgbClr val="83907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06090" y="933449"/>
              <a:ext cx="5462270" cy="1431290"/>
            </a:xfrm>
            <a:custGeom>
              <a:avLst/>
              <a:gdLst/>
              <a:ahLst/>
              <a:cxnLst/>
              <a:rect l="l" t="t" r="r" b="b"/>
              <a:pathLst>
                <a:path w="5462270" h="1431289">
                  <a:moveTo>
                    <a:pt x="5318887" y="0"/>
                  </a:moveTo>
                  <a:lnTo>
                    <a:pt x="143129" y="0"/>
                  </a:lnTo>
                  <a:lnTo>
                    <a:pt x="97861" y="7289"/>
                  </a:lnTo>
                  <a:lnTo>
                    <a:pt x="58567" y="27594"/>
                  </a:lnTo>
                  <a:lnTo>
                    <a:pt x="27594" y="58567"/>
                  </a:lnTo>
                  <a:lnTo>
                    <a:pt x="7289" y="97861"/>
                  </a:lnTo>
                  <a:lnTo>
                    <a:pt x="0" y="143128"/>
                  </a:lnTo>
                  <a:lnTo>
                    <a:pt x="0" y="1287907"/>
                  </a:lnTo>
                  <a:lnTo>
                    <a:pt x="7289" y="1333174"/>
                  </a:lnTo>
                  <a:lnTo>
                    <a:pt x="27594" y="1372468"/>
                  </a:lnTo>
                  <a:lnTo>
                    <a:pt x="58567" y="1403441"/>
                  </a:lnTo>
                  <a:lnTo>
                    <a:pt x="97861" y="1423746"/>
                  </a:lnTo>
                  <a:lnTo>
                    <a:pt x="143129" y="1431036"/>
                  </a:lnTo>
                  <a:lnTo>
                    <a:pt x="5318887" y="1431036"/>
                  </a:lnTo>
                  <a:lnTo>
                    <a:pt x="5364154" y="1423746"/>
                  </a:lnTo>
                  <a:lnTo>
                    <a:pt x="5403448" y="1403441"/>
                  </a:lnTo>
                  <a:lnTo>
                    <a:pt x="5434421" y="1372468"/>
                  </a:lnTo>
                  <a:lnTo>
                    <a:pt x="5454726" y="1333174"/>
                  </a:lnTo>
                  <a:lnTo>
                    <a:pt x="5462016" y="1287907"/>
                  </a:lnTo>
                  <a:lnTo>
                    <a:pt x="5462016" y="143128"/>
                  </a:lnTo>
                  <a:lnTo>
                    <a:pt x="5454726" y="97861"/>
                  </a:lnTo>
                  <a:lnTo>
                    <a:pt x="5434421" y="58567"/>
                  </a:lnTo>
                  <a:lnTo>
                    <a:pt x="5403448" y="27594"/>
                  </a:lnTo>
                  <a:lnTo>
                    <a:pt x="5364154" y="7289"/>
                  </a:lnTo>
                  <a:lnTo>
                    <a:pt x="5318887" y="0"/>
                  </a:lnTo>
                  <a:close/>
                </a:path>
              </a:pathLst>
            </a:custGeom>
            <a:solidFill>
              <a:srgbClr val="A4B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6090" y="933449"/>
              <a:ext cx="5462270" cy="1431290"/>
            </a:xfrm>
            <a:custGeom>
              <a:avLst/>
              <a:gdLst/>
              <a:ahLst/>
              <a:cxnLst/>
              <a:rect l="l" t="t" r="r" b="b"/>
              <a:pathLst>
                <a:path w="5462270" h="1431289">
                  <a:moveTo>
                    <a:pt x="0" y="143128"/>
                  </a:moveTo>
                  <a:lnTo>
                    <a:pt x="7289" y="97861"/>
                  </a:lnTo>
                  <a:lnTo>
                    <a:pt x="27594" y="58567"/>
                  </a:lnTo>
                  <a:lnTo>
                    <a:pt x="58567" y="27594"/>
                  </a:lnTo>
                  <a:lnTo>
                    <a:pt x="97861" y="7289"/>
                  </a:lnTo>
                  <a:lnTo>
                    <a:pt x="143129" y="0"/>
                  </a:lnTo>
                  <a:lnTo>
                    <a:pt x="5318887" y="0"/>
                  </a:lnTo>
                  <a:lnTo>
                    <a:pt x="5364154" y="7289"/>
                  </a:lnTo>
                  <a:lnTo>
                    <a:pt x="5403448" y="27594"/>
                  </a:lnTo>
                  <a:lnTo>
                    <a:pt x="5434421" y="58567"/>
                  </a:lnTo>
                  <a:lnTo>
                    <a:pt x="5454726" y="97861"/>
                  </a:lnTo>
                  <a:lnTo>
                    <a:pt x="5462016" y="143128"/>
                  </a:lnTo>
                  <a:lnTo>
                    <a:pt x="5462016" y="1287907"/>
                  </a:lnTo>
                  <a:lnTo>
                    <a:pt x="5454726" y="1333174"/>
                  </a:lnTo>
                  <a:lnTo>
                    <a:pt x="5434421" y="1372468"/>
                  </a:lnTo>
                  <a:lnTo>
                    <a:pt x="5403448" y="1403441"/>
                  </a:lnTo>
                  <a:lnTo>
                    <a:pt x="5364154" y="1423746"/>
                  </a:lnTo>
                  <a:lnTo>
                    <a:pt x="5318887" y="1431036"/>
                  </a:lnTo>
                  <a:lnTo>
                    <a:pt x="143129" y="1431036"/>
                  </a:lnTo>
                  <a:lnTo>
                    <a:pt x="97861" y="1423746"/>
                  </a:lnTo>
                  <a:lnTo>
                    <a:pt x="58567" y="1403441"/>
                  </a:lnTo>
                  <a:lnTo>
                    <a:pt x="27594" y="1372468"/>
                  </a:lnTo>
                  <a:lnTo>
                    <a:pt x="7289" y="1333174"/>
                  </a:lnTo>
                  <a:lnTo>
                    <a:pt x="0" y="1287907"/>
                  </a:lnTo>
                  <a:lnTo>
                    <a:pt x="0" y="143128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39261" y="1154429"/>
              <a:ext cx="5463540" cy="1432560"/>
            </a:xfrm>
            <a:custGeom>
              <a:avLst/>
              <a:gdLst/>
              <a:ahLst/>
              <a:cxnLst/>
              <a:rect l="l" t="t" r="r" b="b"/>
              <a:pathLst>
                <a:path w="5463540" h="1432560">
                  <a:moveTo>
                    <a:pt x="5320284" y="0"/>
                  </a:moveTo>
                  <a:lnTo>
                    <a:pt x="143255" y="0"/>
                  </a:lnTo>
                  <a:lnTo>
                    <a:pt x="97974" y="7303"/>
                  </a:lnTo>
                  <a:lnTo>
                    <a:pt x="58649" y="27639"/>
                  </a:lnTo>
                  <a:lnTo>
                    <a:pt x="27639" y="58649"/>
                  </a:lnTo>
                  <a:lnTo>
                    <a:pt x="7303" y="97974"/>
                  </a:lnTo>
                  <a:lnTo>
                    <a:pt x="0" y="143256"/>
                  </a:lnTo>
                  <a:lnTo>
                    <a:pt x="0" y="1289304"/>
                  </a:lnTo>
                  <a:lnTo>
                    <a:pt x="7303" y="1334585"/>
                  </a:lnTo>
                  <a:lnTo>
                    <a:pt x="27639" y="1373910"/>
                  </a:lnTo>
                  <a:lnTo>
                    <a:pt x="58649" y="1404920"/>
                  </a:lnTo>
                  <a:lnTo>
                    <a:pt x="97974" y="1425256"/>
                  </a:lnTo>
                  <a:lnTo>
                    <a:pt x="143255" y="1432560"/>
                  </a:lnTo>
                  <a:lnTo>
                    <a:pt x="5320284" y="1432560"/>
                  </a:lnTo>
                  <a:lnTo>
                    <a:pt x="5365565" y="1425256"/>
                  </a:lnTo>
                  <a:lnTo>
                    <a:pt x="5404890" y="1404920"/>
                  </a:lnTo>
                  <a:lnTo>
                    <a:pt x="5435900" y="1373910"/>
                  </a:lnTo>
                  <a:lnTo>
                    <a:pt x="5456236" y="1334585"/>
                  </a:lnTo>
                  <a:lnTo>
                    <a:pt x="5463540" y="1289304"/>
                  </a:lnTo>
                  <a:lnTo>
                    <a:pt x="5463540" y="143256"/>
                  </a:lnTo>
                  <a:lnTo>
                    <a:pt x="5456236" y="97974"/>
                  </a:lnTo>
                  <a:lnTo>
                    <a:pt x="5435900" y="58649"/>
                  </a:lnTo>
                  <a:lnTo>
                    <a:pt x="5404890" y="27639"/>
                  </a:lnTo>
                  <a:lnTo>
                    <a:pt x="5365565" y="7303"/>
                  </a:lnTo>
                  <a:lnTo>
                    <a:pt x="5320284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39261" y="1154429"/>
              <a:ext cx="5463540" cy="1432560"/>
            </a:xfrm>
            <a:custGeom>
              <a:avLst/>
              <a:gdLst/>
              <a:ahLst/>
              <a:cxnLst/>
              <a:rect l="l" t="t" r="r" b="b"/>
              <a:pathLst>
                <a:path w="5463540" h="1432560">
                  <a:moveTo>
                    <a:pt x="0" y="143256"/>
                  </a:moveTo>
                  <a:lnTo>
                    <a:pt x="7303" y="97974"/>
                  </a:lnTo>
                  <a:lnTo>
                    <a:pt x="27639" y="58649"/>
                  </a:lnTo>
                  <a:lnTo>
                    <a:pt x="58649" y="27639"/>
                  </a:lnTo>
                  <a:lnTo>
                    <a:pt x="97974" y="7303"/>
                  </a:lnTo>
                  <a:lnTo>
                    <a:pt x="143255" y="0"/>
                  </a:lnTo>
                  <a:lnTo>
                    <a:pt x="5320284" y="0"/>
                  </a:lnTo>
                  <a:lnTo>
                    <a:pt x="5365565" y="7303"/>
                  </a:lnTo>
                  <a:lnTo>
                    <a:pt x="5404890" y="27639"/>
                  </a:lnTo>
                  <a:lnTo>
                    <a:pt x="5435900" y="58649"/>
                  </a:lnTo>
                  <a:lnTo>
                    <a:pt x="5456236" y="97974"/>
                  </a:lnTo>
                  <a:lnTo>
                    <a:pt x="5463540" y="143256"/>
                  </a:lnTo>
                  <a:lnTo>
                    <a:pt x="5463540" y="1289304"/>
                  </a:lnTo>
                  <a:lnTo>
                    <a:pt x="5456236" y="1334585"/>
                  </a:lnTo>
                  <a:lnTo>
                    <a:pt x="5435900" y="1373910"/>
                  </a:lnTo>
                  <a:lnTo>
                    <a:pt x="5404890" y="1404920"/>
                  </a:lnTo>
                  <a:lnTo>
                    <a:pt x="5365565" y="1425256"/>
                  </a:lnTo>
                  <a:lnTo>
                    <a:pt x="5320284" y="1432560"/>
                  </a:lnTo>
                  <a:lnTo>
                    <a:pt x="143255" y="1432560"/>
                  </a:lnTo>
                  <a:lnTo>
                    <a:pt x="97974" y="1425256"/>
                  </a:lnTo>
                  <a:lnTo>
                    <a:pt x="58649" y="1404920"/>
                  </a:lnTo>
                  <a:lnTo>
                    <a:pt x="27639" y="1373910"/>
                  </a:lnTo>
                  <a:lnTo>
                    <a:pt x="7303" y="1334585"/>
                  </a:lnTo>
                  <a:lnTo>
                    <a:pt x="0" y="1289304"/>
                  </a:lnTo>
                  <a:lnTo>
                    <a:pt x="0" y="143256"/>
                  </a:lnTo>
                  <a:close/>
                </a:path>
              </a:pathLst>
            </a:custGeom>
            <a:ln w="19812">
              <a:solidFill>
                <a:srgbClr val="A4B5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8940" y="137143"/>
            <a:ext cx="12033060" cy="625555"/>
          </a:xfrm>
          <a:prstGeom prst="rect">
            <a:avLst/>
          </a:prstGeom>
        </p:spPr>
        <p:txBody>
          <a:bodyPr vert="horz" wrap="square" lIns="0" tIns="131825" rIns="0" bIns="0" rtlCol="0">
            <a:spAutoFit/>
          </a:bodyPr>
          <a:lstStyle/>
          <a:p>
            <a:pPr marL="827405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Избыточная</a:t>
            </a:r>
            <a:r>
              <a:rPr sz="3200" spc="-75" dirty="0"/>
              <a:t> </a:t>
            </a:r>
            <a:r>
              <a:rPr sz="3200" dirty="0"/>
              <a:t>масса</a:t>
            </a:r>
            <a:r>
              <a:rPr sz="3200" spc="-70" dirty="0"/>
              <a:t> </a:t>
            </a:r>
            <a:r>
              <a:rPr sz="3200" dirty="0"/>
              <a:t>тела</a:t>
            </a:r>
            <a:r>
              <a:rPr sz="3200" spc="-90" dirty="0"/>
              <a:t> </a:t>
            </a:r>
            <a:r>
              <a:rPr sz="3200" dirty="0"/>
              <a:t>и</a:t>
            </a:r>
            <a:r>
              <a:rPr sz="3200" spc="-75" dirty="0"/>
              <a:t> </a:t>
            </a:r>
            <a:r>
              <a:rPr sz="3200" spc="-10" dirty="0" err="1"/>
              <a:t>ожирение</a:t>
            </a:r>
            <a:r>
              <a:rPr sz="3200" spc="-70" dirty="0"/>
              <a:t> </a:t>
            </a:r>
            <a:r>
              <a:rPr lang="ru-RU" sz="3200" dirty="0"/>
              <a:t>в детском возрасте</a:t>
            </a:r>
            <a:endParaRPr sz="3200" dirty="0"/>
          </a:p>
        </p:txBody>
      </p:sp>
      <p:sp>
        <p:nvSpPr>
          <p:cNvPr id="12" name="object 12"/>
          <p:cNvSpPr txBox="1"/>
          <p:nvPr/>
        </p:nvSpPr>
        <p:spPr>
          <a:xfrm>
            <a:off x="3424681" y="1378503"/>
            <a:ext cx="4920615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orbel"/>
                <a:cs typeface="Corbel"/>
              </a:rPr>
              <a:t>Фактор</a:t>
            </a:r>
            <a:r>
              <a:rPr sz="2000" spc="-55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высокого</a:t>
            </a:r>
            <a:r>
              <a:rPr sz="2000" spc="-50" dirty="0">
                <a:latin typeface="Corbel"/>
                <a:cs typeface="Corbel"/>
              </a:rPr>
              <a:t> </a:t>
            </a:r>
            <a:r>
              <a:rPr sz="2000" dirty="0">
                <a:latin typeface="Corbel"/>
                <a:cs typeface="Corbel"/>
              </a:rPr>
              <a:t>риска</a:t>
            </a:r>
            <a:r>
              <a:rPr sz="2000" spc="-50" dirty="0">
                <a:latin typeface="Corbel"/>
                <a:cs typeface="Corbel"/>
              </a:rPr>
              <a:t> </a:t>
            </a:r>
            <a:r>
              <a:rPr sz="2000" dirty="0" err="1">
                <a:latin typeface="Corbel"/>
                <a:cs typeface="Corbel"/>
              </a:rPr>
              <a:t>развития</a:t>
            </a:r>
            <a:r>
              <a:rPr sz="2000" spc="-40" dirty="0">
                <a:latin typeface="Corbel"/>
                <a:cs typeface="Corbel"/>
              </a:rPr>
              <a:t> </a:t>
            </a:r>
            <a:endParaRPr lang="ru-RU" sz="2000" spc="-40" dirty="0">
              <a:latin typeface="Corbel"/>
              <a:cs typeface="Corbel"/>
            </a:endParaRPr>
          </a:p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2800" b="1" u="sng" dirty="0">
                <a:latin typeface="Corbel"/>
                <a:cs typeface="Corbel"/>
              </a:rPr>
              <a:t>у</a:t>
            </a:r>
            <a:r>
              <a:rPr sz="2800" b="1" u="sng" spc="-40" dirty="0">
                <a:latin typeface="Corbel"/>
                <a:cs typeface="Corbel"/>
              </a:rPr>
              <a:t> </a:t>
            </a:r>
            <a:r>
              <a:rPr sz="2800" b="1" u="sng" spc="-10" dirty="0">
                <a:latin typeface="Corbel"/>
                <a:cs typeface="Corbel"/>
              </a:rPr>
              <a:t>взрослых</a:t>
            </a:r>
            <a:endParaRPr sz="2000" b="1" u="sng" dirty="0">
              <a:latin typeface="Corbel"/>
              <a:cs typeface="Corbe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18133" y="2965450"/>
            <a:ext cx="2358390" cy="1579880"/>
            <a:chOff x="818133" y="2965450"/>
            <a:chExt cx="2358390" cy="1579880"/>
          </a:xfrm>
        </p:grpSpPr>
        <p:sp>
          <p:nvSpPr>
            <p:cNvPr id="14" name="object 14"/>
            <p:cNvSpPr/>
            <p:nvPr/>
          </p:nvSpPr>
          <p:spPr>
            <a:xfrm>
              <a:off x="828293" y="2975610"/>
              <a:ext cx="2103120" cy="1336675"/>
            </a:xfrm>
            <a:custGeom>
              <a:avLst/>
              <a:gdLst/>
              <a:ahLst/>
              <a:cxnLst/>
              <a:rect l="l" t="t" r="r" b="b"/>
              <a:pathLst>
                <a:path w="2103120" h="1336675">
                  <a:moveTo>
                    <a:pt x="1969516" y="0"/>
                  </a:moveTo>
                  <a:lnTo>
                    <a:pt x="133654" y="0"/>
                  </a:lnTo>
                  <a:lnTo>
                    <a:pt x="91410" y="6811"/>
                  </a:lnTo>
                  <a:lnTo>
                    <a:pt x="54721" y="25777"/>
                  </a:lnTo>
                  <a:lnTo>
                    <a:pt x="25788" y="54699"/>
                  </a:lnTo>
                  <a:lnTo>
                    <a:pt x="6814" y="91374"/>
                  </a:lnTo>
                  <a:lnTo>
                    <a:pt x="0" y="133603"/>
                  </a:lnTo>
                  <a:lnTo>
                    <a:pt x="0" y="1202944"/>
                  </a:lnTo>
                  <a:lnTo>
                    <a:pt x="6814" y="1245173"/>
                  </a:lnTo>
                  <a:lnTo>
                    <a:pt x="25788" y="1281848"/>
                  </a:lnTo>
                  <a:lnTo>
                    <a:pt x="54721" y="1310770"/>
                  </a:lnTo>
                  <a:lnTo>
                    <a:pt x="91410" y="1329736"/>
                  </a:lnTo>
                  <a:lnTo>
                    <a:pt x="133654" y="1336547"/>
                  </a:lnTo>
                  <a:lnTo>
                    <a:pt x="1969516" y="1336547"/>
                  </a:lnTo>
                  <a:lnTo>
                    <a:pt x="2011745" y="1329736"/>
                  </a:lnTo>
                  <a:lnTo>
                    <a:pt x="2048420" y="1310770"/>
                  </a:lnTo>
                  <a:lnTo>
                    <a:pt x="2077342" y="1281848"/>
                  </a:lnTo>
                  <a:lnTo>
                    <a:pt x="2096308" y="1245173"/>
                  </a:lnTo>
                  <a:lnTo>
                    <a:pt x="2103120" y="1202944"/>
                  </a:lnTo>
                  <a:lnTo>
                    <a:pt x="2103120" y="133603"/>
                  </a:lnTo>
                  <a:lnTo>
                    <a:pt x="2096308" y="91374"/>
                  </a:lnTo>
                  <a:lnTo>
                    <a:pt x="2077342" y="54699"/>
                  </a:lnTo>
                  <a:lnTo>
                    <a:pt x="2048420" y="25777"/>
                  </a:lnTo>
                  <a:lnTo>
                    <a:pt x="2011745" y="6811"/>
                  </a:lnTo>
                  <a:lnTo>
                    <a:pt x="1969516" y="0"/>
                  </a:lnTo>
                  <a:close/>
                </a:path>
              </a:pathLst>
            </a:custGeom>
            <a:solidFill>
              <a:srgbClr val="A4B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8293" y="2975610"/>
              <a:ext cx="2103120" cy="1336675"/>
            </a:xfrm>
            <a:custGeom>
              <a:avLst/>
              <a:gdLst/>
              <a:ahLst/>
              <a:cxnLst/>
              <a:rect l="l" t="t" r="r" b="b"/>
              <a:pathLst>
                <a:path w="2103120" h="1336675">
                  <a:moveTo>
                    <a:pt x="0" y="133603"/>
                  </a:moveTo>
                  <a:lnTo>
                    <a:pt x="6814" y="91374"/>
                  </a:lnTo>
                  <a:lnTo>
                    <a:pt x="25788" y="54699"/>
                  </a:lnTo>
                  <a:lnTo>
                    <a:pt x="54721" y="25777"/>
                  </a:lnTo>
                  <a:lnTo>
                    <a:pt x="91410" y="6811"/>
                  </a:lnTo>
                  <a:lnTo>
                    <a:pt x="133654" y="0"/>
                  </a:lnTo>
                  <a:lnTo>
                    <a:pt x="1969516" y="0"/>
                  </a:lnTo>
                  <a:lnTo>
                    <a:pt x="2011745" y="6811"/>
                  </a:lnTo>
                  <a:lnTo>
                    <a:pt x="2048420" y="25777"/>
                  </a:lnTo>
                  <a:lnTo>
                    <a:pt x="2077342" y="54699"/>
                  </a:lnTo>
                  <a:lnTo>
                    <a:pt x="2096308" y="91374"/>
                  </a:lnTo>
                  <a:lnTo>
                    <a:pt x="2103120" y="133603"/>
                  </a:lnTo>
                  <a:lnTo>
                    <a:pt x="2103120" y="1202944"/>
                  </a:lnTo>
                  <a:lnTo>
                    <a:pt x="2096308" y="1245173"/>
                  </a:lnTo>
                  <a:lnTo>
                    <a:pt x="2077342" y="1281848"/>
                  </a:lnTo>
                  <a:lnTo>
                    <a:pt x="2048420" y="1310770"/>
                  </a:lnTo>
                  <a:lnTo>
                    <a:pt x="2011745" y="1329736"/>
                  </a:lnTo>
                  <a:lnTo>
                    <a:pt x="1969516" y="1336547"/>
                  </a:lnTo>
                  <a:lnTo>
                    <a:pt x="133654" y="1336547"/>
                  </a:lnTo>
                  <a:lnTo>
                    <a:pt x="91410" y="1329736"/>
                  </a:lnTo>
                  <a:lnTo>
                    <a:pt x="54721" y="1310770"/>
                  </a:lnTo>
                  <a:lnTo>
                    <a:pt x="25788" y="1281848"/>
                  </a:lnTo>
                  <a:lnTo>
                    <a:pt x="6814" y="1245173"/>
                  </a:lnTo>
                  <a:lnTo>
                    <a:pt x="0" y="1202944"/>
                  </a:lnTo>
                  <a:lnTo>
                    <a:pt x="0" y="133603"/>
                  </a:lnTo>
                  <a:close/>
                </a:path>
              </a:pathLst>
            </a:custGeom>
            <a:ln w="198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61465" y="3198113"/>
              <a:ext cx="2105025" cy="1336675"/>
            </a:xfrm>
            <a:custGeom>
              <a:avLst/>
              <a:gdLst/>
              <a:ahLst/>
              <a:cxnLst/>
              <a:rect l="l" t="t" r="r" b="b"/>
              <a:pathLst>
                <a:path w="2105025" h="1336675">
                  <a:moveTo>
                    <a:pt x="1971039" y="0"/>
                  </a:moveTo>
                  <a:lnTo>
                    <a:pt x="133654" y="0"/>
                  </a:lnTo>
                  <a:lnTo>
                    <a:pt x="91410" y="6811"/>
                  </a:lnTo>
                  <a:lnTo>
                    <a:pt x="54721" y="25777"/>
                  </a:lnTo>
                  <a:lnTo>
                    <a:pt x="25788" y="54699"/>
                  </a:lnTo>
                  <a:lnTo>
                    <a:pt x="6814" y="91374"/>
                  </a:lnTo>
                  <a:lnTo>
                    <a:pt x="0" y="133603"/>
                  </a:lnTo>
                  <a:lnTo>
                    <a:pt x="0" y="1202944"/>
                  </a:lnTo>
                  <a:lnTo>
                    <a:pt x="6814" y="1245173"/>
                  </a:lnTo>
                  <a:lnTo>
                    <a:pt x="25788" y="1281848"/>
                  </a:lnTo>
                  <a:lnTo>
                    <a:pt x="54721" y="1310770"/>
                  </a:lnTo>
                  <a:lnTo>
                    <a:pt x="91410" y="1329736"/>
                  </a:lnTo>
                  <a:lnTo>
                    <a:pt x="133654" y="1336548"/>
                  </a:lnTo>
                  <a:lnTo>
                    <a:pt x="1971039" y="1336548"/>
                  </a:lnTo>
                  <a:lnTo>
                    <a:pt x="2013269" y="1329736"/>
                  </a:lnTo>
                  <a:lnTo>
                    <a:pt x="2049944" y="1310770"/>
                  </a:lnTo>
                  <a:lnTo>
                    <a:pt x="2078866" y="1281848"/>
                  </a:lnTo>
                  <a:lnTo>
                    <a:pt x="2097832" y="1245173"/>
                  </a:lnTo>
                  <a:lnTo>
                    <a:pt x="2104644" y="1202944"/>
                  </a:lnTo>
                  <a:lnTo>
                    <a:pt x="2104644" y="133603"/>
                  </a:lnTo>
                  <a:lnTo>
                    <a:pt x="2097832" y="91374"/>
                  </a:lnTo>
                  <a:lnTo>
                    <a:pt x="2078866" y="54699"/>
                  </a:lnTo>
                  <a:lnTo>
                    <a:pt x="2049944" y="25777"/>
                  </a:lnTo>
                  <a:lnTo>
                    <a:pt x="2013269" y="6811"/>
                  </a:lnTo>
                  <a:lnTo>
                    <a:pt x="197103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61465" y="3198113"/>
              <a:ext cx="2105025" cy="1336675"/>
            </a:xfrm>
            <a:custGeom>
              <a:avLst/>
              <a:gdLst/>
              <a:ahLst/>
              <a:cxnLst/>
              <a:rect l="l" t="t" r="r" b="b"/>
              <a:pathLst>
                <a:path w="2105025" h="1336675">
                  <a:moveTo>
                    <a:pt x="0" y="133603"/>
                  </a:moveTo>
                  <a:lnTo>
                    <a:pt x="6814" y="91374"/>
                  </a:lnTo>
                  <a:lnTo>
                    <a:pt x="25788" y="54699"/>
                  </a:lnTo>
                  <a:lnTo>
                    <a:pt x="54721" y="25777"/>
                  </a:lnTo>
                  <a:lnTo>
                    <a:pt x="91410" y="6811"/>
                  </a:lnTo>
                  <a:lnTo>
                    <a:pt x="133654" y="0"/>
                  </a:lnTo>
                  <a:lnTo>
                    <a:pt x="1971039" y="0"/>
                  </a:lnTo>
                  <a:lnTo>
                    <a:pt x="2013269" y="6811"/>
                  </a:lnTo>
                  <a:lnTo>
                    <a:pt x="2049944" y="25777"/>
                  </a:lnTo>
                  <a:lnTo>
                    <a:pt x="2078866" y="54699"/>
                  </a:lnTo>
                  <a:lnTo>
                    <a:pt x="2097832" y="91374"/>
                  </a:lnTo>
                  <a:lnTo>
                    <a:pt x="2104644" y="133603"/>
                  </a:lnTo>
                  <a:lnTo>
                    <a:pt x="2104644" y="1202944"/>
                  </a:lnTo>
                  <a:lnTo>
                    <a:pt x="2097832" y="1245173"/>
                  </a:lnTo>
                  <a:lnTo>
                    <a:pt x="2078866" y="1281848"/>
                  </a:lnTo>
                  <a:lnTo>
                    <a:pt x="2049944" y="1310770"/>
                  </a:lnTo>
                  <a:lnTo>
                    <a:pt x="2013269" y="1329736"/>
                  </a:lnTo>
                  <a:lnTo>
                    <a:pt x="1971039" y="1336548"/>
                  </a:lnTo>
                  <a:lnTo>
                    <a:pt x="133654" y="1336548"/>
                  </a:lnTo>
                  <a:lnTo>
                    <a:pt x="91410" y="1329736"/>
                  </a:lnTo>
                  <a:lnTo>
                    <a:pt x="54721" y="1310770"/>
                  </a:lnTo>
                  <a:lnTo>
                    <a:pt x="25788" y="1281848"/>
                  </a:lnTo>
                  <a:lnTo>
                    <a:pt x="6814" y="1245173"/>
                  </a:lnTo>
                  <a:lnTo>
                    <a:pt x="0" y="1202944"/>
                  </a:lnTo>
                  <a:lnTo>
                    <a:pt x="0" y="133603"/>
                  </a:lnTo>
                  <a:close/>
                </a:path>
              </a:pathLst>
            </a:custGeom>
            <a:ln w="19811">
              <a:solidFill>
                <a:srgbClr val="A4B5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547622" y="3670172"/>
            <a:ext cx="11328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orbel"/>
                <a:cs typeface="Corbel"/>
              </a:rPr>
              <a:t>ожирения</a:t>
            </a:r>
            <a:endParaRPr sz="2000">
              <a:latin typeface="Corbel"/>
              <a:cs typeface="Corbe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389121" y="2965450"/>
            <a:ext cx="2358390" cy="1579880"/>
            <a:chOff x="3389121" y="2965450"/>
            <a:chExt cx="2358390" cy="1579880"/>
          </a:xfrm>
        </p:grpSpPr>
        <p:sp>
          <p:nvSpPr>
            <p:cNvPr id="20" name="object 20"/>
            <p:cNvSpPr/>
            <p:nvPr/>
          </p:nvSpPr>
          <p:spPr>
            <a:xfrm>
              <a:off x="3399281" y="2975610"/>
              <a:ext cx="2105025" cy="1336675"/>
            </a:xfrm>
            <a:custGeom>
              <a:avLst/>
              <a:gdLst/>
              <a:ahLst/>
              <a:cxnLst/>
              <a:rect l="l" t="t" r="r" b="b"/>
              <a:pathLst>
                <a:path w="2105025" h="1336675">
                  <a:moveTo>
                    <a:pt x="1971039" y="0"/>
                  </a:moveTo>
                  <a:lnTo>
                    <a:pt x="133603" y="0"/>
                  </a:lnTo>
                  <a:lnTo>
                    <a:pt x="91374" y="6811"/>
                  </a:lnTo>
                  <a:lnTo>
                    <a:pt x="54699" y="25777"/>
                  </a:lnTo>
                  <a:lnTo>
                    <a:pt x="25777" y="54699"/>
                  </a:lnTo>
                  <a:lnTo>
                    <a:pt x="6811" y="91374"/>
                  </a:lnTo>
                  <a:lnTo>
                    <a:pt x="0" y="133603"/>
                  </a:lnTo>
                  <a:lnTo>
                    <a:pt x="0" y="1202944"/>
                  </a:lnTo>
                  <a:lnTo>
                    <a:pt x="6811" y="1245173"/>
                  </a:lnTo>
                  <a:lnTo>
                    <a:pt x="25777" y="1281848"/>
                  </a:lnTo>
                  <a:lnTo>
                    <a:pt x="54699" y="1310770"/>
                  </a:lnTo>
                  <a:lnTo>
                    <a:pt x="91374" y="1329736"/>
                  </a:lnTo>
                  <a:lnTo>
                    <a:pt x="133603" y="1336547"/>
                  </a:lnTo>
                  <a:lnTo>
                    <a:pt x="1971039" y="1336547"/>
                  </a:lnTo>
                  <a:lnTo>
                    <a:pt x="2013269" y="1329736"/>
                  </a:lnTo>
                  <a:lnTo>
                    <a:pt x="2049944" y="1310770"/>
                  </a:lnTo>
                  <a:lnTo>
                    <a:pt x="2078866" y="1281848"/>
                  </a:lnTo>
                  <a:lnTo>
                    <a:pt x="2097832" y="1245173"/>
                  </a:lnTo>
                  <a:lnTo>
                    <a:pt x="2104643" y="1202944"/>
                  </a:lnTo>
                  <a:lnTo>
                    <a:pt x="2104643" y="133603"/>
                  </a:lnTo>
                  <a:lnTo>
                    <a:pt x="2097832" y="91374"/>
                  </a:lnTo>
                  <a:lnTo>
                    <a:pt x="2078866" y="54699"/>
                  </a:lnTo>
                  <a:lnTo>
                    <a:pt x="2049944" y="25777"/>
                  </a:lnTo>
                  <a:lnTo>
                    <a:pt x="2013269" y="6811"/>
                  </a:lnTo>
                  <a:lnTo>
                    <a:pt x="1971039" y="0"/>
                  </a:lnTo>
                  <a:close/>
                </a:path>
              </a:pathLst>
            </a:custGeom>
            <a:solidFill>
              <a:srgbClr val="A4B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99281" y="2975610"/>
              <a:ext cx="2105025" cy="1336675"/>
            </a:xfrm>
            <a:custGeom>
              <a:avLst/>
              <a:gdLst/>
              <a:ahLst/>
              <a:cxnLst/>
              <a:rect l="l" t="t" r="r" b="b"/>
              <a:pathLst>
                <a:path w="2105025" h="1336675">
                  <a:moveTo>
                    <a:pt x="0" y="133603"/>
                  </a:moveTo>
                  <a:lnTo>
                    <a:pt x="6811" y="91374"/>
                  </a:lnTo>
                  <a:lnTo>
                    <a:pt x="25777" y="54699"/>
                  </a:lnTo>
                  <a:lnTo>
                    <a:pt x="54699" y="25777"/>
                  </a:lnTo>
                  <a:lnTo>
                    <a:pt x="91374" y="6811"/>
                  </a:lnTo>
                  <a:lnTo>
                    <a:pt x="133603" y="0"/>
                  </a:lnTo>
                  <a:lnTo>
                    <a:pt x="1971039" y="0"/>
                  </a:lnTo>
                  <a:lnTo>
                    <a:pt x="2013269" y="6811"/>
                  </a:lnTo>
                  <a:lnTo>
                    <a:pt x="2049944" y="25777"/>
                  </a:lnTo>
                  <a:lnTo>
                    <a:pt x="2078866" y="54699"/>
                  </a:lnTo>
                  <a:lnTo>
                    <a:pt x="2097832" y="91374"/>
                  </a:lnTo>
                  <a:lnTo>
                    <a:pt x="2104643" y="133603"/>
                  </a:lnTo>
                  <a:lnTo>
                    <a:pt x="2104643" y="1202944"/>
                  </a:lnTo>
                  <a:lnTo>
                    <a:pt x="2097832" y="1245173"/>
                  </a:lnTo>
                  <a:lnTo>
                    <a:pt x="2078866" y="1281848"/>
                  </a:lnTo>
                  <a:lnTo>
                    <a:pt x="2049944" y="1310770"/>
                  </a:lnTo>
                  <a:lnTo>
                    <a:pt x="2013269" y="1329736"/>
                  </a:lnTo>
                  <a:lnTo>
                    <a:pt x="1971039" y="1336547"/>
                  </a:lnTo>
                  <a:lnTo>
                    <a:pt x="133603" y="1336547"/>
                  </a:lnTo>
                  <a:lnTo>
                    <a:pt x="91374" y="1329736"/>
                  </a:lnTo>
                  <a:lnTo>
                    <a:pt x="54699" y="1310770"/>
                  </a:lnTo>
                  <a:lnTo>
                    <a:pt x="25777" y="1281848"/>
                  </a:lnTo>
                  <a:lnTo>
                    <a:pt x="6811" y="1245173"/>
                  </a:lnTo>
                  <a:lnTo>
                    <a:pt x="0" y="1202944"/>
                  </a:lnTo>
                  <a:lnTo>
                    <a:pt x="0" y="133603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632453" y="3198113"/>
              <a:ext cx="2105025" cy="1336675"/>
            </a:xfrm>
            <a:custGeom>
              <a:avLst/>
              <a:gdLst/>
              <a:ahLst/>
              <a:cxnLst/>
              <a:rect l="l" t="t" r="r" b="b"/>
              <a:pathLst>
                <a:path w="2105025" h="1336675">
                  <a:moveTo>
                    <a:pt x="1971040" y="0"/>
                  </a:moveTo>
                  <a:lnTo>
                    <a:pt x="133604" y="0"/>
                  </a:lnTo>
                  <a:lnTo>
                    <a:pt x="91374" y="6811"/>
                  </a:lnTo>
                  <a:lnTo>
                    <a:pt x="54699" y="25777"/>
                  </a:lnTo>
                  <a:lnTo>
                    <a:pt x="25777" y="54699"/>
                  </a:lnTo>
                  <a:lnTo>
                    <a:pt x="6811" y="91374"/>
                  </a:lnTo>
                  <a:lnTo>
                    <a:pt x="0" y="133603"/>
                  </a:lnTo>
                  <a:lnTo>
                    <a:pt x="0" y="1202944"/>
                  </a:lnTo>
                  <a:lnTo>
                    <a:pt x="6811" y="1245173"/>
                  </a:lnTo>
                  <a:lnTo>
                    <a:pt x="25777" y="1281848"/>
                  </a:lnTo>
                  <a:lnTo>
                    <a:pt x="54699" y="1310770"/>
                  </a:lnTo>
                  <a:lnTo>
                    <a:pt x="91374" y="1329736"/>
                  </a:lnTo>
                  <a:lnTo>
                    <a:pt x="133604" y="1336548"/>
                  </a:lnTo>
                  <a:lnTo>
                    <a:pt x="1971040" y="1336548"/>
                  </a:lnTo>
                  <a:lnTo>
                    <a:pt x="2013269" y="1329736"/>
                  </a:lnTo>
                  <a:lnTo>
                    <a:pt x="2049944" y="1310770"/>
                  </a:lnTo>
                  <a:lnTo>
                    <a:pt x="2078866" y="1281848"/>
                  </a:lnTo>
                  <a:lnTo>
                    <a:pt x="2097832" y="1245173"/>
                  </a:lnTo>
                  <a:lnTo>
                    <a:pt x="2104644" y="1202944"/>
                  </a:lnTo>
                  <a:lnTo>
                    <a:pt x="2104644" y="133603"/>
                  </a:lnTo>
                  <a:lnTo>
                    <a:pt x="2097832" y="91374"/>
                  </a:lnTo>
                  <a:lnTo>
                    <a:pt x="2078866" y="54699"/>
                  </a:lnTo>
                  <a:lnTo>
                    <a:pt x="2049944" y="25777"/>
                  </a:lnTo>
                  <a:lnTo>
                    <a:pt x="2013269" y="6811"/>
                  </a:lnTo>
                  <a:lnTo>
                    <a:pt x="197104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632453" y="3198113"/>
              <a:ext cx="2105025" cy="1336675"/>
            </a:xfrm>
            <a:custGeom>
              <a:avLst/>
              <a:gdLst/>
              <a:ahLst/>
              <a:cxnLst/>
              <a:rect l="l" t="t" r="r" b="b"/>
              <a:pathLst>
                <a:path w="2105025" h="1336675">
                  <a:moveTo>
                    <a:pt x="0" y="133603"/>
                  </a:moveTo>
                  <a:lnTo>
                    <a:pt x="6811" y="91374"/>
                  </a:lnTo>
                  <a:lnTo>
                    <a:pt x="25777" y="54699"/>
                  </a:lnTo>
                  <a:lnTo>
                    <a:pt x="54699" y="25777"/>
                  </a:lnTo>
                  <a:lnTo>
                    <a:pt x="91374" y="6811"/>
                  </a:lnTo>
                  <a:lnTo>
                    <a:pt x="133604" y="0"/>
                  </a:lnTo>
                  <a:lnTo>
                    <a:pt x="1971040" y="0"/>
                  </a:lnTo>
                  <a:lnTo>
                    <a:pt x="2013269" y="6811"/>
                  </a:lnTo>
                  <a:lnTo>
                    <a:pt x="2049944" y="25777"/>
                  </a:lnTo>
                  <a:lnTo>
                    <a:pt x="2078866" y="54699"/>
                  </a:lnTo>
                  <a:lnTo>
                    <a:pt x="2097832" y="91374"/>
                  </a:lnTo>
                  <a:lnTo>
                    <a:pt x="2104644" y="133603"/>
                  </a:lnTo>
                  <a:lnTo>
                    <a:pt x="2104644" y="1202944"/>
                  </a:lnTo>
                  <a:lnTo>
                    <a:pt x="2097832" y="1245173"/>
                  </a:lnTo>
                  <a:lnTo>
                    <a:pt x="2078866" y="1281848"/>
                  </a:lnTo>
                  <a:lnTo>
                    <a:pt x="2049944" y="1310770"/>
                  </a:lnTo>
                  <a:lnTo>
                    <a:pt x="2013269" y="1329736"/>
                  </a:lnTo>
                  <a:lnTo>
                    <a:pt x="1971040" y="1336548"/>
                  </a:lnTo>
                  <a:lnTo>
                    <a:pt x="133604" y="1336548"/>
                  </a:lnTo>
                  <a:lnTo>
                    <a:pt x="91374" y="1329736"/>
                  </a:lnTo>
                  <a:lnTo>
                    <a:pt x="54699" y="1310770"/>
                  </a:lnTo>
                  <a:lnTo>
                    <a:pt x="25777" y="1281848"/>
                  </a:lnTo>
                  <a:lnTo>
                    <a:pt x="6811" y="1245173"/>
                  </a:lnTo>
                  <a:lnTo>
                    <a:pt x="0" y="1202944"/>
                  </a:lnTo>
                  <a:lnTo>
                    <a:pt x="0" y="133603"/>
                  </a:lnTo>
                  <a:close/>
                </a:path>
              </a:pathLst>
            </a:custGeom>
            <a:ln w="19811">
              <a:solidFill>
                <a:srgbClr val="A4B5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431919" y="3670172"/>
            <a:ext cx="50545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5" dirty="0">
                <a:latin typeface="Corbel"/>
                <a:cs typeface="Corbel"/>
              </a:rPr>
              <a:t>ИБС</a:t>
            </a:r>
            <a:endParaRPr sz="2000">
              <a:latin typeface="Corbel"/>
              <a:cs typeface="Corbe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960109" y="2965450"/>
            <a:ext cx="2358390" cy="1579880"/>
            <a:chOff x="5960109" y="2965450"/>
            <a:chExt cx="2358390" cy="1579880"/>
          </a:xfrm>
        </p:grpSpPr>
        <p:sp>
          <p:nvSpPr>
            <p:cNvPr id="26" name="object 26"/>
            <p:cNvSpPr/>
            <p:nvPr/>
          </p:nvSpPr>
          <p:spPr>
            <a:xfrm>
              <a:off x="5970269" y="2975610"/>
              <a:ext cx="2105025" cy="1336675"/>
            </a:xfrm>
            <a:custGeom>
              <a:avLst/>
              <a:gdLst/>
              <a:ahLst/>
              <a:cxnLst/>
              <a:rect l="l" t="t" r="r" b="b"/>
              <a:pathLst>
                <a:path w="2105025" h="1336675">
                  <a:moveTo>
                    <a:pt x="1971039" y="0"/>
                  </a:moveTo>
                  <a:lnTo>
                    <a:pt x="133603" y="0"/>
                  </a:lnTo>
                  <a:lnTo>
                    <a:pt x="91374" y="6811"/>
                  </a:lnTo>
                  <a:lnTo>
                    <a:pt x="54699" y="25777"/>
                  </a:lnTo>
                  <a:lnTo>
                    <a:pt x="25777" y="54699"/>
                  </a:lnTo>
                  <a:lnTo>
                    <a:pt x="6811" y="91374"/>
                  </a:lnTo>
                  <a:lnTo>
                    <a:pt x="0" y="133603"/>
                  </a:lnTo>
                  <a:lnTo>
                    <a:pt x="0" y="1202944"/>
                  </a:lnTo>
                  <a:lnTo>
                    <a:pt x="6811" y="1245173"/>
                  </a:lnTo>
                  <a:lnTo>
                    <a:pt x="25777" y="1281848"/>
                  </a:lnTo>
                  <a:lnTo>
                    <a:pt x="54699" y="1310770"/>
                  </a:lnTo>
                  <a:lnTo>
                    <a:pt x="91374" y="1329736"/>
                  </a:lnTo>
                  <a:lnTo>
                    <a:pt x="133603" y="1336547"/>
                  </a:lnTo>
                  <a:lnTo>
                    <a:pt x="1971039" y="1336547"/>
                  </a:lnTo>
                  <a:lnTo>
                    <a:pt x="2013269" y="1329736"/>
                  </a:lnTo>
                  <a:lnTo>
                    <a:pt x="2049944" y="1310770"/>
                  </a:lnTo>
                  <a:lnTo>
                    <a:pt x="2078866" y="1281848"/>
                  </a:lnTo>
                  <a:lnTo>
                    <a:pt x="2097832" y="1245173"/>
                  </a:lnTo>
                  <a:lnTo>
                    <a:pt x="2104644" y="1202944"/>
                  </a:lnTo>
                  <a:lnTo>
                    <a:pt x="2104644" y="133603"/>
                  </a:lnTo>
                  <a:lnTo>
                    <a:pt x="2097832" y="91374"/>
                  </a:lnTo>
                  <a:lnTo>
                    <a:pt x="2078866" y="54699"/>
                  </a:lnTo>
                  <a:lnTo>
                    <a:pt x="2049944" y="25777"/>
                  </a:lnTo>
                  <a:lnTo>
                    <a:pt x="2013269" y="6811"/>
                  </a:lnTo>
                  <a:lnTo>
                    <a:pt x="1971039" y="0"/>
                  </a:lnTo>
                  <a:close/>
                </a:path>
              </a:pathLst>
            </a:custGeom>
            <a:solidFill>
              <a:srgbClr val="A4B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970269" y="2975610"/>
              <a:ext cx="2105025" cy="1336675"/>
            </a:xfrm>
            <a:custGeom>
              <a:avLst/>
              <a:gdLst/>
              <a:ahLst/>
              <a:cxnLst/>
              <a:rect l="l" t="t" r="r" b="b"/>
              <a:pathLst>
                <a:path w="2105025" h="1336675">
                  <a:moveTo>
                    <a:pt x="0" y="133603"/>
                  </a:moveTo>
                  <a:lnTo>
                    <a:pt x="6811" y="91374"/>
                  </a:lnTo>
                  <a:lnTo>
                    <a:pt x="25777" y="54699"/>
                  </a:lnTo>
                  <a:lnTo>
                    <a:pt x="54699" y="25777"/>
                  </a:lnTo>
                  <a:lnTo>
                    <a:pt x="91374" y="6811"/>
                  </a:lnTo>
                  <a:lnTo>
                    <a:pt x="133603" y="0"/>
                  </a:lnTo>
                  <a:lnTo>
                    <a:pt x="1971039" y="0"/>
                  </a:lnTo>
                  <a:lnTo>
                    <a:pt x="2013269" y="6811"/>
                  </a:lnTo>
                  <a:lnTo>
                    <a:pt x="2049944" y="25777"/>
                  </a:lnTo>
                  <a:lnTo>
                    <a:pt x="2078866" y="54699"/>
                  </a:lnTo>
                  <a:lnTo>
                    <a:pt x="2097832" y="91374"/>
                  </a:lnTo>
                  <a:lnTo>
                    <a:pt x="2104644" y="133603"/>
                  </a:lnTo>
                  <a:lnTo>
                    <a:pt x="2104644" y="1202944"/>
                  </a:lnTo>
                  <a:lnTo>
                    <a:pt x="2097832" y="1245173"/>
                  </a:lnTo>
                  <a:lnTo>
                    <a:pt x="2078866" y="1281848"/>
                  </a:lnTo>
                  <a:lnTo>
                    <a:pt x="2049944" y="1310770"/>
                  </a:lnTo>
                  <a:lnTo>
                    <a:pt x="2013269" y="1329736"/>
                  </a:lnTo>
                  <a:lnTo>
                    <a:pt x="1971039" y="1336547"/>
                  </a:lnTo>
                  <a:lnTo>
                    <a:pt x="133603" y="1336547"/>
                  </a:lnTo>
                  <a:lnTo>
                    <a:pt x="91374" y="1329736"/>
                  </a:lnTo>
                  <a:lnTo>
                    <a:pt x="54699" y="1310770"/>
                  </a:lnTo>
                  <a:lnTo>
                    <a:pt x="25777" y="1281848"/>
                  </a:lnTo>
                  <a:lnTo>
                    <a:pt x="6811" y="1245173"/>
                  </a:lnTo>
                  <a:lnTo>
                    <a:pt x="0" y="1202944"/>
                  </a:lnTo>
                  <a:lnTo>
                    <a:pt x="0" y="133603"/>
                  </a:lnTo>
                  <a:close/>
                </a:path>
              </a:pathLst>
            </a:custGeom>
            <a:ln w="1981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204965" y="3198113"/>
              <a:ext cx="2103120" cy="1336675"/>
            </a:xfrm>
            <a:custGeom>
              <a:avLst/>
              <a:gdLst/>
              <a:ahLst/>
              <a:cxnLst/>
              <a:rect l="l" t="t" r="r" b="b"/>
              <a:pathLst>
                <a:path w="2103120" h="1336675">
                  <a:moveTo>
                    <a:pt x="1969515" y="0"/>
                  </a:moveTo>
                  <a:lnTo>
                    <a:pt x="133604" y="0"/>
                  </a:lnTo>
                  <a:lnTo>
                    <a:pt x="91374" y="6811"/>
                  </a:lnTo>
                  <a:lnTo>
                    <a:pt x="54699" y="25777"/>
                  </a:lnTo>
                  <a:lnTo>
                    <a:pt x="25777" y="54699"/>
                  </a:lnTo>
                  <a:lnTo>
                    <a:pt x="6811" y="91374"/>
                  </a:lnTo>
                  <a:lnTo>
                    <a:pt x="0" y="133603"/>
                  </a:lnTo>
                  <a:lnTo>
                    <a:pt x="0" y="1202944"/>
                  </a:lnTo>
                  <a:lnTo>
                    <a:pt x="6811" y="1245173"/>
                  </a:lnTo>
                  <a:lnTo>
                    <a:pt x="25777" y="1281848"/>
                  </a:lnTo>
                  <a:lnTo>
                    <a:pt x="54699" y="1310770"/>
                  </a:lnTo>
                  <a:lnTo>
                    <a:pt x="91374" y="1329736"/>
                  </a:lnTo>
                  <a:lnTo>
                    <a:pt x="133604" y="1336548"/>
                  </a:lnTo>
                  <a:lnTo>
                    <a:pt x="1969515" y="1336548"/>
                  </a:lnTo>
                  <a:lnTo>
                    <a:pt x="2011745" y="1329736"/>
                  </a:lnTo>
                  <a:lnTo>
                    <a:pt x="2048420" y="1310770"/>
                  </a:lnTo>
                  <a:lnTo>
                    <a:pt x="2077342" y="1281848"/>
                  </a:lnTo>
                  <a:lnTo>
                    <a:pt x="2096308" y="1245173"/>
                  </a:lnTo>
                  <a:lnTo>
                    <a:pt x="2103119" y="1202944"/>
                  </a:lnTo>
                  <a:lnTo>
                    <a:pt x="2103119" y="133603"/>
                  </a:lnTo>
                  <a:lnTo>
                    <a:pt x="2096308" y="91374"/>
                  </a:lnTo>
                  <a:lnTo>
                    <a:pt x="2077342" y="54699"/>
                  </a:lnTo>
                  <a:lnTo>
                    <a:pt x="2048420" y="25777"/>
                  </a:lnTo>
                  <a:lnTo>
                    <a:pt x="2011745" y="6811"/>
                  </a:lnTo>
                  <a:lnTo>
                    <a:pt x="196951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04965" y="3198113"/>
              <a:ext cx="2103120" cy="1336675"/>
            </a:xfrm>
            <a:custGeom>
              <a:avLst/>
              <a:gdLst/>
              <a:ahLst/>
              <a:cxnLst/>
              <a:rect l="l" t="t" r="r" b="b"/>
              <a:pathLst>
                <a:path w="2103120" h="1336675">
                  <a:moveTo>
                    <a:pt x="0" y="133603"/>
                  </a:moveTo>
                  <a:lnTo>
                    <a:pt x="6811" y="91374"/>
                  </a:lnTo>
                  <a:lnTo>
                    <a:pt x="25777" y="54699"/>
                  </a:lnTo>
                  <a:lnTo>
                    <a:pt x="54699" y="25777"/>
                  </a:lnTo>
                  <a:lnTo>
                    <a:pt x="91374" y="6811"/>
                  </a:lnTo>
                  <a:lnTo>
                    <a:pt x="133604" y="0"/>
                  </a:lnTo>
                  <a:lnTo>
                    <a:pt x="1969515" y="0"/>
                  </a:lnTo>
                  <a:lnTo>
                    <a:pt x="2011745" y="6811"/>
                  </a:lnTo>
                  <a:lnTo>
                    <a:pt x="2048420" y="25777"/>
                  </a:lnTo>
                  <a:lnTo>
                    <a:pt x="2077342" y="54699"/>
                  </a:lnTo>
                  <a:lnTo>
                    <a:pt x="2096308" y="91374"/>
                  </a:lnTo>
                  <a:lnTo>
                    <a:pt x="2103119" y="133603"/>
                  </a:lnTo>
                  <a:lnTo>
                    <a:pt x="2103119" y="1202944"/>
                  </a:lnTo>
                  <a:lnTo>
                    <a:pt x="2096308" y="1245173"/>
                  </a:lnTo>
                  <a:lnTo>
                    <a:pt x="2077342" y="1281848"/>
                  </a:lnTo>
                  <a:lnTo>
                    <a:pt x="2048420" y="1310770"/>
                  </a:lnTo>
                  <a:lnTo>
                    <a:pt x="2011745" y="1329736"/>
                  </a:lnTo>
                  <a:lnTo>
                    <a:pt x="1969515" y="1336548"/>
                  </a:lnTo>
                  <a:lnTo>
                    <a:pt x="133604" y="1336548"/>
                  </a:lnTo>
                  <a:lnTo>
                    <a:pt x="91374" y="1329736"/>
                  </a:lnTo>
                  <a:lnTo>
                    <a:pt x="54699" y="1310770"/>
                  </a:lnTo>
                  <a:lnTo>
                    <a:pt x="25777" y="1281848"/>
                  </a:lnTo>
                  <a:lnTo>
                    <a:pt x="6811" y="1245173"/>
                  </a:lnTo>
                  <a:lnTo>
                    <a:pt x="0" y="1202944"/>
                  </a:lnTo>
                  <a:lnTo>
                    <a:pt x="0" y="133603"/>
                  </a:lnTo>
                  <a:close/>
                </a:path>
              </a:pathLst>
            </a:custGeom>
            <a:ln w="19812">
              <a:solidFill>
                <a:srgbClr val="A4B5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6456679" y="3670172"/>
            <a:ext cx="16021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latin typeface="Corbel"/>
                <a:cs typeface="Corbel"/>
              </a:rPr>
              <a:t>инвалидности</a:t>
            </a:r>
            <a:endParaRPr sz="2000">
              <a:latin typeface="Corbel"/>
              <a:cs typeface="Corbe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8532876" y="2965704"/>
            <a:ext cx="2782506" cy="1579245"/>
            <a:chOff x="8532876" y="2965704"/>
            <a:chExt cx="2357755" cy="1579245"/>
          </a:xfrm>
        </p:grpSpPr>
        <p:sp>
          <p:nvSpPr>
            <p:cNvPr id="32" name="object 32"/>
            <p:cNvSpPr/>
            <p:nvPr/>
          </p:nvSpPr>
          <p:spPr>
            <a:xfrm>
              <a:off x="8542782" y="2975610"/>
              <a:ext cx="2103120" cy="1336675"/>
            </a:xfrm>
            <a:custGeom>
              <a:avLst/>
              <a:gdLst/>
              <a:ahLst/>
              <a:cxnLst/>
              <a:rect l="l" t="t" r="r" b="b"/>
              <a:pathLst>
                <a:path w="2103120" h="1336675">
                  <a:moveTo>
                    <a:pt x="1969516" y="0"/>
                  </a:moveTo>
                  <a:lnTo>
                    <a:pt x="133603" y="0"/>
                  </a:lnTo>
                  <a:lnTo>
                    <a:pt x="91374" y="6811"/>
                  </a:lnTo>
                  <a:lnTo>
                    <a:pt x="54699" y="25777"/>
                  </a:lnTo>
                  <a:lnTo>
                    <a:pt x="25777" y="54699"/>
                  </a:lnTo>
                  <a:lnTo>
                    <a:pt x="6811" y="91374"/>
                  </a:lnTo>
                  <a:lnTo>
                    <a:pt x="0" y="133603"/>
                  </a:lnTo>
                  <a:lnTo>
                    <a:pt x="0" y="1202944"/>
                  </a:lnTo>
                  <a:lnTo>
                    <a:pt x="6811" y="1245173"/>
                  </a:lnTo>
                  <a:lnTo>
                    <a:pt x="25777" y="1281848"/>
                  </a:lnTo>
                  <a:lnTo>
                    <a:pt x="54699" y="1310770"/>
                  </a:lnTo>
                  <a:lnTo>
                    <a:pt x="91374" y="1329736"/>
                  </a:lnTo>
                  <a:lnTo>
                    <a:pt x="133603" y="1336547"/>
                  </a:lnTo>
                  <a:lnTo>
                    <a:pt x="1969516" y="1336547"/>
                  </a:lnTo>
                  <a:lnTo>
                    <a:pt x="2011745" y="1329736"/>
                  </a:lnTo>
                  <a:lnTo>
                    <a:pt x="2048420" y="1310770"/>
                  </a:lnTo>
                  <a:lnTo>
                    <a:pt x="2077342" y="1281848"/>
                  </a:lnTo>
                  <a:lnTo>
                    <a:pt x="2096308" y="1245173"/>
                  </a:lnTo>
                  <a:lnTo>
                    <a:pt x="2103120" y="1202944"/>
                  </a:lnTo>
                  <a:lnTo>
                    <a:pt x="2103120" y="133603"/>
                  </a:lnTo>
                  <a:lnTo>
                    <a:pt x="2096308" y="91374"/>
                  </a:lnTo>
                  <a:lnTo>
                    <a:pt x="2077342" y="54699"/>
                  </a:lnTo>
                  <a:lnTo>
                    <a:pt x="2048420" y="25777"/>
                  </a:lnTo>
                  <a:lnTo>
                    <a:pt x="2011745" y="6811"/>
                  </a:lnTo>
                  <a:lnTo>
                    <a:pt x="1969516" y="0"/>
                  </a:lnTo>
                  <a:close/>
                </a:path>
              </a:pathLst>
            </a:custGeom>
            <a:solidFill>
              <a:srgbClr val="A4B5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542782" y="2975610"/>
              <a:ext cx="2103120" cy="1336675"/>
            </a:xfrm>
            <a:custGeom>
              <a:avLst/>
              <a:gdLst/>
              <a:ahLst/>
              <a:cxnLst/>
              <a:rect l="l" t="t" r="r" b="b"/>
              <a:pathLst>
                <a:path w="2103120" h="1336675">
                  <a:moveTo>
                    <a:pt x="0" y="133603"/>
                  </a:moveTo>
                  <a:lnTo>
                    <a:pt x="6811" y="91374"/>
                  </a:lnTo>
                  <a:lnTo>
                    <a:pt x="25777" y="54699"/>
                  </a:lnTo>
                  <a:lnTo>
                    <a:pt x="54699" y="25777"/>
                  </a:lnTo>
                  <a:lnTo>
                    <a:pt x="91374" y="6811"/>
                  </a:lnTo>
                  <a:lnTo>
                    <a:pt x="133603" y="0"/>
                  </a:lnTo>
                  <a:lnTo>
                    <a:pt x="1969516" y="0"/>
                  </a:lnTo>
                  <a:lnTo>
                    <a:pt x="2011745" y="6811"/>
                  </a:lnTo>
                  <a:lnTo>
                    <a:pt x="2048420" y="25777"/>
                  </a:lnTo>
                  <a:lnTo>
                    <a:pt x="2077342" y="54699"/>
                  </a:lnTo>
                  <a:lnTo>
                    <a:pt x="2096308" y="91374"/>
                  </a:lnTo>
                  <a:lnTo>
                    <a:pt x="2103120" y="133603"/>
                  </a:lnTo>
                  <a:lnTo>
                    <a:pt x="2103120" y="1202944"/>
                  </a:lnTo>
                  <a:lnTo>
                    <a:pt x="2096308" y="1245173"/>
                  </a:lnTo>
                  <a:lnTo>
                    <a:pt x="2077342" y="1281848"/>
                  </a:lnTo>
                  <a:lnTo>
                    <a:pt x="2048420" y="1310770"/>
                  </a:lnTo>
                  <a:lnTo>
                    <a:pt x="2011745" y="1329736"/>
                  </a:lnTo>
                  <a:lnTo>
                    <a:pt x="1969516" y="1336547"/>
                  </a:lnTo>
                  <a:lnTo>
                    <a:pt x="133603" y="1336547"/>
                  </a:lnTo>
                  <a:lnTo>
                    <a:pt x="91374" y="1329736"/>
                  </a:lnTo>
                  <a:lnTo>
                    <a:pt x="54699" y="1310770"/>
                  </a:lnTo>
                  <a:lnTo>
                    <a:pt x="25777" y="1281848"/>
                  </a:lnTo>
                  <a:lnTo>
                    <a:pt x="6811" y="1245173"/>
                  </a:lnTo>
                  <a:lnTo>
                    <a:pt x="0" y="1202944"/>
                  </a:lnTo>
                  <a:lnTo>
                    <a:pt x="0" y="133603"/>
                  </a:lnTo>
                  <a:close/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775954" y="3198114"/>
              <a:ext cx="2105025" cy="1336675"/>
            </a:xfrm>
            <a:custGeom>
              <a:avLst/>
              <a:gdLst/>
              <a:ahLst/>
              <a:cxnLst/>
              <a:rect l="l" t="t" r="r" b="b"/>
              <a:pathLst>
                <a:path w="2105025" h="1336675">
                  <a:moveTo>
                    <a:pt x="1971040" y="0"/>
                  </a:moveTo>
                  <a:lnTo>
                    <a:pt x="133603" y="0"/>
                  </a:lnTo>
                  <a:lnTo>
                    <a:pt x="91374" y="6811"/>
                  </a:lnTo>
                  <a:lnTo>
                    <a:pt x="54699" y="25777"/>
                  </a:lnTo>
                  <a:lnTo>
                    <a:pt x="25777" y="54699"/>
                  </a:lnTo>
                  <a:lnTo>
                    <a:pt x="6811" y="91374"/>
                  </a:lnTo>
                  <a:lnTo>
                    <a:pt x="0" y="133603"/>
                  </a:lnTo>
                  <a:lnTo>
                    <a:pt x="0" y="1202944"/>
                  </a:lnTo>
                  <a:lnTo>
                    <a:pt x="6811" y="1245173"/>
                  </a:lnTo>
                  <a:lnTo>
                    <a:pt x="25777" y="1281848"/>
                  </a:lnTo>
                  <a:lnTo>
                    <a:pt x="54699" y="1310770"/>
                  </a:lnTo>
                  <a:lnTo>
                    <a:pt x="91374" y="1329736"/>
                  </a:lnTo>
                  <a:lnTo>
                    <a:pt x="133603" y="1336548"/>
                  </a:lnTo>
                  <a:lnTo>
                    <a:pt x="1971040" y="1336548"/>
                  </a:lnTo>
                  <a:lnTo>
                    <a:pt x="2013269" y="1329736"/>
                  </a:lnTo>
                  <a:lnTo>
                    <a:pt x="2049944" y="1310770"/>
                  </a:lnTo>
                  <a:lnTo>
                    <a:pt x="2078866" y="1281848"/>
                  </a:lnTo>
                  <a:lnTo>
                    <a:pt x="2097832" y="1245173"/>
                  </a:lnTo>
                  <a:lnTo>
                    <a:pt x="2104644" y="1202944"/>
                  </a:lnTo>
                  <a:lnTo>
                    <a:pt x="2104644" y="133603"/>
                  </a:lnTo>
                  <a:lnTo>
                    <a:pt x="2097832" y="91374"/>
                  </a:lnTo>
                  <a:lnTo>
                    <a:pt x="2078866" y="54699"/>
                  </a:lnTo>
                  <a:lnTo>
                    <a:pt x="2049944" y="25777"/>
                  </a:lnTo>
                  <a:lnTo>
                    <a:pt x="2013269" y="6811"/>
                  </a:lnTo>
                  <a:lnTo>
                    <a:pt x="1971040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775954" y="3198114"/>
              <a:ext cx="2105025" cy="1336675"/>
            </a:xfrm>
            <a:custGeom>
              <a:avLst/>
              <a:gdLst/>
              <a:ahLst/>
              <a:cxnLst/>
              <a:rect l="l" t="t" r="r" b="b"/>
              <a:pathLst>
                <a:path w="2105025" h="1336675">
                  <a:moveTo>
                    <a:pt x="0" y="133603"/>
                  </a:moveTo>
                  <a:lnTo>
                    <a:pt x="6811" y="91374"/>
                  </a:lnTo>
                  <a:lnTo>
                    <a:pt x="25777" y="54699"/>
                  </a:lnTo>
                  <a:lnTo>
                    <a:pt x="54699" y="25777"/>
                  </a:lnTo>
                  <a:lnTo>
                    <a:pt x="91374" y="6811"/>
                  </a:lnTo>
                  <a:lnTo>
                    <a:pt x="133603" y="0"/>
                  </a:lnTo>
                  <a:lnTo>
                    <a:pt x="1971040" y="0"/>
                  </a:lnTo>
                  <a:lnTo>
                    <a:pt x="2013269" y="6811"/>
                  </a:lnTo>
                  <a:lnTo>
                    <a:pt x="2049944" y="25777"/>
                  </a:lnTo>
                  <a:lnTo>
                    <a:pt x="2078866" y="54699"/>
                  </a:lnTo>
                  <a:lnTo>
                    <a:pt x="2097832" y="91374"/>
                  </a:lnTo>
                  <a:lnTo>
                    <a:pt x="2104644" y="133603"/>
                  </a:lnTo>
                  <a:lnTo>
                    <a:pt x="2104644" y="1202944"/>
                  </a:lnTo>
                  <a:lnTo>
                    <a:pt x="2097832" y="1245173"/>
                  </a:lnTo>
                  <a:lnTo>
                    <a:pt x="2078866" y="1281848"/>
                  </a:lnTo>
                  <a:lnTo>
                    <a:pt x="2049944" y="1310770"/>
                  </a:lnTo>
                  <a:lnTo>
                    <a:pt x="2013269" y="1329736"/>
                  </a:lnTo>
                  <a:lnTo>
                    <a:pt x="1971040" y="1336548"/>
                  </a:lnTo>
                  <a:lnTo>
                    <a:pt x="133603" y="1336548"/>
                  </a:lnTo>
                  <a:lnTo>
                    <a:pt x="91374" y="1329736"/>
                  </a:lnTo>
                  <a:lnTo>
                    <a:pt x="54699" y="1310770"/>
                  </a:lnTo>
                  <a:lnTo>
                    <a:pt x="25777" y="1281848"/>
                  </a:lnTo>
                  <a:lnTo>
                    <a:pt x="6811" y="1245173"/>
                  </a:lnTo>
                  <a:lnTo>
                    <a:pt x="0" y="1202944"/>
                  </a:lnTo>
                  <a:lnTo>
                    <a:pt x="0" y="133603"/>
                  </a:lnTo>
                  <a:close/>
                </a:path>
              </a:pathLst>
            </a:custGeom>
            <a:ln w="19811">
              <a:solidFill>
                <a:srgbClr val="A4B5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8924925" y="3530600"/>
            <a:ext cx="2205610" cy="6115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305"/>
              </a:lnSpc>
              <a:spcBef>
                <a:spcPts val="105"/>
              </a:spcBef>
            </a:pPr>
            <a:r>
              <a:rPr sz="2000" spc="-10" dirty="0" err="1">
                <a:latin typeface="Corbel"/>
                <a:cs typeface="Corbel"/>
              </a:rPr>
              <a:t>преждевременн</a:t>
            </a:r>
            <a:r>
              <a:rPr sz="2000" dirty="0" err="1">
                <a:latin typeface="Corbel"/>
                <a:cs typeface="Corbel"/>
              </a:rPr>
              <a:t>ой</a:t>
            </a:r>
            <a:r>
              <a:rPr sz="2000" spc="-15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смерти</a:t>
            </a:r>
            <a:endParaRPr sz="2000" dirty="0">
              <a:latin typeface="Corbel"/>
              <a:cs typeface="Corbel"/>
            </a:endParaRPr>
          </a:p>
        </p:txBody>
      </p:sp>
      <p:sp>
        <p:nvSpPr>
          <p:cNvPr id="44" name="Стрелка: изогнутая вверх 43">
            <a:extLst>
              <a:ext uri="{FF2B5EF4-FFF2-40B4-BE49-F238E27FC236}">
                <a16:creationId xmlns:a16="http://schemas.microsoft.com/office/drawing/2014/main" id="{B33EECEB-55DD-91F3-65D1-066328574857}"/>
              </a:ext>
            </a:extLst>
          </p:cNvPr>
          <p:cNvSpPr/>
          <p:nvPr/>
        </p:nvSpPr>
        <p:spPr>
          <a:xfrm rot="16200000" flipH="1">
            <a:off x="8812581" y="747675"/>
            <a:ext cx="1563777" cy="1669846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8200E907-6744-4C10-C018-3E814F646FF0}"/>
              </a:ext>
            </a:extLst>
          </p:cNvPr>
          <p:cNvSpPr/>
          <p:nvPr/>
        </p:nvSpPr>
        <p:spPr>
          <a:xfrm>
            <a:off x="988186" y="734300"/>
            <a:ext cx="11203814" cy="5525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Исследование 1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028" y="519374"/>
            <a:ext cx="58161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Проанализировать влияние ИМТ и гиподинамии на показатели толерантности к физической нагрузке (ТФН) у подростков.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160" y="3721684"/>
            <a:ext cx="3236440" cy="291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68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Материалы и методы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0800" y="1011278"/>
            <a:ext cx="94284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Обследованы 193 подростка в возрасте 12-17 лет: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 группа (65 чел.) –  юноши с нормальной массой тела;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II группа (54 чел.) – юноши с избыточной массой тела;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III группа (59 чел.) – девушки с нормальной массой тела;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IV группа (15 чел.) – девушки с избыточной массой тела.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dirty="0">
              <a:solidFill>
                <a:prstClr val="black"/>
              </a:solidFill>
              <a:latin typeface="Corbel" panose="020B0503020204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Для определения ТФН проведен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тредмил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-тест по протоколу 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Bruce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30030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496" y="113792"/>
            <a:ext cx="4186344" cy="63804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Результаты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Объект 7">
            <a:extLst>
              <a:ext uri="{FF2B5EF4-FFF2-40B4-BE49-F238E27FC236}">
                <a16:creationId xmlns:a16="http://schemas.microsoft.com/office/drawing/2014/main" id="{ECBF6899-99E1-982C-2A16-753A7AFDFD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2560897"/>
              </p:ext>
            </p:extLst>
          </p:nvPr>
        </p:nvGraphicFramePr>
        <p:xfrm>
          <a:off x="152400" y="751840"/>
          <a:ext cx="10535920" cy="599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9221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7818513" cy="1039368"/>
          </a:xfrm>
        </p:spPr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Исследование 2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43948" y="1677614"/>
            <a:ext cx="68432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Проанализировать уровень физической активности и функциональное состояние сердечно-сосудистой системы у школьников.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130" y="4007137"/>
            <a:ext cx="2851537" cy="256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45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77439" y="218941"/>
            <a:ext cx="947112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Школьники с высокими показателями тестирования сердечно-сосудистой системы:</a:t>
            </a:r>
          </a:p>
          <a:p>
            <a:pPr marL="129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89% имели дополнительную физическую нагрузку более 3 раз в неделю (спортивное плавание, большой теннис, каратэ, дзюдо и др.) на протяжении 2-х и более лет. </a:t>
            </a:r>
          </a:p>
          <a:p>
            <a:pPr marL="1291500" lvl="0" indent="-571500">
              <a:buFont typeface="Wingdings" panose="05000000000000000000" pitchFamily="2" charset="2"/>
              <a:buChar char="Ø"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Время провождения </a:t>
            </a:r>
            <a:r>
              <a:rPr lang="ru-RU" sz="3200" dirty="0">
                <a:solidFill>
                  <a:prstClr val="black"/>
                </a:solidFill>
                <a:latin typeface="Arial" panose="020B0604020202020204"/>
              </a:rPr>
              <a:t>с гаджетами составило от 30 минут до 4 часов, 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на свежем воздухе – также </a:t>
            </a:r>
            <a:r>
              <a:rPr lang="ru-RU" sz="3200" dirty="0">
                <a:solidFill>
                  <a:prstClr val="black"/>
                </a:solidFill>
                <a:latin typeface="Arial" panose="020B0604020202020204"/>
              </a:rPr>
              <a:t>от 30 минут до 4 часов.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794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75839" y="360608"/>
            <a:ext cx="9525501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Школьники со средними показателями тестирования: </a:t>
            </a:r>
          </a:p>
          <a:p>
            <a:pPr marL="117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25% посещали спортивные секции менее 1-го года, 50% – более 2-х лет, 25% - не имели дополнительной физической активности.</a:t>
            </a:r>
          </a:p>
          <a:p>
            <a:pPr marL="117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Время провождения с гаджетами составило от 30 минут до 4 часов, на свежем воздухе – также от 30 минут до 4 часов.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648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28239" y="489397"/>
            <a:ext cx="946325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Школьники с низкими показателями тестирования: </a:t>
            </a:r>
          </a:p>
          <a:p>
            <a:pPr marL="129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все отмечали низкую физическую активность, </a:t>
            </a:r>
          </a:p>
          <a:p>
            <a:pPr marL="129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время, проведенное за компьютером/ телефоном, превышало 4 часа в день. </a:t>
            </a:r>
          </a:p>
        </p:txBody>
      </p:sp>
    </p:spTree>
    <p:extLst>
      <p:ext uri="{BB962C8B-B14F-4D97-AF65-F5344CB8AC3E}">
        <p14:creationId xmlns:p14="http://schemas.microsoft.com/office/powerpoint/2010/main" val="1361152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8F45EE-80DF-F7C3-F0F6-4ECDE838F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03B1B52-19A9-61E4-1C79-5E055FE84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18</a:t>
            </a:fld>
            <a:endParaRPr lang="ru-RU" noProof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AFC13-9998-154D-1638-B9249049DA2B}"/>
              </a:ext>
            </a:extLst>
          </p:cNvPr>
          <p:cNvSpPr txBox="1"/>
          <p:nvPr/>
        </p:nvSpPr>
        <p:spPr>
          <a:xfrm>
            <a:off x="2936240" y="1218476"/>
            <a:ext cx="83058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/>
              <a:t>Регулярная физическая активность у детей улучшает функциональное состояние сердечно-сосудистой системы, повышает качество жизни и снижает долгосрочные риски хронических заболеваний.</a:t>
            </a:r>
          </a:p>
        </p:txBody>
      </p:sp>
    </p:spTree>
    <p:extLst>
      <p:ext uri="{BB962C8B-B14F-4D97-AF65-F5344CB8AC3E}">
        <p14:creationId xmlns:p14="http://schemas.microsoft.com/office/powerpoint/2010/main" val="626365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40F22-A6A0-490D-B681-D6CAD205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633" y="136525"/>
            <a:ext cx="5241339" cy="928688"/>
          </a:xfrm>
          <a:solidFill>
            <a:srgbClr val="D34817"/>
          </a:solidFill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Заключение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B1D8FC-2E84-429D-B83F-29C78287A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634" y="965200"/>
            <a:ext cx="6370801" cy="5253458"/>
          </a:xfrm>
          <a:solidFill>
            <a:srgbClr val="D34817"/>
          </a:solidFill>
        </p:spPr>
        <p:txBody>
          <a:bodyPr>
            <a:normAutofit lnSpcReduction="10000"/>
          </a:bodyPr>
          <a:lstStyle/>
          <a:p>
            <a:r>
              <a:rPr lang="ru-RU" sz="3200" dirty="0"/>
              <a:t>Формирование основ здоровья в детском возрасте является стратегической основой будущего репродуктивного благополучия, а также важным фактором демографической безопасности.</a:t>
            </a:r>
          </a:p>
          <a:p>
            <a:r>
              <a:rPr lang="ru-RU" sz="3200" dirty="0"/>
              <a:t>Привычки здорового образа жизни, заложенные в семье с ранних лет, определяют не только здоровье будущих взрослых, но и качество жизни последующих поколений.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C58F241-F72E-43E4-B7E6-4AA51160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D1353C">
                    <a:lumMod val="20000"/>
                    <a:lumOff val="80000"/>
                  </a:srgbClr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D1353C">
                  <a:lumMod val="20000"/>
                  <a:lumOff val="80000"/>
                </a:srgbClr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600316-3E0B-4AC9-9822-D2BB442414D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3752" t="170" r="33842" b="-170"/>
          <a:stretch/>
        </p:blipFill>
        <p:spPr>
          <a:xfrm>
            <a:off x="2899216" y="0"/>
            <a:ext cx="2681419" cy="2676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533991-F9F6-4D7B-8404-2D9FD2D2DD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8750" r="18750"/>
          <a:stretch>
            <a:fillRect/>
          </a:stretch>
        </p:blipFill>
        <p:spPr>
          <a:xfrm>
            <a:off x="-4572" y="0"/>
            <a:ext cx="2676652" cy="2676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F12D60-6F02-60C3-D57A-7888B3A66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46613"/>
            <a:ext cx="5580634" cy="212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632473-AF88-9DD8-7335-BB8489589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581408"/>
            <a:ext cx="5580635" cy="212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2253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07C42-2E7B-40D1-A2FD-075F7DB3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879" y="336401"/>
            <a:ext cx="5326380" cy="943760"/>
          </a:xfrm>
        </p:spPr>
        <p:txBody>
          <a:bodyPr rtlCol="0"/>
          <a:lstStyle/>
          <a:p>
            <a:pPr rtl="0"/>
            <a:r>
              <a:rPr lang="ru-RU" dirty="0"/>
              <a:t>Что такое здоровье?</a:t>
            </a:r>
          </a:p>
        </p:txBody>
      </p:sp>
      <p:sp>
        <p:nvSpPr>
          <p:cNvPr id="26" name="Номер слайда 25">
            <a:extLst>
              <a:ext uri="{FF2B5EF4-FFF2-40B4-BE49-F238E27FC236}">
                <a16:creationId xmlns:a16="http://schemas.microsoft.com/office/drawing/2014/main" id="{D9D7223C-05DC-44D0-899D-45F203655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CEABB6-07DC-46E8-9B57-56EC44A396E5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srgbClr val="42529B">
                    <a:lumMod val="20000"/>
                    <a:lumOff val="80000"/>
                  </a:srgbClr>
                </a:solidFill>
                <a:effectLst/>
                <a:uLnTx/>
                <a:uFillTx/>
                <a:latin typeface="Gill Sans Nov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srgbClr val="42529B">
                  <a:lumMod val="20000"/>
                  <a:lumOff val="80000"/>
                </a:srgbClr>
              </a:solidFill>
              <a:effectLst/>
              <a:uLnTx/>
              <a:uFillTx/>
              <a:latin typeface="Gill Sans Nova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E3E5C7-E26A-4A0B-8A9A-84C883EE62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400"/>
                    </a14:imgEffect>
                  </a14:imgLayer>
                </a14:imgProps>
              </a:ext>
            </a:extLst>
          </a:blip>
          <a:srcRect l="28947" t="17647" r="30307" b="15787"/>
          <a:stretch>
            <a:fillRect/>
          </a:stretch>
        </p:blipFill>
        <p:spPr>
          <a:xfrm>
            <a:off x="573741" y="1133736"/>
            <a:ext cx="3253672" cy="3356984"/>
          </a:xfr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9846EDBD-9882-4D3C-866D-07301A03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9120" y="1065007"/>
            <a:ext cx="7648687" cy="5656468"/>
          </a:xfrm>
        </p:spPr>
        <p:txBody>
          <a:bodyPr rtlCol="0">
            <a:normAutofit/>
          </a:bodyPr>
          <a:lstStyle/>
          <a:p>
            <a:pPr marL="342900" indent="-342900" rtl="0">
              <a:buFont typeface="Wingdings" panose="05000000000000000000" pitchFamily="2" charset="2"/>
              <a:buChar char="ü"/>
            </a:pPr>
            <a:r>
              <a:rPr lang="ru-RU" sz="2400" dirty="0"/>
              <a:t>Здоровье – состояние полного физического, душевного и социального благополучия, а не только отсутствие болезней и физических дефектов </a:t>
            </a:r>
            <a:r>
              <a:rPr lang="ru-RU" sz="2400" i="1" dirty="0"/>
              <a:t>(ВОЗ)</a:t>
            </a:r>
            <a:r>
              <a:rPr lang="ru-RU" sz="2400" dirty="0"/>
              <a:t>.</a:t>
            </a:r>
          </a:p>
          <a:p>
            <a:pPr marL="342900" indent="-342900" rtl="0">
              <a:buFont typeface="Wingdings" panose="05000000000000000000" pitchFamily="2" charset="2"/>
              <a:buChar char="ü"/>
            </a:pPr>
            <a:endParaRPr lang="ru-RU" sz="2400" dirty="0"/>
          </a:p>
          <a:p>
            <a:pPr marL="342900" indent="-342900" rtl="0">
              <a:buFont typeface="Wingdings" panose="05000000000000000000" pitchFamily="2" charset="2"/>
              <a:buChar char="ü"/>
            </a:pPr>
            <a:r>
              <a:rPr lang="ru-RU" sz="2400" dirty="0"/>
              <a:t>Здоровье человека определяется на </a:t>
            </a:r>
            <a:r>
              <a:rPr lang="ru-RU" sz="2400" b="1" dirty="0"/>
              <a:t>50% образом жизни</a:t>
            </a:r>
            <a:r>
              <a:rPr lang="ru-RU" sz="2400" dirty="0"/>
              <a:t>, на 20% средой обитания и 10% зависит от системы здравоохранения.</a:t>
            </a:r>
          </a:p>
          <a:p>
            <a:pPr marL="342900" indent="-342900" rtl="0">
              <a:buFont typeface="Wingdings" panose="05000000000000000000" pitchFamily="2" charset="2"/>
              <a:buChar char="ü"/>
            </a:pPr>
            <a:endParaRPr lang="ru-RU" sz="2400" dirty="0"/>
          </a:p>
          <a:p>
            <a:pPr marL="342900" indent="-342900" rtl="0">
              <a:buFont typeface="Wingdings" panose="05000000000000000000" pitchFamily="2" charset="2"/>
              <a:buChar char="ü"/>
            </a:pPr>
            <a:r>
              <a:rPr lang="ru-RU" sz="2400" dirty="0"/>
              <a:t>Одна из основных составляющих здоровья — здоровый образ жизни.</a:t>
            </a:r>
          </a:p>
          <a:p>
            <a:pPr marL="342900" indent="-342900" rtl="0">
              <a:buFont typeface="Wingdings" panose="05000000000000000000" pitchFamily="2" charset="2"/>
              <a:buChar char="ü"/>
            </a:pPr>
            <a:endParaRPr lang="ru-RU" sz="2400" dirty="0"/>
          </a:p>
          <a:p>
            <a:pPr marL="342900" indent="-342900" rtl="0">
              <a:buFont typeface="Wingdings" panose="05000000000000000000" pitchFamily="2" charset="2"/>
              <a:buChar char="ü"/>
            </a:pPr>
            <a:endParaRPr lang="ru-RU" sz="2400" dirty="0"/>
          </a:p>
          <a:p>
            <a:pPr marL="342900" indent="-342900" rtl="0">
              <a:buFont typeface="Wingdings" panose="05000000000000000000" pitchFamily="2" charset="2"/>
              <a:buChar char="ü"/>
            </a:pPr>
            <a:endParaRPr lang="ru-RU" sz="2400" dirty="0"/>
          </a:p>
          <a:p>
            <a:pPr marL="342900" indent="-342900" rtl="0">
              <a:buFont typeface="Wingdings" panose="05000000000000000000" pitchFamily="2" charset="2"/>
              <a:buChar char="ü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29216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CCA5DE2-B543-2087-7FA4-80F0D2F804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3250" y="1376846"/>
            <a:ext cx="5522750" cy="3762082"/>
          </a:xfrm>
        </p:spPr>
        <p:txBody>
          <a:bodyPr>
            <a:noAutofit/>
          </a:bodyPr>
          <a:lstStyle/>
          <a:p>
            <a:r>
              <a:rPr lang="ru-RU" sz="7200" b="1" dirty="0"/>
              <a:t>Спасибо за внимание!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BD5201-96A8-91EB-7075-9B24C6C9B94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498" r="2498"/>
          <a:stretch>
            <a:fillRect/>
          </a:stretch>
        </p:blipFill>
        <p:spPr/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9A9E2B-966D-2D10-73F7-272009F37F3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0250" r="10250"/>
          <a:stretch>
            <a:fillRect/>
          </a:stretch>
        </p:blipFill>
        <p:spPr/>
      </p:pic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3A6AA0-A8A1-9E2C-3897-3826606E04C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20</a:t>
            </a:fld>
            <a:endParaRPr lang="ru-RU" noProof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02B464-8D77-7274-F3A7-0AE4599FF83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4418" r="19759"/>
          <a:stretch>
            <a:fillRect/>
          </a:stretch>
        </p:blipFill>
        <p:spPr>
          <a:xfrm>
            <a:off x="7044535" y="1713063"/>
            <a:ext cx="1711372" cy="1711984"/>
          </a:xfrm>
        </p:spPr>
      </p:pic>
    </p:spTree>
    <p:extLst>
      <p:ext uri="{BB962C8B-B14F-4D97-AF65-F5344CB8AC3E}">
        <p14:creationId xmlns:p14="http://schemas.microsoft.com/office/powerpoint/2010/main" val="3039087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5B31B-E901-480D-92F5-D6FB76A2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76501" y="2766221"/>
            <a:ext cx="6858002" cy="1325563"/>
          </a:xfrm>
        </p:spPr>
        <p:txBody>
          <a:bodyPr rtlCol="0"/>
          <a:lstStyle/>
          <a:p>
            <a:pPr rtl="0"/>
            <a:r>
              <a:rPr lang="ru-RU" dirty="0"/>
              <a:t>Здоровый образ жизни</a:t>
            </a:r>
          </a:p>
        </p:txBody>
      </p:sp>
      <p:sp>
        <p:nvSpPr>
          <p:cNvPr id="23" name="Объект 22">
            <a:extLst>
              <a:ext uri="{FF2B5EF4-FFF2-40B4-BE49-F238E27FC236}">
                <a16:creationId xmlns:a16="http://schemas.microsoft.com/office/drawing/2014/main" id="{8B0EE5BA-CA63-41C6-B15E-A8E2131ACAF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33999" y="0"/>
            <a:ext cx="3429000" cy="3428999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«Девять десятых нашего счастья зависит от здоровья» </a:t>
            </a:r>
          </a:p>
          <a:p>
            <a:pPr rtl="0"/>
            <a:r>
              <a:rPr lang="ru-RU" dirty="0"/>
              <a:t>(А. Шопенгауэр).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F5B303-F387-4BA0-8784-0D2EA6A30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1033" y="3429000"/>
            <a:ext cx="3432968" cy="3429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dirty="0"/>
              <a:t>Это такой образ жизни человека, который направлен на укрепление здоровья и профилактику болезней. </a:t>
            </a:r>
          </a:p>
          <a:p>
            <a:pPr rtl="0"/>
            <a:r>
              <a:rPr lang="ru-RU" dirty="0"/>
              <a:t>Это список правил, соблюдение которых максимально обеспечит сохранение и укрепление здоровья (как физического, так и психологического).</a:t>
            </a:r>
          </a:p>
        </p:txBody>
      </p:sp>
      <p:sp>
        <p:nvSpPr>
          <p:cNvPr id="22" name="Объект 21">
            <a:extLst>
              <a:ext uri="{FF2B5EF4-FFF2-40B4-BE49-F238E27FC236}">
                <a16:creationId xmlns:a16="http://schemas.microsoft.com/office/drawing/2014/main" id="{BB7AADC4-96C1-41B1-95A8-882A74D1E10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864301" y="3428999"/>
            <a:ext cx="3248810" cy="3429001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«Без здоровья невозможно и счастье» </a:t>
            </a:r>
          </a:p>
          <a:p>
            <a:pPr rtl="0"/>
            <a:r>
              <a:rPr lang="ru-RU" dirty="0"/>
              <a:t>(В. Г. Белинский)</a:t>
            </a:r>
          </a:p>
        </p:txBody>
      </p:sp>
      <p:sp>
        <p:nvSpPr>
          <p:cNvPr id="47" name="Нижний колонтитул 46">
            <a:extLst>
              <a:ext uri="{FF2B5EF4-FFF2-40B4-BE49-F238E27FC236}">
                <a16:creationId xmlns:a16="http://schemas.microsoft.com/office/drawing/2014/main" id="{8D1741A6-83BB-4980-9368-0593790AAF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 rtlCol="0"/>
          <a:lstStyle/>
          <a:p>
            <a:pPr rtl="0"/>
            <a:r>
              <a:rPr lang="ru-RU"/>
              <a:t>Презентация конференции</a:t>
            </a:r>
          </a:p>
        </p:txBody>
      </p:sp>
      <p:sp>
        <p:nvSpPr>
          <p:cNvPr id="48" name="Номер слайда 47">
            <a:extLst>
              <a:ext uri="{FF2B5EF4-FFF2-40B4-BE49-F238E27FC236}">
                <a16:creationId xmlns:a16="http://schemas.microsoft.com/office/drawing/2014/main" id="{C18313DC-9A78-47C0-B8C3-BA1756D3C6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3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056FDD-FE81-41C2-BCDA-8F2F941537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638" r="3638"/>
          <a:stretch>
            <a:fillRect/>
          </a:stretch>
        </p:blipFill>
        <p:spPr/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5F961D-0EB7-4FF6-AFAC-8F9E3E53E2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2681E41-9405-4F8A-A943-EE499FB9CF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5"/>
          <a:srcRect l="1" r="-1"/>
          <a:stretch/>
        </p:blipFill>
        <p:spPr>
          <a:xfrm>
            <a:off x="5334000" y="3429000"/>
            <a:ext cx="3429000" cy="3429000"/>
          </a:xfrm>
        </p:spPr>
      </p:pic>
    </p:spTree>
    <p:extLst>
      <p:ext uri="{BB962C8B-B14F-4D97-AF65-F5344CB8AC3E}">
        <p14:creationId xmlns:p14="http://schemas.microsoft.com/office/powerpoint/2010/main" val="2367895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8F25C5-27FE-43B0-BA3F-966CCA51D2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3260" b="3260"/>
          <a:stretch>
            <a:fillRect/>
          </a:stretch>
        </p:blipFill>
        <p:spPr>
          <a:xfrm>
            <a:off x="6357769" y="1846132"/>
            <a:ext cx="5834231" cy="5011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5EBEF26-AF45-464C-AD02-6F3F1E7CE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35" y="136525"/>
            <a:ext cx="6378539" cy="849853"/>
          </a:xfrm>
        </p:spPr>
        <p:txBody>
          <a:bodyPr/>
          <a:lstStyle/>
          <a:p>
            <a:r>
              <a:rPr lang="ru-RU" dirty="0"/>
              <a:t>Составляющие ЗОЖ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ABED32C5-53A3-4402-BE2E-604E6AD2A0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272816"/>
              </p:ext>
            </p:extLst>
          </p:nvPr>
        </p:nvGraphicFramePr>
        <p:xfrm>
          <a:off x="484093" y="1301675"/>
          <a:ext cx="5834231" cy="54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51CBC4-44FA-4729-9A13-A895208947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4</a:t>
            </a:fld>
            <a:endParaRPr lang="ru-RU" noProof="0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70359BD8-7E80-3A35-8DF2-3914F6C0DAFD}"/>
              </a:ext>
            </a:extLst>
          </p:cNvPr>
          <p:cNvSpPr/>
          <p:nvPr/>
        </p:nvSpPr>
        <p:spPr>
          <a:xfrm>
            <a:off x="551251" y="2071033"/>
            <a:ext cx="4562475" cy="73667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4267788-6EBB-E42C-77FB-BF524C6B67B4}"/>
              </a:ext>
            </a:extLst>
          </p:cNvPr>
          <p:cNvSpPr/>
          <p:nvPr/>
        </p:nvSpPr>
        <p:spPr>
          <a:xfrm>
            <a:off x="551251" y="1301675"/>
            <a:ext cx="4562475" cy="73667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12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CB240A-0AF7-2B82-89E0-D75BE41ED3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-52"/>
          <a:stretch/>
        </p:blipFill>
        <p:spPr>
          <a:xfrm>
            <a:off x="8442960" y="0"/>
            <a:ext cx="3749040" cy="6251575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4B36C53-8372-6FB7-0401-48BF48923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33500"/>
            <a:ext cx="5940425" cy="1946275"/>
          </a:xfrm>
        </p:spPr>
        <p:txBody>
          <a:bodyPr>
            <a:normAutofit fontScale="90000"/>
          </a:bodyPr>
          <a:lstStyle/>
          <a:p>
            <a:r>
              <a:rPr lang="ru-RU" dirty="0"/>
              <a:t>Факторы риска</a:t>
            </a:r>
            <a:br>
              <a:rPr lang="ru-RU" dirty="0"/>
            </a:br>
            <a:r>
              <a:rPr lang="ru-RU" dirty="0"/>
              <a:t>развития ССЗ и возникновения внезапной сердечной смерти: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7738A4-46D9-3E17-E433-D8FC75ADDDD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5</a:t>
            </a:fld>
            <a:endParaRPr lang="ru-RU" noProof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00ABE7AA-60E9-D302-EE8E-736B3073E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86200"/>
            <a:ext cx="4251960" cy="172354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гиподинамия;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избыточный вес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BF0051-EDB1-F16E-A734-9F8EA992B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825" y="1991361"/>
            <a:ext cx="2355590" cy="388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54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EF22CB7-7A4F-3C42-06E7-54B83FA56F3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05" r="2505"/>
          <a:stretch/>
        </p:blipFill>
        <p:spPr>
          <a:xfrm>
            <a:off x="1905000" y="0"/>
            <a:ext cx="4810760" cy="3429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2367DB2-E052-38D4-6DA4-956C999573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-10153" t="-129922" r="-10013" b="-174642"/>
          <a:stretch/>
        </p:blipFill>
        <p:spPr>
          <a:xfrm>
            <a:off x="5334000" y="3429000"/>
            <a:ext cx="3429000" cy="3429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23607A-5229-D238-AB9B-C6923076AC3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-4621" r="-3"/>
          <a:stretch/>
        </p:blipFill>
        <p:spPr>
          <a:xfrm>
            <a:off x="7467600" y="0"/>
            <a:ext cx="4724401" cy="3429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err="1"/>
              <a:t>Кардио</a:t>
            </a:r>
            <a:r>
              <a:rPr lang="ru-RU" sz="4000" dirty="0"/>
              <a:t>-респираторная выносливость</a:t>
            </a:r>
            <a:endParaRPr lang="en-US" sz="4000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7077BEB-063A-C806-E815-8ED1A4DB7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638" y="4092314"/>
            <a:ext cx="2800350" cy="1734725"/>
          </a:xfrm>
        </p:spPr>
        <p:txBody>
          <a:bodyPr>
            <a:normAutofit/>
          </a:bodyPr>
          <a:lstStyle/>
          <a:p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Физическая активность и показатели веса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endParaRPr lang="ru-RU" sz="2800" dirty="0"/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0DB06555-B3CD-2EC8-AAD4-00E67EA8C46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862026" y="4165856"/>
            <a:ext cx="3329973" cy="1757423"/>
          </a:xfrm>
        </p:spPr>
        <p:txBody>
          <a:bodyPr>
            <a:normAutofit lnSpcReduction="10000"/>
          </a:bodyPr>
          <a:lstStyle/>
          <a:p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самые сильные факторы, связанные с кардио-респираторной подготовленностью среди подростков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51744" y="6047869"/>
            <a:ext cx="3040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A.O.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Werneck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et al. (2018), 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R.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Chatrath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 et al. (2002)</a:t>
            </a:r>
          </a:p>
        </p:txBody>
      </p:sp>
    </p:spTree>
    <p:extLst>
      <p:ext uri="{BB962C8B-B14F-4D97-AF65-F5344CB8AC3E}">
        <p14:creationId xmlns:p14="http://schemas.microsoft.com/office/powerpoint/2010/main" val="2300691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CDDD1A-76E8-9512-D104-B5D0B4E215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-52" r="273"/>
          <a:stretch/>
        </p:blipFill>
        <p:spPr>
          <a:xfrm>
            <a:off x="-3175" y="607060"/>
            <a:ext cx="6082549" cy="6254745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7CB2F3C-81CE-88E1-1CE3-00BDFB81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9220" y="293370"/>
            <a:ext cx="4603750" cy="1343025"/>
          </a:xfrm>
        </p:spPr>
        <p:txBody>
          <a:bodyPr/>
          <a:lstStyle/>
          <a:p>
            <a:r>
              <a:rPr lang="ru-RU" dirty="0"/>
              <a:t>Физическая активность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A73B68-2027-F8F7-E6A5-3DE24E6B0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9220" y="1554480"/>
            <a:ext cx="5306060" cy="4500879"/>
          </a:xfrm>
        </p:spPr>
        <p:txBody>
          <a:bodyPr>
            <a:normAutofit/>
          </a:bodyPr>
          <a:lstStyle/>
          <a:p>
            <a:r>
              <a:rPr lang="ru-RU" sz="2800" dirty="0"/>
              <a:t>Оптимизация уровня физической активности </a:t>
            </a:r>
            <a:r>
              <a:rPr lang="ru-RU" sz="2800" b="1" dirty="0"/>
              <a:t>в раннем возрасте </a:t>
            </a:r>
            <a:r>
              <a:rPr lang="ru-RU" sz="2800" dirty="0"/>
              <a:t>имеет наибольший потенциал для долгосрочного здоровья и благополучия, поскольку большинство здоровых и активных форм поведения сохраняются </a:t>
            </a:r>
            <a:r>
              <a:rPr lang="ru-RU" sz="2800" b="1" dirty="0"/>
              <a:t>во взрослой жизни 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782652-4A78-1556-2FA0-1DB923AA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9220" y="6228080"/>
            <a:ext cx="5499100" cy="493395"/>
          </a:xfrm>
        </p:spPr>
        <p:txBody>
          <a:bodyPr/>
          <a:lstStyle/>
          <a:p>
            <a:pPr algn="r" rtl="0"/>
            <a:r>
              <a:rPr lang="nl-NL" sz="1600" i="1" noProof="0" dirty="0">
                <a:solidFill>
                  <a:schemeClr val="bg1"/>
                </a:solidFill>
              </a:rPr>
              <a:t>Van Deutekom A.W.</a:t>
            </a:r>
            <a:r>
              <a:rPr lang="ru-RU" sz="1600" i="1" noProof="0" dirty="0">
                <a:solidFill>
                  <a:schemeClr val="bg1"/>
                </a:solidFill>
              </a:rPr>
              <a:t>, 2021; </a:t>
            </a:r>
            <a:r>
              <a:rPr lang="ru-RU" sz="1600" i="1" noProof="0" dirty="0" err="1">
                <a:solidFill>
                  <a:schemeClr val="bg1"/>
                </a:solidFill>
              </a:rPr>
              <a:t>Балыкова</a:t>
            </a:r>
            <a:r>
              <a:rPr lang="ru-RU" sz="1600" i="1" noProof="0" dirty="0">
                <a:solidFill>
                  <a:schemeClr val="bg1"/>
                </a:solidFill>
              </a:rPr>
              <a:t> Л.А., 2022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B0DA79-BC7D-ED00-6406-98DAEB5ED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noProof="0" smtClean="0"/>
              <a:pPr rtl="0"/>
              <a:t>7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8566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B338DA60-D94A-4A84-9B78-E2146D9617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733" b="2733"/>
          <a:stretch/>
        </p:blipFill>
        <p:spPr/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2EC89-6FD8-4BDE-BE45-2481C611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33500"/>
            <a:ext cx="6092825" cy="1946275"/>
          </a:xfrm>
        </p:spPr>
        <p:txBody>
          <a:bodyPr>
            <a:normAutofit fontScale="90000"/>
          </a:bodyPr>
          <a:lstStyle/>
          <a:p>
            <a:r>
              <a:rPr lang="ru-RU" dirty="0"/>
              <a:t>РЕКОМЕНДАЦИИ ВОЗ ПО ВОПРОСАМ ФИЗИЧЕСКОЙ АКТИВНОСТИ И МАЛОПОДВИЖНОГО ОБРАЗА ЖИЗНИ (2020)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08C512-6B99-46FF-9410-1D22F25B3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79" y="3578226"/>
            <a:ext cx="5960745" cy="2672714"/>
          </a:xfrm>
        </p:spPr>
        <p:txBody>
          <a:bodyPr numCol="1">
            <a:normAutofit fontScale="77500" lnSpcReduction="20000"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bg1">
                    <a:lumMod val="95000"/>
                  </a:schemeClr>
                </a:solidFill>
              </a:rPr>
              <a:t>Детям и подросткам в возрасте от 5 до 17 лет – не реже 3 раз в неделю следует заниматься физически активной деятельностью высокой интенсивности с аэробной нагрузкой, в том числе направленной на укрепление скелетно-мышечной системы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338B689-83E4-48CD-8B35-247DD5EED4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rtl="0"/>
            <a:fld id="{B5CEABB6-07DC-46E8-9B57-56EC44A396E5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362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93588" y="128962"/>
            <a:ext cx="636424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/>
              <a:t>Избыточная</a:t>
            </a:r>
            <a:r>
              <a:rPr sz="3200" spc="-75" dirty="0"/>
              <a:t> </a:t>
            </a:r>
            <a:r>
              <a:rPr sz="3200" dirty="0"/>
              <a:t>масса</a:t>
            </a:r>
            <a:r>
              <a:rPr sz="3200" spc="-70" dirty="0"/>
              <a:t> </a:t>
            </a:r>
            <a:r>
              <a:rPr sz="3200" dirty="0"/>
              <a:t>тела</a:t>
            </a:r>
            <a:r>
              <a:rPr sz="3200" spc="-90" dirty="0"/>
              <a:t> </a:t>
            </a:r>
            <a:r>
              <a:rPr sz="3200" dirty="0"/>
              <a:t>и</a:t>
            </a:r>
            <a:r>
              <a:rPr sz="3200" spc="-75" dirty="0"/>
              <a:t> </a:t>
            </a:r>
            <a:r>
              <a:rPr sz="3200" spc="-10" dirty="0"/>
              <a:t>ожирение</a:t>
            </a:r>
            <a:r>
              <a:rPr sz="3200" spc="-70" dirty="0"/>
              <a:t> </a:t>
            </a:r>
            <a:r>
              <a:rPr sz="3200" dirty="0"/>
              <a:t>у</a:t>
            </a:r>
            <a:r>
              <a:rPr sz="3200" spc="-75" dirty="0"/>
              <a:t> </a:t>
            </a:r>
            <a:r>
              <a:rPr sz="3200" spc="-10" dirty="0"/>
              <a:t>детей</a:t>
            </a:r>
            <a:endParaRPr sz="320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097ECD4-23B0-4C10-402E-43BCC674452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5527" r="1552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A8D7AAD-2AC3-54F0-2ED5-BC30C699FE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6133" t="50787" r="1320" b="5597"/>
          <a:stretch/>
        </p:blipFill>
        <p:spPr>
          <a:xfrm>
            <a:off x="10472928" y="5536184"/>
            <a:ext cx="1719072" cy="110845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C2D91BE-F0B0-4D36-79FF-B178B8E4235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-970" r="1418"/>
          <a:stretch/>
        </p:blipFill>
        <p:spPr>
          <a:xfrm>
            <a:off x="7044535" y="1713063"/>
            <a:ext cx="1711372" cy="171198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2920618"/>
            <a:ext cx="2243922" cy="1869439"/>
            <a:chOff x="510286" y="2291842"/>
            <a:chExt cx="2451100" cy="1869439"/>
          </a:xfrm>
        </p:grpSpPr>
        <p:sp>
          <p:nvSpPr>
            <p:cNvPr id="4" name="object 4"/>
            <p:cNvSpPr/>
            <p:nvPr/>
          </p:nvSpPr>
          <p:spPr>
            <a:xfrm>
              <a:off x="520446" y="2302002"/>
              <a:ext cx="2430780" cy="1849120"/>
            </a:xfrm>
            <a:custGeom>
              <a:avLst/>
              <a:gdLst/>
              <a:ahLst/>
              <a:cxnLst/>
              <a:rect l="l" t="t" r="r" b="b"/>
              <a:pathLst>
                <a:path w="2430780" h="1849120">
                  <a:moveTo>
                    <a:pt x="2245868" y="0"/>
                  </a:moveTo>
                  <a:lnTo>
                    <a:pt x="184861" y="0"/>
                  </a:lnTo>
                  <a:lnTo>
                    <a:pt x="135718" y="6606"/>
                  </a:lnTo>
                  <a:lnTo>
                    <a:pt x="91558" y="25249"/>
                  </a:lnTo>
                  <a:lnTo>
                    <a:pt x="54144" y="54165"/>
                  </a:lnTo>
                  <a:lnTo>
                    <a:pt x="25239" y="91590"/>
                  </a:lnTo>
                  <a:lnTo>
                    <a:pt x="6603" y="135760"/>
                  </a:lnTo>
                  <a:lnTo>
                    <a:pt x="0" y="184912"/>
                  </a:lnTo>
                  <a:lnTo>
                    <a:pt x="0" y="1663700"/>
                  </a:lnTo>
                  <a:lnTo>
                    <a:pt x="6603" y="1712851"/>
                  </a:lnTo>
                  <a:lnTo>
                    <a:pt x="25239" y="1757021"/>
                  </a:lnTo>
                  <a:lnTo>
                    <a:pt x="54144" y="1794446"/>
                  </a:lnTo>
                  <a:lnTo>
                    <a:pt x="91558" y="1823362"/>
                  </a:lnTo>
                  <a:lnTo>
                    <a:pt x="135718" y="1842005"/>
                  </a:lnTo>
                  <a:lnTo>
                    <a:pt x="184861" y="1848612"/>
                  </a:lnTo>
                  <a:lnTo>
                    <a:pt x="2245868" y="1848612"/>
                  </a:lnTo>
                  <a:lnTo>
                    <a:pt x="2295019" y="1842005"/>
                  </a:lnTo>
                  <a:lnTo>
                    <a:pt x="2339189" y="1823362"/>
                  </a:lnTo>
                  <a:lnTo>
                    <a:pt x="2376614" y="1794446"/>
                  </a:lnTo>
                  <a:lnTo>
                    <a:pt x="2405530" y="1757021"/>
                  </a:lnTo>
                  <a:lnTo>
                    <a:pt x="2424173" y="1712851"/>
                  </a:lnTo>
                  <a:lnTo>
                    <a:pt x="2430780" y="1663700"/>
                  </a:lnTo>
                  <a:lnTo>
                    <a:pt x="2430780" y="184912"/>
                  </a:lnTo>
                  <a:lnTo>
                    <a:pt x="2424173" y="135760"/>
                  </a:lnTo>
                  <a:lnTo>
                    <a:pt x="2405530" y="91590"/>
                  </a:lnTo>
                  <a:lnTo>
                    <a:pt x="2376614" y="54165"/>
                  </a:lnTo>
                  <a:lnTo>
                    <a:pt x="2339189" y="25249"/>
                  </a:lnTo>
                  <a:lnTo>
                    <a:pt x="2295019" y="6606"/>
                  </a:lnTo>
                  <a:lnTo>
                    <a:pt x="2245868" y="0"/>
                  </a:lnTo>
                  <a:close/>
                </a:path>
              </a:pathLst>
            </a:custGeom>
            <a:solidFill>
              <a:srgbClr val="C8D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0446" y="2302002"/>
              <a:ext cx="2430780" cy="1849120"/>
            </a:xfrm>
            <a:custGeom>
              <a:avLst/>
              <a:gdLst/>
              <a:ahLst/>
              <a:cxnLst/>
              <a:rect l="l" t="t" r="r" b="b"/>
              <a:pathLst>
                <a:path w="2430780" h="1849120">
                  <a:moveTo>
                    <a:pt x="0" y="184912"/>
                  </a:moveTo>
                  <a:lnTo>
                    <a:pt x="6603" y="135760"/>
                  </a:lnTo>
                  <a:lnTo>
                    <a:pt x="25239" y="91590"/>
                  </a:lnTo>
                  <a:lnTo>
                    <a:pt x="54144" y="54165"/>
                  </a:lnTo>
                  <a:lnTo>
                    <a:pt x="91558" y="25249"/>
                  </a:lnTo>
                  <a:lnTo>
                    <a:pt x="135718" y="6606"/>
                  </a:lnTo>
                  <a:lnTo>
                    <a:pt x="184861" y="0"/>
                  </a:lnTo>
                  <a:lnTo>
                    <a:pt x="2245868" y="0"/>
                  </a:lnTo>
                  <a:lnTo>
                    <a:pt x="2295019" y="6606"/>
                  </a:lnTo>
                  <a:lnTo>
                    <a:pt x="2339189" y="25249"/>
                  </a:lnTo>
                  <a:lnTo>
                    <a:pt x="2376614" y="54165"/>
                  </a:lnTo>
                  <a:lnTo>
                    <a:pt x="2405530" y="91590"/>
                  </a:lnTo>
                  <a:lnTo>
                    <a:pt x="2424173" y="135760"/>
                  </a:lnTo>
                  <a:lnTo>
                    <a:pt x="2430780" y="184912"/>
                  </a:lnTo>
                  <a:lnTo>
                    <a:pt x="2430780" y="1663700"/>
                  </a:lnTo>
                  <a:lnTo>
                    <a:pt x="2424173" y="1712851"/>
                  </a:lnTo>
                  <a:lnTo>
                    <a:pt x="2405530" y="1757021"/>
                  </a:lnTo>
                  <a:lnTo>
                    <a:pt x="2376614" y="1794446"/>
                  </a:lnTo>
                  <a:lnTo>
                    <a:pt x="2339189" y="1823362"/>
                  </a:lnTo>
                  <a:lnTo>
                    <a:pt x="2295019" y="1842005"/>
                  </a:lnTo>
                  <a:lnTo>
                    <a:pt x="2245868" y="1848612"/>
                  </a:lnTo>
                  <a:lnTo>
                    <a:pt x="184861" y="1848612"/>
                  </a:lnTo>
                  <a:lnTo>
                    <a:pt x="135718" y="1842005"/>
                  </a:lnTo>
                  <a:lnTo>
                    <a:pt x="91558" y="1823362"/>
                  </a:lnTo>
                  <a:lnTo>
                    <a:pt x="54144" y="1794446"/>
                  </a:lnTo>
                  <a:lnTo>
                    <a:pt x="25239" y="1757021"/>
                  </a:lnTo>
                  <a:lnTo>
                    <a:pt x="6603" y="1712851"/>
                  </a:lnTo>
                  <a:lnTo>
                    <a:pt x="0" y="1663700"/>
                  </a:lnTo>
                  <a:lnTo>
                    <a:pt x="0" y="184912"/>
                  </a:lnTo>
                  <a:close/>
                </a:path>
              </a:pathLst>
            </a:custGeom>
            <a:ln w="19812">
              <a:solidFill>
                <a:srgbClr val="526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65642" y="3247754"/>
            <a:ext cx="1922780" cy="1039644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ctr">
              <a:lnSpc>
                <a:spcPct val="91800"/>
              </a:lnSpc>
              <a:spcBef>
                <a:spcPts val="300"/>
              </a:spcBef>
            </a:pPr>
            <a:r>
              <a:rPr sz="2000" dirty="0">
                <a:latin typeface="Corbel"/>
                <a:cs typeface="Corbel"/>
              </a:rPr>
              <a:t>Фактор</a:t>
            </a:r>
            <a:r>
              <a:rPr sz="2000" spc="-25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высокого </a:t>
            </a:r>
            <a:r>
              <a:rPr sz="2000" dirty="0">
                <a:latin typeface="Corbel"/>
                <a:cs typeface="Corbel"/>
              </a:rPr>
              <a:t>риска</a:t>
            </a:r>
            <a:r>
              <a:rPr sz="2000" spc="-50" dirty="0">
                <a:latin typeface="Corbel"/>
                <a:cs typeface="Corbel"/>
              </a:rPr>
              <a:t> </a:t>
            </a:r>
            <a:r>
              <a:rPr sz="2000" dirty="0" err="1">
                <a:latin typeface="Corbel"/>
                <a:cs typeface="Corbel"/>
              </a:rPr>
              <a:t>развития</a:t>
            </a:r>
            <a:r>
              <a:rPr sz="2000" spc="-45" dirty="0">
                <a:latin typeface="Corbel"/>
                <a:cs typeface="Corbel"/>
              </a:rPr>
              <a:t> </a:t>
            </a:r>
            <a:endParaRPr lang="ru-RU" sz="2000" spc="-45" dirty="0">
              <a:latin typeface="Corbel"/>
              <a:cs typeface="Corbel"/>
            </a:endParaRPr>
          </a:p>
          <a:p>
            <a:pPr marL="12700" marR="5080" algn="ctr">
              <a:lnSpc>
                <a:spcPct val="91800"/>
              </a:lnSpc>
              <a:spcBef>
                <a:spcPts val="300"/>
              </a:spcBef>
            </a:pPr>
            <a:r>
              <a:rPr sz="2800" b="1" u="sng" spc="-50" dirty="0">
                <a:latin typeface="Corbel"/>
                <a:cs typeface="Corbel"/>
              </a:rPr>
              <a:t>у </a:t>
            </a:r>
            <a:r>
              <a:rPr sz="2800" b="1" u="sng" spc="-10" dirty="0">
                <a:latin typeface="Corbel"/>
                <a:cs typeface="Corbel"/>
              </a:rPr>
              <a:t>детей</a:t>
            </a:r>
            <a:endParaRPr sz="2800" b="1" u="sng" dirty="0">
              <a:latin typeface="Corbel"/>
              <a:cs typeface="Corbe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81173" y="1699378"/>
            <a:ext cx="4675457" cy="2216785"/>
            <a:chOff x="2940811" y="1019302"/>
            <a:chExt cx="6076950" cy="2216785"/>
          </a:xfrm>
        </p:grpSpPr>
        <p:sp>
          <p:nvSpPr>
            <p:cNvPr id="8" name="object 8"/>
            <p:cNvSpPr/>
            <p:nvPr/>
          </p:nvSpPr>
          <p:spPr>
            <a:xfrm>
              <a:off x="2950336" y="1395603"/>
              <a:ext cx="2149475" cy="1830705"/>
            </a:xfrm>
            <a:custGeom>
              <a:avLst/>
              <a:gdLst/>
              <a:ahLst/>
              <a:cxnLst/>
              <a:rect l="l" t="t" r="r" b="b"/>
              <a:pathLst>
                <a:path w="2149475" h="1830705">
                  <a:moveTo>
                    <a:pt x="0" y="1830451"/>
                  </a:moveTo>
                  <a:lnTo>
                    <a:pt x="2149221" y="0"/>
                  </a:lnTo>
                </a:path>
              </a:pathLst>
            </a:custGeom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100066" y="1029462"/>
              <a:ext cx="3907790" cy="733425"/>
            </a:xfrm>
            <a:custGeom>
              <a:avLst/>
              <a:gdLst/>
              <a:ahLst/>
              <a:cxnLst/>
              <a:rect l="l" t="t" r="r" b="b"/>
              <a:pathLst>
                <a:path w="3907790" h="733425">
                  <a:moveTo>
                    <a:pt x="3834257" y="0"/>
                  </a:moveTo>
                  <a:lnTo>
                    <a:pt x="73279" y="0"/>
                  </a:lnTo>
                  <a:lnTo>
                    <a:pt x="44737" y="5752"/>
                  </a:lnTo>
                  <a:lnTo>
                    <a:pt x="21447" y="21447"/>
                  </a:lnTo>
                  <a:lnTo>
                    <a:pt x="5752" y="44737"/>
                  </a:lnTo>
                  <a:lnTo>
                    <a:pt x="0" y="73278"/>
                  </a:lnTo>
                  <a:lnTo>
                    <a:pt x="0" y="659764"/>
                  </a:lnTo>
                  <a:lnTo>
                    <a:pt x="5752" y="688306"/>
                  </a:lnTo>
                  <a:lnTo>
                    <a:pt x="21447" y="711596"/>
                  </a:lnTo>
                  <a:lnTo>
                    <a:pt x="44737" y="727291"/>
                  </a:lnTo>
                  <a:lnTo>
                    <a:pt x="73279" y="733043"/>
                  </a:lnTo>
                  <a:lnTo>
                    <a:pt x="3834257" y="733043"/>
                  </a:lnTo>
                  <a:lnTo>
                    <a:pt x="3862798" y="727291"/>
                  </a:lnTo>
                  <a:lnTo>
                    <a:pt x="3886088" y="711596"/>
                  </a:lnTo>
                  <a:lnTo>
                    <a:pt x="3901783" y="688306"/>
                  </a:lnTo>
                  <a:lnTo>
                    <a:pt x="3907536" y="659764"/>
                  </a:lnTo>
                  <a:lnTo>
                    <a:pt x="3907536" y="73278"/>
                  </a:lnTo>
                  <a:lnTo>
                    <a:pt x="3901783" y="44737"/>
                  </a:lnTo>
                  <a:lnTo>
                    <a:pt x="3886088" y="21447"/>
                  </a:lnTo>
                  <a:lnTo>
                    <a:pt x="3862798" y="5752"/>
                  </a:lnTo>
                  <a:lnTo>
                    <a:pt x="3834257" y="0"/>
                  </a:lnTo>
                  <a:close/>
                </a:path>
              </a:pathLst>
            </a:custGeom>
            <a:solidFill>
              <a:srgbClr val="C8D2BD"/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100066" y="1029462"/>
              <a:ext cx="3907790" cy="733425"/>
            </a:xfrm>
            <a:custGeom>
              <a:avLst/>
              <a:gdLst/>
              <a:ahLst/>
              <a:cxnLst/>
              <a:rect l="l" t="t" r="r" b="b"/>
              <a:pathLst>
                <a:path w="3907790" h="733425">
                  <a:moveTo>
                    <a:pt x="0" y="73278"/>
                  </a:moveTo>
                  <a:lnTo>
                    <a:pt x="5752" y="44737"/>
                  </a:lnTo>
                  <a:lnTo>
                    <a:pt x="21447" y="21447"/>
                  </a:lnTo>
                  <a:lnTo>
                    <a:pt x="44737" y="5752"/>
                  </a:lnTo>
                  <a:lnTo>
                    <a:pt x="73279" y="0"/>
                  </a:lnTo>
                  <a:lnTo>
                    <a:pt x="3834257" y="0"/>
                  </a:lnTo>
                  <a:lnTo>
                    <a:pt x="3862798" y="5752"/>
                  </a:lnTo>
                  <a:lnTo>
                    <a:pt x="3886088" y="21447"/>
                  </a:lnTo>
                  <a:lnTo>
                    <a:pt x="3901783" y="44737"/>
                  </a:lnTo>
                  <a:lnTo>
                    <a:pt x="3907536" y="73278"/>
                  </a:lnTo>
                  <a:lnTo>
                    <a:pt x="3907536" y="659764"/>
                  </a:lnTo>
                  <a:lnTo>
                    <a:pt x="3901783" y="688306"/>
                  </a:lnTo>
                  <a:lnTo>
                    <a:pt x="3886088" y="711596"/>
                  </a:lnTo>
                  <a:lnTo>
                    <a:pt x="3862798" y="727291"/>
                  </a:lnTo>
                  <a:lnTo>
                    <a:pt x="3834257" y="733043"/>
                  </a:lnTo>
                  <a:lnTo>
                    <a:pt x="73279" y="733043"/>
                  </a:lnTo>
                  <a:lnTo>
                    <a:pt x="44737" y="727291"/>
                  </a:lnTo>
                  <a:lnTo>
                    <a:pt x="21447" y="711596"/>
                  </a:lnTo>
                  <a:lnTo>
                    <a:pt x="5752" y="688306"/>
                  </a:lnTo>
                  <a:lnTo>
                    <a:pt x="0" y="659764"/>
                  </a:lnTo>
                  <a:lnTo>
                    <a:pt x="0" y="73278"/>
                  </a:lnTo>
                  <a:close/>
                </a:path>
              </a:pathLst>
            </a:custGeom>
            <a:ln w="19811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50336" y="2237866"/>
              <a:ext cx="2149475" cy="988694"/>
            </a:xfrm>
            <a:custGeom>
              <a:avLst/>
              <a:gdLst/>
              <a:ahLst/>
              <a:cxnLst/>
              <a:rect l="l" t="t" r="r" b="b"/>
              <a:pathLst>
                <a:path w="2149475" h="988694">
                  <a:moveTo>
                    <a:pt x="0" y="988187"/>
                  </a:moveTo>
                  <a:lnTo>
                    <a:pt x="2149221" y="0"/>
                  </a:lnTo>
                </a:path>
              </a:pathLst>
            </a:custGeom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00066" y="1872234"/>
              <a:ext cx="3907790" cy="733425"/>
            </a:xfrm>
            <a:custGeom>
              <a:avLst/>
              <a:gdLst/>
              <a:ahLst/>
              <a:cxnLst/>
              <a:rect l="l" t="t" r="r" b="b"/>
              <a:pathLst>
                <a:path w="3907790" h="733425">
                  <a:moveTo>
                    <a:pt x="3834257" y="0"/>
                  </a:moveTo>
                  <a:lnTo>
                    <a:pt x="73279" y="0"/>
                  </a:lnTo>
                  <a:lnTo>
                    <a:pt x="44737" y="5752"/>
                  </a:lnTo>
                  <a:lnTo>
                    <a:pt x="21447" y="21447"/>
                  </a:lnTo>
                  <a:lnTo>
                    <a:pt x="5752" y="44737"/>
                  </a:lnTo>
                  <a:lnTo>
                    <a:pt x="0" y="73278"/>
                  </a:lnTo>
                  <a:lnTo>
                    <a:pt x="0" y="659764"/>
                  </a:lnTo>
                  <a:lnTo>
                    <a:pt x="5752" y="688306"/>
                  </a:lnTo>
                  <a:lnTo>
                    <a:pt x="21447" y="711596"/>
                  </a:lnTo>
                  <a:lnTo>
                    <a:pt x="44737" y="727291"/>
                  </a:lnTo>
                  <a:lnTo>
                    <a:pt x="73279" y="733043"/>
                  </a:lnTo>
                  <a:lnTo>
                    <a:pt x="3834257" y="733043"/>
                  </a:lnTo>
                  <a:lnTo>
                    <a:pt x="3862798" y="727291"/>
                  </a:lnTo>
                  <a:lnTo>
                    <a:pt x="3886088" y="711596"/>
                  </a:lnTo>
                  <a:lnTo>
                    <a:pt x="3901783" y="688306"/>
                  </a:lnTo>
                  <a:lnTo>
                    <a:pt x="3907536" y="659764"/>
                  </a:lnTo>
                  <a:lnTo>
                    <a:pt x="3907536" y="73278"/>
                  </a:lnTo>
                  <a:lnTo>
                    <a:pt x="3901783" y="44737"/>
                  </a:lnTo>
                  <a:lnTo>
                    <a:pt x="3886088" y="21447"/>
                  </a:lnTo>
                  <a:lnTo>
                    <a:pt x="3862798" y="5752"/>
                  </a:lnTo>
                  <a:lnTo>
                    <a:pt x="3834257" y="0"/>
                  </a:lnTo>
                  <a:close/>
                </a:path>
              </a:pathLst>
            </a:custGeom>
            <a:solidFill>
              <a:srgbClr val="C8D2BD"/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00066" y="1872234"/>
              <a:ext cx="3907790" cy="733425"/>
            </a:xfrm>
            <a:custGeom>
              <a:avLst/>
              <a:gdLst/>
              <a:ahLst/>
              <a:cxnLst/>
              <a:rect l="l" t="t" r="r" b="b"/>
              <a:pathLst>
                <a:path w="3907790" h="733425">
                  <a:moveTo>
                    <a:pt x="0" y="73278"/>
                  </a:moveTo>
                  <a:lnTo>
                    <a:pt x="5752" y="44737"/>
                  </a:lnTo>
                  <a:lnTo>
                    <a:pt x="21447" y="21447"/>
                  </a:lnTo>
                  <a:lnTo>
                    <a:pt x="44737" y="5752"/>
                  </a:lnTo>
                  <a:lnTo>
                    <a:pt x="73279" y="0"/>
                  </a:lnTo>
                  <a:lnTo>
                    <a:pt x="3834257" y="0"/>
                  </a:lnTo>
                  <a:lnTo>
                    <a:pt x="3862798" y="5752"/>
                  </a:lnTo>
                  <a:lnTo>
                    <a:pt x="3886088" y="21447"/>
                  </a:lnTo>
                  <a:lnTo>
                    <a:pt x="3901783" y="44737"/>
                  </a:lnTo>
                  <a:lnTo>
                    <a:pt x="3907536" y="73278"/>
                  </a:lnTo>
                  <a:lnTo>
                    <a:pt x="3907536" y="659764"/>
                  </a:lnTo>
                  <a:lnTo>
                    <a:pt x="3901783" y="688306"/>
                  </a:lnTo>
                  <a:lnTo>
                    <a:pt x="3886088" y="711596"/>
                  </a:lnTo>
                  <a:lnTo>
                    <a:pt x="3862798" y="727291"/>
                  </a:lnTo>
                  <a:lnTo>
                    <a:pt x="3834257" y="733043"/>
                  </a:lnTo>
                  <a:lnTo>
                    <a:pt x="73279" y="733043"/>
                  </a:lnTo>
                  <a:lnTo>
                    <a:pt x="44737" y="727291"/>
                  </a:lnTo>
                  <a:lnTo>
                    <a:pt x="21447" y="711596"/>
                  </a:lnTo>
                  <a:lnTo>
                    <a:pt x="5752" y="688306"/>
                  </a:lnTo>
                  <a:lnTo>
                    <a:pt x="0" y="659764"/>
                  </a:lnTo>
                  <a:lnTo>
                    <a:pt x="0" y="73278"/>
                  </a:lnTo>
                  <a:close/>
                </a:path>
              </a:pathLst>
            </a:custGeom>
            <a:ln w="19811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947752" y="1772350"/>
            <a:ext cx="2962558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orbel"/>
                <a:cs typeface="Corbel"/>
              </a:rPr>
              <a:t>артериальной</a:t>
            </a:r>
            <a:r>
              <a:rPr sz="2000" spc="-75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гипертензии</a:t>
            </a:r>
            <a:endParaRPr sz="2000" dirty="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endParaRPr lang="ru-RU" sz="2000" dirty="0">
              <a:latin typeface="Corbel"/>
              <a:cs typeface="Corbel"/>
            </a:endParaRPr>
          </a:p>
          <a:p>
            <a:pPr algn="ctr">
              <a:lnSpc>
                <a:spcPct val="100000"/>
              </a:lnSpc>
            </a:pPr>
            <a:r>
              <a:rPr sz="2000" dirty="0" err="1">
                <a:latin typeface="Corbel"/>
                <a:cs typeface="Corbel"/>
              </a:rPr>
              <a:t>сахарного</a:t>
            </a:r>
            <a:r>
              <a:rPr sz="2000" spc="-45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диабета</a:t>
            </a:r>
            <a:endParaRPr sz="2000" dirty="0">
              <a:latin typeface="Corbel"/>
              <a:cs typeface="Corbe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260646" y="3425261"/>
            <a:ext cx="4703651" cy="751840"/>
            <a:chOff x="2940811" y="2704845"/>
            <a:chExt cx="6076950" cy="751840"/>
          </a:xfrm>
        </p:grpSpPr>
        <p:sp>
          <p:nvSpPr>
            <p:cNvPr id="16" name="object 16"/>
            <p:cNvSpPr/>
            <p:nvPr/>
          </p:nvSpPr>
          <p:spPr>
            <a:xfrm>
              <a:off x="2950336" y="3080257"/>
              <a:ext cx="2149475" cy="146050"/>
            </a:xfrm>
            <a:custGeom>
              <a:avLst/>
              <a:gdLst/>
              <a:ahLst/>
              <a:cxnLst/>
              <a:rect l="l" t="t" r="r" b="b"/>
              <a:pathLst>
                <a:path w="2149475" h="146050">
                  <a:moveTo>
                    <a:pt x="0" y="145795"/>
                  </a:moveTo>
                  <a:lnTo>
                    <a:pt x="2149221" y="0"/>
                  </a:lnTo>
                </a:path>
              </a:pathLst>
            </a:custGeom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00066" y="2715005"/>
              <a:ext cx="3907790" cy="731520"/>
            </a:xfrm>
            <a:custGeom>
              <a:avLst/>
              <a:gdLst/>
              <a:ahLst/>
              <a:cxnLst/>
              <a:rect l="l" t="t" r="r" b="b"/>
              <a:pathLst>
                <a:path w="3907790" h="731520">
                  <a:moveTo>
                    <a:pt x="3834384" y="0"/>
                  </a:moveTo>
                  <a:lnTo>
                    <a:pt x="73151" y="0"/>
                  </a:lnTo>
                  <a:lnTo>
                    <a:pt x="44684" y="5750"/>
                  </a:lnTo>
                  <a:lnTo>
                    <a:pt x="21431" y="21431"/>
                  </a:lnTo>
                  <a:lnTo>
                    <a:pt x="5750" y="44684"/>
                  </a:lnTo>
                  <a:lnTo>
                    <a:pt x="0" y="73152"/>
                  </a:lnTo>
                  <a:lnTo>
                    <a:pt x="0" y="658368"/>
                  </a:lnTo>
                  <a:lnTo>
                    <a:pt x="5750" y="686835"/>
                  </a:lnTo>
                  <a:lnTo>
                    <a:pt x="21431" y="710088"/>
                  </a:lnTo>
                  <a:lnTo>
                    <a:pt x="44684" y="725769"/>
                  </a:lnTo>
                  <a:lnTo>
                    <a:pt x="73151" y="731520"/>
                  </a:lnTo>
                  <a:lnTo>
                    <a:pt x="3834384" y="731520"/>
                  </a:lnTo>
                  <a:lnTo>
                    <a:pt x="3862851" y="725769"/>
                  </a:lnTo>
                  <a:lnTo>
                    <a:pt x="3886104" y="710088"/>
                  </a:lnTo>
                  <a:lnTo>
                    <a:pt x="3901785" y="686835"/>
                  </a:lnTo>
                  <a:lnTo>
                    <a:pt x="3907536" y="658368"/>
                  </a:lnTo>
                  <a:lnTo>
                    <a:pt x="3907536" y="73152"/>
                  </a:lnTo>
                  <a:lnTo>
                    <a:pt x="3901785" y="44684"/>
                  </a:lnTo>
                  <a:lnTo>
                    <a:pt x="3886104" y="21431"/>
                  </a:lnTo>
                  <a:lnTo>
                    <a:pt x="3862851" y="5750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8D2BD"/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00066" y="2715005"/>
              <a:ext cx="3907790" cy="731520"/>
            </a:xfrm>
            <a:custGeom>
              <a:avLst/>
              <a:gdLst/>
              <a:ahLst/>
              <a:cxnLst/>
              <a:rect l="l" t="t" r="r" b="b"/>
              <a:pathLst>
                <a:path w="3907790" h="731520">
                  <a:moveTo>
                    <a:pt x="0" y="73152"/>
                  </a:moveTo>
                  <a:lnTo>
                    <a:pt x="5750" y="44684"/>
                  </a:lnTo>
                  <a:lnTo>
                    <a:pt x="21431" y="21431"/>
                  </a:lnTo>
                  <a:lnTo>
                    <a:pt x="44684" y="5750"/>
                  </a:lnTo>
                  <a:lnTo>
                    <a:pt x="73151" y="0"/>
                  </a:lnTo>
                  <a:lnTo>
                    <a:pt x="3834384" y="0"/>
                  </a:lnTo>
                  <a:lnTo>
                    <a:pt x="3862851" y="5750"/>
                  </a:lnTo>
                  <a:lnTo>
                    <a:pt x="3886104" y="21431"/>
                  </a:lnTo>
                  <a:lnTo>
                    <a:pt x="3901785" y="44684"/>
                  </a:lnTo>
                  <a:lnTo>
                    <a:pt x="3907536" y="73152"/>
                  </a:lnTo>
                  <a:lnTo>
                    <a:pt x="3907536" y="658368"/>
                  </a:lnTo>
                  <a:lnTo>
                    <a:pt x="3901785" y="686835"/>
                  </a:lnTo>
                  <a:lnTo>
                    <a:pt x="3886104" y="710088"/>
                  </a:lnTo>
                  <a:lnTo>
                    <a:pt x="3862851" y="725769"/>
                  </a:lnTo>
                  <a:lnTo>
                    <a:pt x="3834384" y="731520"/>
                  </a:lnTo>
                  <a:lnTo>
                    <a:pt x="73151" y="731520"/>
                  </a:lnTo>
                  <a:lnTo>
                    <a:pt x="44684" y="725769"/>
                  </a:lnTo>
                  <a:lnTo>
                    <a:pt x="21431" y="710088"/>
                  </a:lnTo>
                  <a:lnTo>
                    <a:pt x="5750" y="686835"/>
                  </a:lnTo>
                  <a:lnTo>
                    <a:pt x="0" y="658368"/>
                  </a:lnTo>
                  <a:lnTo>
                    <a:pt x="0" y="73152"/>
                  </a:lnTo>
                  <a:close/>
                </a:path>
              </a:pathLst>
            </a:custGeom>
            <a:ln w="19811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430247" y="3668148"/>
            <a:ext cx="23361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orbel"/>
                <a:cs typeface="Corbel"/>
              </a:rPr>
              <a:t>бронхиальной</a:t>
            </a:r>
            <a:r>
              <a:rPr sz="2000" spc="-95" dirty="0">
                <a:latin typeface="Corbel"/>
                <a:cs typeface="Corbel"/>
              </a:rPr>
              <a:t> </a:t>
            </a:r>
            <a:r>
              <a:rPr sz="2000" spc="-20" dirty="0">
                <a:latin typeface="Corbel"/>
                <a:cs typeface="Corbel"/>
              </a:rPr>
              <a:t>астмы</a:t>
            </a:r>
            <a:endParaRPr sz="2000" dirty="0">
              <a:latin typeface="Corbel"/>
              <a:cs typeface="Corbe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242046" y="3969963"/>
            <a:ext cx="4722235" cy="2749169"/>
            <a:chOff x="2950336" y="3226054"/>
            <a:chExt cx="6057520" cy="2749169"/>
          </a:xfrm>
        </p:grpSpPr>
        <p:sp>
          <p:nvSpPr>
            <p:cNvPr id="21" name="object 21"/>
            <p:cNvSpPr/>
            <p:nvPr/>
          </p:nvSpPr>
          <p:spPr>
            <a:xfrm>
              <a:off x="2950336" y="3226054"/>
              <a:ext cx="2149475" cy="696595"/>
            </a:xfrm>
            <a:custGeom>
              <a:avLst/>
              <a:gdLst/>
              <a:ahLst/>
              <a:cxnLst/>
              <a:rect l="l" t="t" r="r" b="b"/>
              <a:pathLst>
                <a:path w="2149475" h="696595">
                  <a:moveTo>
                    <a:pt x="0" y="0"/>
                  </a:moveTo>
                  <a:lnTo>
                    <a:pt x="2149221" y="696468"/>
                  </a:lnTo>
                </a:path>
              </a:pathLst>
            </a:custGeom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100066" y="3557778"/>
              <a:ext cx="3907790" cy="731520"/>
            </a:xfrm>
            <a:custGeom>
              <a:avLst/>
              <a:gdLst/>
              <a:ahLst/>
              <a:cxnLst/>
              <a:rect l="l" t="t" r="r" b="b"/>
              <a:pathLst>
                <a:path w="3907790" h="731520">
                  <a:moveTo>
                    <a:pt x="3834384" y="0"/>
                  </a:moveTo>
                  <a:lnTo>
                    <a:pt x="73151" y="0"/>
                  </a:lnTo>
                  <a:lnTo>
                    <a:pt x="44684" y="5750"/>
                  </a:lnTo>
                  <a:lnTo>
                    <a:pt x="21431" y="21431"/>
                  </a:lnTo>
                  <a:lnTo>
                    <a:pt x="5750" y="44684"/>
                  </a:lnTo>
                  <a:lnTo>
                    <a:pt x="0" y="73152"/>
                  </a:lnTo>
                  <a:lnTo>
                    <a:pt x="0" y="658368"/>
                  </a:lnTo>
                  <a:lnTo>
                    <a:pt x="5750" y="686835"/>
                  </a:lnTo>
                  <a:lnTo>
                    <a:pt x="21431" y="710088"/>
                  </a:lnTo>
                  <a:lnTo>
                    <a:pt x="44684" y="725769"/>
                  </a:lnTo>
                  <a:lnTo>
                    <a:pt x="73151" y="731520"/>
                  </a:lnTo>
                  <a:lnTo>
                    <a:pt x="3834384" y="731520"/>
                  </a:lnTo>
                  <a:lnTo>
                    <a:pt x="3862851" y="725769"/>
                  </a:lnTo>
                  <a:lnTo>
                    <a:pt x="3886104" y="710088"/>
                  </a:lnTo>
                  <a:lnTo>
                    <a:pt x="3901785" y="686835"/>
                  </a:lnTo>
                  <a:lnTo>
                    <a:pt x="3907536" y="658368"/>
                  </a:lnTo>
                  <a:lnTo>
                    <a:pt x="3907536" y="73152"/>
                  </a:lnTo>
                  <a:lnTo>
                    <a:pt x="3901785" y="44684"/>
                  </a:lnTo>
                  <a:lnTo>
                    <a:pt x="3886104" y="21431"/>
                  </a:lnTo>
                  <a:lnTo>
                    <a:pt x="3862851" y="5750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C8D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100066" y="3557778"/>
              <a:ext cx="3907790" cy="731520"/>
            </a:xfrm>
            <a:custGeom>
              <a:avLst/>
              <a:gdLst/>
              <a:ahLst/>
              <a:cxnLst/>
              <a:rect l="l" t="t" r="r" b="b"/>
              <a:pathLst>
                <a:path w="3907790" h="731520">
                  <a:moveTo>
                    <a:pt x="0" y="73152"/>
                  </a:moveTo>
                  <a:lnTo>
                    <a:pt x="5750" y="44684"/>
                  </a:lnTo>
                  <a:lnTo>
                    <a:pt x="21431" y="21431"/>
                  </a:lnTo>
                  <a:lnTo>
                    <a:pt x="44684" y="5750"/>
                  </a:lnTo>
                  <a:lnTo>
                    <a:pt x="73151" y="0"/>
                  </a:lnTo>
                  <a:lnTo>
                    <a:pt x="3834384" y="0"/>
                  </a:lnTo>
                  <a:lnTo>
                    <a:pt x="3862851" y="5750"/>
                  </a:lnTo>
                  <a:lnTo>
                    <a:pt x="3886104" y="21431"/>
                  </a:lnTo>
                  <a:lnTo>
                    <a:pt x="3901785" y="44684"/>
                  </a:lnTo>
                  <a:lnTo>
                    <a:pt x="3907536" y="73152"/>
                  </a:lnTo>
                  <a:lnTo>
                    <a:pt x="3907536" y="658368"/>
                  </a:lnTo>
                  <a:lnTo>
                    <a:pt x="3901785" y="686835"/>
                  </a:lnTo>
                  <a:lnTo>
                    <a:pt x="3886104" y="710088"/>
                  </a:lnTo>
                  <a:lnTo>
                    <a:pt x="3862851" y="725769"/>
                  </a:lnTo>
                  <a:lnTo>
                    <a:pt x="3834384" y="731520"/>
                  </a:lnTo>
                  <a:lnTo>
                    <a:pt x="73151" y="731520"/>
                  </a:lnTo>
                  <a:lnTo>
                    <a:pt x="44684" y="725769"/>
                  </a:lnTo>
                  <a:lnTo>
                    <a:pt x="21431" y="710088"/>
                  </a:lnTo>
                  <a:lnTo>
                    <a:pt x="5750" y="686835"/>
                  </a:lnTo>
                  <a:lnTo>
                    <a:pt x="0" y="658368"/>
                  </a:lnTo>
                  <a:lnTo>
                    <a:pt x="0" y="73152"/>
                  </a:lnTo>
                  <a:close/>
                </a:path>
              </a:pathLst>
            </a:custGeom>
            <a:ln w="19811">
              <a:solidFill>
                <a:srgbClr val="526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950336" y="3226054"/>
              <a:ext cx="2149475" cy="1539240"/>
            </a:xfrm>
            <a:custGeom>
              <a:avLst/>
              <a:gdLst/>
              <a:ahLst/>
              <a:cxnLst/>
              <a:rect l="l" t="t" r="r" b="b"/>
              <a:pathLst>
                <a:path w="2149475" h="1539239">
                  <a:moveTo>
                    <a:pt x="0" y="0"/>
                  </a:moveTo>
                  <a:lnTo>
                    <a:pt x="2149221" y="1538732"/>
                  </a:lnTo>
                </a:path>
              </a:pathLst>
            </a:custGeom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00066" y="4399026"/>
              <a:ext cx="3907790" cy="733425"/>
            </a:xfrm>
            <a:custGeom>
              <a:avLst/>
              <a:gdLst/>
              <a:ahLst/>
              <a:cxnLst/>
              <a:rect l="l" t="t" r="r" b="b"/>
              <a:pathLst>
                <a:path w="3907790" h="733425">
                  <a:moveTo>
                    <a:pt x="3834257" y="0"/>
                  </a:moveTo>
                  <a:lnTo>
                    <a:pt x="73279" y="0"/>
                  </a:lnTo>
                  <a:lnTo>
                    <a:pt x="44737" y="5752"/>
                  </a:lnTo>
                  <a:lnTo>
                    <a:pt x="21447" y="21447"/>
                  </a:lnTo>
                  <a:lnTo>
                    <a:pt x="5752" y="44737"/>
                  </a:lnTo>
                  <a:lnTo>
                    <a:pt x="0" y="73279"/>
                  </a:lnTo>
                  <a:lnTo>
                    <a:pt x="0" y="659765"/>
                  </a:lnTo>
                  <a:lnTo>
                    <a:pt x="5752" y="688306"/>
                  </a:lnTo>
                  <a:lnTo>
                    <a:pt x="21447" y="711596"/>
                  </a:lnTo>
                  <a:lnTo>
                    <a:pt x="44737" y="727291"/>
                  </a:lnTo>
                  <a:lnTo>
                    <a:pt x="73279" y="733044"/>
                  </a:lnTo>
                  <a:lnTo>
                    <a:pt x="3834257" y="733044"/>
                  </a:lnTo>
                  <a:lnTo>
                    <a:pt x="3862798" y="727291"/>
                  </a:lnTo>
                  <a:lnTo>
                    <a:pt x="3886088" y="711596"/>
                  </a:lnTo>
                  <a:lnTo>
                    <a:pt x="3901783" y="688306"/>
                  </a:lnTo>
                  <a:lnTo>
                    <a:pt x="3907536" y="659765"/>
                  </a:lnTo>
                  <a:lnTo>
                    <a:pt x="3907536" y="73279"/>
                  </a:lnTo>
                  <a:lnTo>
                    <a:pt x="3901783" y="44737"/>
                  </a:lnTo>
                  <a:lnTo>
                    <a:pt x="3886088" y="21447"/>
                  </a:lnTo>
                  <a:lnTo>
                    <a:pt x="3862798" y="5752"/>
                  </a:lnTo>
                  <a:lnTo>
                    <a:pt x="3834257" y="0"/>
                  </a:lnTo>
                  <a:close/>
                </a:path>
              </a:pathLst>
            </a:custGeom>
            <a:solidFill>
              <a:srgbClr val="C8D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00066" y="4399026"/>
              <a:ext cx="3907790" cy="733425"/>
            </a:xfrm>
            <a:custGeom>
              <a:avLst/>
              <a:gdLst/>
              <a:ahLst/>
              <a:cxnLst/>
              <a:rect l="l" t="t" r="r" b="b"/>
              <a:pathLst>
                <a:path w="3907790" h="733425">
                  <a:moveTo>
                    <a:pt x="0" y="73279"/>
                  </a:moveTo>
                  <a:lnTo>
                    <a:pt x="5752" y="44737"/>
                  </a:lnTo>
                  <a:lnTo>
                    <a:pt x="21447" y="21447"/>
                  </a:lnTo>
                  <a:lnTo>
                    <a:pt x="44737" y="5752"/>
                  </a:lnTo>
                  <a:lnTo>
                    <a:pt x="73279" y="0"/>
                  </a:lnTo>
                  <a:lnTo>
                    <a:pt x="3834257" y="0"/>
                  </a:lnTo>
                  <a:lnTo>
                    <a:pt x="3862798" y="5752"/>
                  </a:lnTo>
                  <a:lnTo>
                    <a:pt x="3886088" y="21447"/>
                  </a:lnTo>
                  <a:lnTo>
                    <a:pt x="3901783" y="44737"/>
                  </a:lnTo>
                  <a:lnTo>
                    <a:pt x="3907536" y="73279"/>
                  </a:lnTo>
                  <a:lnTo>
                    <a:pt x="3907536" y="659765"/>
                  </a:lnTo>
                  <a:lnTo>
                    <a:pt x="3901783" y="688306"/>
                  </a:lnTo>
                  <a:lnTo>
                    <a:pt x="3886088" y="711596"/>
                  </a:lnTo>
                  <a:lnTo>
                    <a:pt x="3862798" y="727291"/>
                  </a:lnTo>
                  <a:lnTo>
                    <a:pt x="3834257" y="733044"/>
                  </a:lnTo>
                  <a:lnTo>
                    <a:pt x="73279" y="733044"/>
                  </a:lnTo>
                  <a:lnTo>
                    <a:pt x="44737" y="727291"/>
                  </a:lnTo>
                  <a:lnTo>
                    <a:pt x="21447" y="711596"/>
                  </a:lnTo>
                  <a:lnTo>
                    <a:pt x="5752" y="688306"/>
                  </a:lnTo>
                  <a:lnTo>
                    <a:pt x="0" y="659765"/>
                  </a:lnTo>
                  <a:lnTo>
                    <a:pt x="0" y="73279"/>
                  </a:lnTo>
                  <a:close/>
                </a:path>
              </a:pathLst>
            </a:custGeom>
            <a:ln w="19812">
              <a:solidFill>
                <a:srgbClr val="526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50336" y="3226054"/>
              <a:ext cx="2149475" cy="2381250"/>
            </a:xfrm>
            <a:custGeom>
              <a:avLst/>
              <a:gdLst/>
              <a:ahLst/>
              <a:cxnLst/>
              <a:rect l="l" t="t" r="r" b="b"/>
              <a:pathLst>
                <a:path w="2149475" h="2381250">
                  <a:moveTo>
                    <a:pt x="0" y="0"/>
                  </a:moveTo>
                  <a:lnTo>
                    <a:pt x="2149221" y="2381072"/>
                  </a:lnTo>
                </a:path>
              </a:pathLst>
            </a:custGeom>
            <a:ln w="19050">
              <a:solidFill>
                <a:schemeClr val="tx2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100066" y="5241798"/>
              <a:ext cx="3907790" cy="733425"/>
            </a:xfrm>
            <a:custGeom>
              <a:avLst/>
              <a:gdLst/>
              <a:ahLst/>
              <a:cxnLst/>
              <a:rect l="l" t="t" r="r" b="b"/>
              <a:pathLst>
                <a:path w="3907790" h="733425">
                  <a:moveTo>
                    <a:pt x="3834257" y="0"/>
                  </a:moveTo>
                  <a:lnTo>
                    <a:pt x="73279" y="0"/>
                  </a:lnTo>
                  <a:lnTo>
                    <a:pt x="44737" y="5752"/>
                  </a:lnTo>
                  <a:lnTo>
                    <a:pt x="21447" y="21447"/>
                  </a:lnTo>
                  <a:lnTo>
                    <a:pt x="5752" y="44737"/>
                  </a:lnTo>
                  <a:lnTo>
                    <a:pt x="0" y="73278"/>
                  </a:lnTo>
                  <a:lnTo>
                    <a:pt x="0" y="659739"/>
                  </a:lnTo>
                  <a:lnTo>
                    <a:pt x="5752" y="688274"/>
                  </a:lnTo>
                  <a:lnTo>
                    <a:pt x="21447" y="711574"/>
                  </a:lnTo>
                  <a:lnTo>
                    <a:pt x="44737" y="727283"/>
                  </a:lnTo>
                  <a:lnTo>
                    <a:pt x="73279" y="733043"/>
                  </a:lnTo>
                  <a:lnTo>
                    <a:pt x="3834257" y="733043"/>
                  </a:lnTo>
                  <a:lnTo>
                    <a:pt x="3862798" y="727283"/>
                  </a:lnTo>
                  <a:lnTo>
                    <a:pt x="3886088" y="711574"/>
                  </a:lnTo>
                  <a:lnTo>
                    <a:pt x="3901783" y="688274"/>
                  </a:lnTo>
                  <a:lnTo>
                    <a:pt x="3907536" y="659739"/>
                  </a:lnTo>
                  <a:lnTo>
                    <a:pt x="3907536" y="73278"/>
                  </a:lnTo>
                  <a:lnTo>
                    <a:pt x="3901783" y="44737"/>
                  </a:lnTo>
                  <a:lnTo>
                    <a:pt x="3886088" y="21447"/>
                  </a:lnTo>
                  <a:lnTo>
                    <a:pt x="3862798" y="5752"/>
                  </a:lnTo>
                  <a:lnTo>
                    <a:pt x="3834257" y="0"/>
                  </a:lnTo>
                  <a:close/>
                </a:path>
              </a:pathLst>
            </a:custGeom>
            <a:solidFill>
              <a:srgbClr val="C8D2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100066" y="5241798"/>
              <a:ext cx="3907790" cy="733425"/>
            </a:xfrm>
            <a:custGeom>
              <a:avLst/>
              <a:gdLst/>
              <a:ahLst/>
              <a:cxnLst/>
              <a:rect l="l" t="t" r="r" b="b"/>
              <a:pathLst>
                <a:path w="3907790" h="733425">
                  <a:moveTo>
                    <a:pt x="0" y="73278"/>
                  </a:moveTo>
                  <a:lnTo>
                    <a:pt x="5752" y="44737"/>
                  </a:lnTo>
                  <a:lnTo>
                    <a:pt x="21447" y="21447"/>
                  </a:lnTo>
                  <a:lnTo>
                    <a:pt x="44737" y="5752"/>
                  </a:lnTo>
                  <a:lnTo>
                    <a:pt x="73279" y="0"/>
                  </a:lnTo>
                  <a:lnTo>
                    <a:pt x="3834257" y="0"/>
                  </a:lnTo>
                  <a:lnTo>
                    <a:pt x="3862798" y="5752"/>
                  </a:lnTo>
                  <a:lnTo>
                    <a:pt x="3886088" y="21447"/>
                  </a:lnTo>
                  <a:lnTo>
                    <a:pt x="3901783" y="44737"/>
                  </a:lnTo>
                  <a:lnTo>
                    <a:pt x="3907536" y="73278"/>
                  </a:lnTo>
                  <a:lnTo>
                    <a:pt x="3907536" y="659739"/>
                  </a:lnTo>
                  <a:lnTo>
                    <a:pt x="3901783" y="688274"/>
                  </a:lnTo>
                  <a:lnTo>
                    <a:pt x="3886088" y="711574"/>
                  </a:lnTo>
                  <a:lnTo>
                    <a:pt x="3862798" y="727283"/>
                  </a:lnTo>
                  <a:lnTo>
                    <a:pt x="3834257" y="733043"/>
                  </a:lnTo>
                  <a:lnTo>
                    <a:pt x="73279" y="733043"/>
                  </a:lnTo>
                  <a:lnTo>
                    <a:pt x="44737" y="727283"/>
                  </a:lnTo>
                  <a:lnTo>
                    <a:pt x="21447" y="711574"/>
                  </a:lnTo>
                  <a:lnTo>
                    <a:pt x="5752" y="688274"/>
                  </a:lnTo>
                  <a:lnTo>
                    <a:pt x="0" y="659739"/>
                  </a:lnTo>
                  <a:lnTo>
                    <a:pt x="0" y="73278"/>
                  </a:lnTo>
                  <a:close/>
                </a:path>
              </a:pathLst>
            </a:custGeom>
            <a:ln w="19812">
              <a:solidFill>
                <a:srgbClr val="5260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277413" y="4586422"/>
            <a:ext cx="2279015" cy="2016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orbel"/>
                <a:cs typeface="Corbel"/>
              </a:rPr>
              <a:t>нарушения</a:t>
            </a:r>
            <a:r>
              <a:rPr sz="2000" spc="-80" dirty="0">
                <a:latin typeface="Corbel"/>
                <a:cs typeface="Corbel"/>
              </a:rPr>
              <a:t> </a:t>
            </a:r>
            <a:r>
              <a:rPr sz="2000" spc="-25" dirty="0">
                <a:latin typeface="Corbel"/>
                <a:cs typeface="Corbel"/>
              </a:rPr>
              <a:t>сна</a:t>
            </a:r>
            <a:endParaRPr sz="2000" dirty="0">
              <a:latin typeface="Corbel"/>
              <a:cs typeface="Corbel"/>
            </a:endParaRPr>
          </a:p>
          <a:p>
            <a:pPr marL="12065" marR="5080" algn="ctr">
              <a:lnSpc>
                <a:spcPct val="276400"/>
              </a:lnSpc>
              <a:spcBef>
                <a:spcPts val="5"/>
              </a:spcBef>
            </a:pPr>
            <a:r>
              <a:rPr sz="2000" spc="-10" dirty="0">
                <a:latin typeface="Corbel"/>
                <a:cs typeface="Corbel"/>
              </a:rPr>
              <a:t>заболеваний</a:t>
            </a:r>
            <a:r>
              <a:rPr sz="2000" spc="-70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печени </a:t>
            </a:r>
            <a:r>
              <a:rPr sz="2000" dirty="0">
                <a:latin typeface="Corbel"/>
                <a:cs typeface="Corbel"/>
              </a:rPr>
              <a:t>низкой</a:t>
            </a:r>
            <a:r>
              <a:rPr sz="2000" spc="-90" dirty="0">
                <a:latin typeface="Corbel"/>
                <a:cs typeface="Corbel"/>
              </a:rPr>
              <a:t> </a:t>
            </a:r>
            <a:r>
              <a:rPr sz="2000" spc="-10" dirty="0">
                <a:latin typeface="Corbel"/>
                <a:cs typeface="Corbel"/>
              </a:rPr>
              <a:t>самооценки</a:t>
            </a:r>
            <a:endParaRPr sz="2000" dirty="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61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7DB28BE-4CC0-4691-9CA5-2BA850A679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4E1621-53FD-467C-AE5E-8761D6C24F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03C5E8-6E73-4A29-90A5-6BDD54A3FA10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TM78298634</Template>
  <TotalTime>543</TotalTime>
  <Words>749</Words>
  <Application>Microsoft Office PowerPoint</Application>
  <PresentationFormat>Широкоэкранный</PresentationFormat>
  <Paragraphs>108</Paragraphs>
  <Slides>20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Corbel</vt:lpstr>
      <vt:lpstr>Gill Sans Nova</vt:lpstr>
      <vt:lpstr>Wingdings</vt:lpstr>
      <vt:lpstr>Тема Office</vt:lpstr>
      <vt:lpstr>Здоровое детство – фундамент репродуктивного и демографического благополучия</vt:lpstr>
      <vt:lpstr>Что такое здоровье?</vt:lpstr>
      <vt:lpstr>Здоровый образ жизни</vt:lpstr>
      <vt:lpstr>Составляющие ЗОЖ</vt:lpstr>
      <vt:lpstr>Факторы риска развития ССЗ и возникновения внезапной сердечной смерти:</vt:lpstr>
      <vt:lpstr>Кардио-респираторная выносливость</vt:lpstr>
      <vt:lpstr>Физическая активность</vt:lpstr>
      <vt:lpstr>РЕКОМЕНДАЦИИ ВОЗ ПО ВОПРОСАМ ФИЗИЧЕСКОЙ АКТИВНОСТИ И МАЛОПОДВИЖНОГО ОБРАЗА ЖИЗНИ (2020)</vt:lpstr>
      <vt:lpstr>Избыточная масса тела и ожирение у детей</vt:lpstr>
      <vt:lpstr>Избыточная масса тела и ожирение в детском возрасте</vt:lpstr>
      <vt:lpstr>Исследование 1</vt:lpstr>
      <vt:lpstr>Материалы и методы</vt:lpstr>
      <vt:lpstr>Результаты</vt:lpstr>
      <vt:lpstr>Исследование 2</vt:lpstr>
      <vt:lpstr>Презентация PowerPoint</vt:lpstr>
      <vt:lpstr>Презентация PowerPoint</vt:lpstr>
      <vt:lpstr>Презентация PowerPoint</vt:lpstr>
      <vt:lpstr>Выводы</vt:lpstr>
      <vt:lpstr>Заключение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Computer</dc:creator>
  <cp:lastModifiedBy>Computer</cp:lastModifiedBy>
  <cp:revision>17</cp:revision>
  <dcterms:created xsi:type="dcterms:W3CDTF">2021-07-29T05:11:00Z</dcterms:created>
  <dcterms:modified xsi:type="dcterms:W3CDTF">2025-09-26T05:47:44Z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