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980" r:id="rId2"/>
    <p:sldId id="1073" r:id="rId3"/>
    <p:sldId id="978" r:id="rId4"/>
    <p:sldId id="1070" r:id="rId5"/>
    <p:sldId id="1074" r:id="rId6"/>
    <p:sldId id="1081" r:id="rId7"/>
    <p:sldId id="1021" r:id="rId8"/>
    <p:sldId id="1071" r:id="rId9"/>
    <p:sldId id="1075" r:id="rId10"/>
    <p:sldId id="1076" r:id="rId11"/>
    <p:sldId id="1092" r:id="rId12"/>
    <p:sldId id="1093" r:id="rId13"/>
    <p:sldId id="993" r:id="rId14"/>
    <p:sldId id="1072" r:id="rId15"/>
    <p:sldId id="1079" r:id="rId16"/>
    <p:sldId id="1080" r:id="rId17"/>
    <p:sldId id="1084" r:id="rId18"/>
    <p:sldId id="1004" r:id="rId19"/>
    <p:sldId id="1078" r:id="rId20"/>
    <p:sldId id="1082" r:id="rId21"/>
    <p:sldId id="1086" r:id="rId22"/>
    <p:sldId id="1087" r:id="rId23"/>
    <p:sldId id="1088" r:id="rId24"/>
    <p:sldId id="1090" r:id="rId25"/>
    <p:sldId id="971" r:id="rId26"/>
    <p:sldId id="355" r:id="rId27"/>
  </p:sldIdLst>
  <p:sldSz cx="9144000" cy="6858000" type="screen4x3"/>
  <p:notesSz cx="6797675" cy="9926638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436D"/>
    <a:srgbClr val="99FF33"/>
    <a:srgbClr val="66FFFF"/>
    <a:srgbClr val="E9FEDE"/>
    <a:srgbClr val="FFCCCC"/>
    <a:srgbClr val="FF99FF"/>
    <a:srgbClr val="85CBFF"/>
    <a:srgbClr val="F4F7E5"/>
    <a:srgbClr val="FF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68" autoAdjust="0"/>
    <p:restoredTop sz="95009" autoAdjust="0"/>
  </p:normalViewPr>
  <p:slideViewPr>
    <p:cSldViewPr>
      <p:cViewPr>
        <p:scale>
          <a:sx n="66" d="100"/>
          <a:sy n="66" d="100"/>
        </p:scale>
        <p:origin x="-122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0DF21D8-9C37-4436-BCCA-820A90D31E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8FF69FD-ADF1-4A27-8343-FB4B5EF00D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A181C-310C-4813-A696-0EFAC52A6D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34EC6-53CD-417E-B2B3-EC83DA001F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A3A84-EA9D-4008-A2F0-39801EF13D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CB5F2-23AB-4F18-9574-1CAED0862F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3CECD-5E1B-4788-8C5F-23B6659AC09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A328F-8BD7-413A-8A48-22123A787F4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ADF1E-87B7-49A0-B28D-815D76343FD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3924A-785F-40DD-8A44-09F716AED61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D986D-348B-4670-83AE-1652C748EA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54BD9-DB72-46DC-82F8-424E5CAF4BB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32A75-EA64-4F22-9AB6-8F6AB357174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113" y="274638"/>
            <a:ext cx="5627687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F99AB-3237-49A0-BE84-8D4F7EA2E93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4"/>
          <p:cNvGrpSpPr>
            <a:grpSpLocks/>
          </p:cNvGrpSpPr>
          <p:nvPr userDrawn="1"/>
        </p:nvGrpSpPr>
        <p:grpSpPr bwMode="auto">
          <a:xfrm rot="-5400000">
            <a:off x="611187" y="-314324"/>
            <a:ext cx="7921625" cy="9144000"/>
            <a:chOff x="158" y="1043"/>
            <a:chExt cx="4990" cy="3277"/>
          </a:xfrm>
        </p:grpSpPr>
        <p:sp>
          <p:nvSpPr>
            <p:cNvPr id="1036" name="Line 12"/>
            <p:cNvSpPr>
              <a:spLocks noChangeShapeType="1"/>
            </p:cNvSpPr>
            <p:nvPr userDrawn="1"/>
          </p:nvSpPr>
          <p:spPr bwMode="auto">
            <a:xfrm>
              <a:off x="15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7" name="Line 13"/>
            <p:cNvSpPr>
              <a:spLocks noChangeShapeType="1"/>
            </p:cNvSpPr>
            <p:nvPr userDrawn="1"/>
          </p:nvSpPr>
          <p:spPr bwMode="auto">
            <a:xfrm>
              <a:off x="612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8" name="Line 14"/>
            <p:cNvSpPr>
              <a:spLocks noChangeShapeType="1"/>
            </p:cNvSpPr>
            <p:nvPr userDrawn="1"/>
          </p:nvSpPr>
          <p:spPr bwMode="auto">
            <a:xfrm>
              <a:off x="3742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39" name="Line 15"/>
            <p:cNvSpPr>
              <a:spLocks noChangeShapeType="1"/>
            </p:cNvSpPr>
            <p:nvPr userDrawn="1"/>
          </p:nvSpPr>
          <p:spPr bwMode="auto">
            <a:xfrm>
              <a:off x="4195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0" name="Line 16"/>
            <p:cNvSpPr>
              <a:spLocks noChangeShapeType="1"/>
            </p:cNvSpPr>
            <p:nvPr userDrawn="1"/>
          </p:nvSpPr>
          <p:spPr bwMode="auto">
            <a:xfrm>
              <a:off x="4694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1" name="Line 17"/>
            <p:cNvSpPr>
              <a:spLocks noChangeShapeType="1"/>
            </p:cNvSpPr>
            <p:nvPr userDrawn="1"/>
          </p:nvSpPr>
          <p:spPr bwMode="auto">
            <a:xfrm>
              <a:off x="514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2" name="Line 18"/>
            <p:cNvSpPr>
              <a:spLocks noChangeShapeType="1"/>
            </p:cNvSpPr>
            <p:nvPr userDrawn="1"/>
          </p:nvSpPr>
          <p:spPr bwMode="auto">
            <a:xfrm>
              <a:off x="2381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3" name="Line 19"/>
            <p:cNvSpPr>
              <a:spLocks noChangeShapeType="1"/>
            </p:cNvSpPr>
            <p:nvPr userDrawn="1"/>
          </p:nvSpPr>
          <p:spPr bwMode="auto">
            <a:xfrm>
              <a:off x="2835" y="1043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4" name="Line 20"/>
            <p:cNvSpPr>
              <a:spLocks noChangeShapeType="1"/>
            </p:cNvSpPr>
            <p:nvPr userDrawn="1"/>
          </p:nvSpPr>
          <p:spPr bwMode="auto">
            <a:xfrm>
              <a:off x="3288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5" name="Line 21"/>
            <p:cNvSpPr>
              <a:spLocks noChangeShapeType="1"/>
            </p:cNvSpPr>
            <p:nvPr userDrawn="1"/>
          </p:nvSpPr>
          <p:spPr bwMode="auto">
            <a:xfrm>
              <a:off x="1474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6" name="Line 22"/>
            <p:cNvSpPr>
              <a:spLocks noChangeShapeType="1"/>
            </p:cNvSpPr>
            <p:nvPr userDrawn="1"/>
          </p:nvSpPr>
          <p:spPr bwMode="auto">
            <a:xfrm>
              <a:off x="1973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auto">
            <a:xfrm>
              <a:off x="1066" y="1071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</p:grpSp>
      <p:grpSp>
        <p:nvGrpSpPr>
          <p:cNvPr id="1027" name="Group 25"/>
          <p:cNvGrpSpPr>
            <a:grpSpLocks/>
          </p:cNvGrpSpPr>
          <p:nvPr userDrawn="1"/>
        </p:nvGrpSpPr>
        <p:grpSpPr bwMode="auto">
          <a:xfrm rot="10800000">
            <a:off x="682625" y="0"/>
            <a:ext cx="8210550" cy="6858000"/>
            <a:chOff x="158" y="1043"/>
            <a:chExt cx="4990" cy="3277"/>
          </a:xfrm>
        </p:grpSpPr>
        <p:sp>
          <p:nvSpPr>
            <p:cNvPr id="1050" name="Line 26"/>
            <p:cNvSpPr>
              <a:spLocks noChangeShapeType="1"/>
            </p:cNvSpPr>
            <p:nvPr userDrawn="1"/>
          </p:nvSpPr>
          <p:spPr bwMode="auto">
            <a:xfrm>
              <a:off x="158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auto">
            <a:xfrm>
              <a:off x="612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2" name="Line 28"/>
            <p:cNvSpPr>
              <a:spLocks noChangeShapeType="1"/>
            </p:cNvSpPr>
            <p:nvPr userDrawn="1"/>
          </p:nvSpPr>
          <p:spPr bwMode="auto">
            <a:xfrm>
              <a:off x="3751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3" name="Line 29"/>
            <p:cNvSpPr>
              <a:spLocks noChangeShapeType="1"/>
            </p:cNvSpPr>
            <p:nvPr userDrawn="1"/>
          </p:nvSpPr>
          <p:spPr bwMode="auto">
            <a:xfrm>
              <a:off x="4202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4" name="Line 30"/>
            <p:cNvSpPr>
              <a:spLocks noChangeShapeType="1"/>
            </p:cNvSpPr>
            <p:nvPr userDrawn="1"/>
          </p:nvSpPr>
          <p:spPr bwMode="auto">
            <a:xfrm>
              <a:off x="4703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5" name="Line 31"/>
            <p:cNvSpPr>
              <a:spLocks noChangeShapeType="1"/>
            </p:cNvSpPr>
            <p:nvPr userDrawn="1"/>
          </p:nvSpPr>
          <p:spPr bwMode="auto">
            <a:xfrm>
              <a:off x="5157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6" name="Line 32"/>
            <p:cNvSpPr>
              <a:spLocks noChangeShapeType="1"/>
            </p:cNvSpPr>
            <p:nvPr userDrawn="1"/>
          </p:nvSpPr>
          <p:spPr bwMode="auto">
            <a:xfrm>
              <a:off x="2390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7" name="Line 33"/>
            <p:cNvSpPr>
              <a:spLocks noChangeShapeType="1"/>
            </p:cNvSpPr>
            <p:nvPr userDrawn="1"/>
          </p:nvSpPr>
          <p:spPr bwMode="auto">
            <a:xfrm>
              <a:off x="2844" y="1052"/>
              <a:ext cx="0" cy="3249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8" name="Line 34"/>
            <p:cNvSpPr>
              <a:spLocks noChangeShapeType="1"/>
            </p:cNvSpPr>
            <p:nvPr userDrawn="1"/>
          </p:nvSpPr>
          <p:spPr bwMode="auto">
            <a:xfrm>
              <a:off x="3297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59" name="Line 35"/>
            <p:cNvSpPr>
              <a:spLocks noChangeShapeType="1"/>
            </p:cNvSpPr>
            <p:nvPr userDrawn="1"/>
          </p:nvSpPr>
          <p:spPr bwMode="auto">
            <a:xfrm>
              <a:off x="1474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60" name="Line 36"/>
            <p:cNvSpPr>
              <a:spLocks noChangeShapeType="1"/>
            </p:cNvSpPr>
            <p:nvPr userDrawn="1"/>
          </p:nvSpPr>
          <p:spPr bwMode="auto">
            <a:xfrm>
              <a:off x="1981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  <p:sp>
          <p:nvSpPr>
            <p:cNvPr id="1061" name="Line 37"/>
            <p:cNvSpPr>
              <a:spLocks noChangeShapeType="1"/>
            </p:cNvSpPr>
            <p:nvPr userDrawn="1"/>
          </p:nvSpPr>
          <p:spPr bwMode="auto">
            <a:xfrm>
              <a:off x="1066" y="1079"/>
              <a:ext cx="0" cy="3250"/>
            </a:xfrm>
            <a:prstGeom prst="line">
              <a:avLst/>
            </a:prstGeom>
            <a:noFill/>
            <a:ln w="28575">
              <a:solidFill>
                <a:srgbClr val="EAEAEA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ru-RU" dirty="0"/>
            </a:p>
          </p:txBody>
        </p:sp>
      </p:grp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59113" y="274638"/>
            <a:ext cx="5627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1731C50-19C5-4A1B-BE4D-DB48A4EA8B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1033" name="Picture 8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219551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split orient="vert"/>
  </p:transition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bg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lvl="0" algn="ctr">
              <a:buNone/>
            </a:pPr>
            <a:r>
              <a:rPr lang="ru-RU" sz="4000" kern="12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Опыт проведения медикаментозного этапа </a:t>
            </a:r>
            <a:r>
              <a:rPr lang="ru-RU" sz="4000" kern="1200" dirty="0" err="1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прегравидарной</a:t>
            </a:r>
            <a:r>
              <a:rPr lang="ru-RU" sz="4000" kern="12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подготовки у женщин с хроническими воспалительными заболеваниями гениталий</a:t>
            </a:r>
          </a:p>
          <a:p>
            <a:pPr lvl="0" algn="r">
              <a:buNone/>
            </a:pPr>
            <a:endParaRPr lang="ru-RU" sz="2000" b="1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endParaRPr lang="ru-RU" sz="2000" b="1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>
              <a:buNone/>
            </a:pPr>
            <a:r>
              <a:rPr lang="ru-RU" sz="2000" b="1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Удовика Н.А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., </a:t>
            </a:r>
            <a:r>
              <a:rPr lang="ru-RU" sz="2000" kern="12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к.мед.н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., доцент кафедры акушерства и гинекологии 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ФГБОУ  ВО ЛНР  им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ru-RU" sz="2000" kern="12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Свт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Луки Минздрава России</a:t>
            </a:r>
          </a:p>
          <a:p>
            <a:pPr lvl="0" algn="r">
              <a:buNone/>
            </a:pPr>
            <a:r>
              <a:rPr lang="ru-RU" sz="2000" b="1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Толкачева В.В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.,  ассистент кафедры акушерства  гинекологи 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ФГБОУ  ВО ЛНР  им. </a:t>
            </a:r>
            <a:r>
              <a:rPr lang="ru-RU" sz="2000" kern="12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Свт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Луки Минздрава России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0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>
              <a:buNone/>
            </a:pPr>
            <a:endParaRPr lang="ru-RU" sz="2400" b="1" kern="1200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>
              <a:buNone/>
            </a:pPr>
            <a:r>
              <a:rPr lang="ru-RU" sz="2400" b="1" kern="12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Луганск</a:t>
            </a:r>
            <a:r>
              <a:rPr lang="ru-RU" sz="24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kern="1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2026</a:t>
            </a:r>
            <a:endParaRPr lang="ru-RU" sz="24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>
              <a:buNone/>
            </a:pPr>
            <a:endParaRPr lang="ru-RU" sz="24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>
              <a:buNone/>
            </a:pPr>
            <a:endParaRPr lang="ru-RU" sz="48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endParaRPr lang="ru-RU" sz="48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1810544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o-krohe.ru/images/article/thumb/660-0/2018/01/stimulyaciya-ovulyacii-dlya-planirovaniya-beremennosti-preparaty-i-rezultaty-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206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8363272" cy="5001419"/>
          </a:xfrm>
        </p:spPr>
        <p:txBody>
          <a:bodyPr/>
          <a:lstStyle/>
          <a:p>
            <a:pPr algn="ctr">
              <a:buNone/>
            </a:pPr>
            <a:r>
              <a:rPr lang="ru-RU" sz="9600" dirty="0" smtClean="0">
                <a:solidFill>
                  <a:srgbClr val="FF0000"/>
                </a:solidFill>
              </a:rPr>
              <a:t>Актуальность проблемы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192688"/>
          </a:xfr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marL="0" indent="536575" algn="just">
              <a:buNone/>
            </a:pPr>
            <a:r>
              <a:rPr lang="uk-UA" dirty="0" err="1" smtClean="0">
                <a:solidFill>
                  <a:srgbClr val="FF0000"/>
                </a:solidFill>
              </a:rPr>
              <a:t>Хронические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воспалительные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заболевания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гениталий</a:t>
            </a:r>
            <a:r>
              <a:rPr lang="uk-UA" dirty="0" smtClean="0">
                <a:solidFill>
                  <a:srgbClr val="FF0000"/>
                </a:solidFill>
              </a:rPr>
              <a:t> (ХВЗГ) </a:t>
            </a:r>
            <a:r>
              <a:rPr lang="uk-UA" dirty="0" smtClean="0">
                <a:solidFill>
                  <a:schemeClr val="tx1"/>
                </a:solidFill>
              </a:rPr>
              <a:t>в 15-36% </a:t>
            </a:r>
            <a:r>
              <a:rPr lang="uk-UA" dirty="0" err="1" smtClean="0">
                <a:solidFill>
                  <a:schemeClr val="tx1"/>
                </a:solidFill>
              </a:rPr>
              <a:t>случаев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приводят</a:t>
            </a:r>
            <a:r>
              <a:rPr lang="uk-UA" dirty="0" smtClean="0">
                <a:solidFill>
                  <a:schemeClr val="tx1"/>
                </a:solidFill>
              </a:rPr>
              <a:t> к </a:t>
            </a:r>
            <a:r>
              <a:rPr lang="uk-UA" dirty="0" err="1" smtClean="0">
                <a:solidFill>
                  <a:schemeClr val="tx1"/>
                </a:solidFill>
              </a:rPr>
              <a:t>развитию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тазовых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перитонеальных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спаек</a:t>
            </a:r>
            <a:r>
              <a:rPr lang="uk-UA" dirty="0" smtClean="0">
                <a:solidFill>
                  <a:schemeClr val="tx1"/>
                </a:solidFill>
              </a:rPr>
              <a:t>, в 17-32% - </a:t>
            </a:r>
            <a:r>
              <a:rPr lang="uk-UA" dirty="0" err="1" smtClean="0">
                <a:solidFill>
                  <a:schemeClr val="tx1"/>
                </a:solidFill>
              </a:rPr>
              <a:t>формированию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синдрома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хронической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тазовой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боли</a:t>
            </a:r>
            <a:r>
              <a:rPr lang="uk-UA" dirty="0" smtClean="0">
                <a:solidFill>
                  <a:schemeClr val="tx1"/>
                </a:solidFill>
              </a:rPr>
              <a:t>, в 9-32% - </a:t>
            </a:r>
            <a:r>
              <a:rPr lang="uk-UA" dirty="0" err="1" smtClean="0">
                <a:solidFill>
                  <a:schemeClr val="tx1"/>
                </a:solidFill>
              </a:rPr>
              <a:t>гормональным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нарушениям</a:t>
            </a:r>
            <a:r>
              <a:rPr lang="uk-UA" dirty="0" smtClean="0">
                <a:solidFill>
                  <a:schemeClr val="tx1"/>
                </a:solidFill>
              </a:rPr>
              <a:t>, а в </a:t>
            </a:r>
            <a:r>
              <a:rPr lang="uk-UA" dirty="0" err="1" smtClean="0">
                <a:solidFill>
                  <a:schemeClr val="tx1"/>
                </a:solidFill>
              </a:rPr>
              <a:t>конечном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итоге</a:t>
            </a:r>
            <a:r>
              <a:rPr lang="uk-UA" dirty="0" smtClean="0">
                <a:solidFill>
                  <a:schemeClr val="tx1"/>
                </a:solidFill>
              </a:rPr>
              <a:t> - </a:t>
            </a:r>
            <a:r>
              <a:rPr lang="uk-UA" b="1" dirty="0" err="1" smtClean="0">
                <a:solidFill>
                  <a:srgbClr val="FF0000"/>
                </a:solidFill>
              </a:rPr>
              <a:t>бесплодию</a:t>
            </a:r>
            <a:r>
              <a:rPr lang="uk-UA" dirty="0" smtClean="0">
                <a:solidFill>
                  <a:schemeClr val="tx1"/>
                </a:solidFill>
              </a:rPr>
              <a:t>. </a:t>
            </a:r>
          </a:p>
          <a:p>
            <a:pPr marL="0" indent="536575" algn="just">
              <a:buNone/>
            </a:pPr>
            <a:endParaRPr lang="uk-UA" dirty="0" smtClean="0">
              <a:solidFill>
                <a:schemeClr val="tx1"/>
              </a:solidFill>
            </a:endParaRPr>
          </a:p>
          <a:p>
            <a:pPr marL="0" indent="536575" algn="just">
              <a:buNone/>
            </a:pPr>
            <a:r>
              <a:rPr lang="uk-UA" dirty="0" err="1" smtClean="0">
                <a:solidFill>
                  <a:schemeClr val="tx1"/>
                </a:solidFill>
              </a:rPr>
              <a:t>Рост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патологии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связан</a:t>
            </a:r>
            <a:r>
              <a:rPr lang="uk-UA" dirty="0" smtClean="0">
                <a:solidFill>
                  <a:schemeClr val="tx1"/>
                </a:solidFill>
              </a:rPr>
              <a:t> с </a:t>
            </a:r>
            <a:r>
              <a:rPr lang="uk-UA" dirty="0" err="1" smtClean="0">
                <a:solidFill>
                  <a:schemeClr val="tx1"/>
                </a:solidFill>
              </a:rPr>
              <a:t>увеличением</a:t>
            </a:r>
            <a:r>
              <a:rPr lang="uk-UA" dirty="0" smtClean="0">
                <a:solidFill>
                  <a:schemeClr val="tx1"/>
                </a:solidFill>
              </a:rPr>
              <a:t> числа </a:t>
            </a:r>
            <a:r>
              <a:rPr lang="uk-UA" dirty="0" err="1" smtClean="0">
                <a:solidFill>
                  <a:schemeClr val="tx1"/>
                </a:solidFill>
              </a:rPr>
              <a:t>заболеваний</a:t>
            </a:r>
            <a:r>
              <a:rPr lang="uk-UA" dirty="0" smtClean="0">
                <a:solidFill>
                  <a:schemeClr val="tx1"/>
                </a:solidFill>
              </a:rPr>
              <a:t>, </a:t>
            </a:r>
            <a:r>
              <a:rPr lang="uk-UA" dirty="0" err="1" smtClean="0">
                <a:solidFill>
                  <a:schemeClr val="tx1"/>
                </a:solidFill>
              </a:rPr>
              <a:t>передающихся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половым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путем</a:t>
            </a:r>
            <a:r>
              <a:rPr lang="uk-UA" dirty="0" smtClean="0">
                <a:solidFill>
                  <a:schemeClr val="tx1"/>
                </a:solidFill>
              </a:rPr>
              <a:t>,  </a:t>
            </a:r>
            <a:r>
              <a:rPr lang="uk-UA" dirty="0" err="1" smtClean="0">
                <a:solidFill>
                  <a:schemeClr val="tx1"/>
                </a:solidFill>
              </a:rPr>
              <a:t>самолечением</a:t>
            </a:r>
            <a:r>
              <a:rPr lang="uk-UA" dirty="0" smtClean="0">
                <a:solidFill>
                  <a:schemeClr val="tx1"/>
                </a:solidFill>
              </a:rPr>
              <a:t>, </a:t>
            </a:r>
            <a:r>
              <a:rPr lang="uk-UA" dirty="0" err="1" smtClean="0">
                <a:solidFill>
                  <a:schemeClr val="tx1"/>
                </a:solidFill>
              </a:rPr>
              <a:t>поздним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обращением</a:t>
            </a:r>
            <a:r>
              <a:rPr lang="uk-UA" dirty="0" smtClean="0">
                <a:solidFill>
                  <a:schemeClr val="tx1"/>
                </a:solidFill>
              </a:rPr>
              <a:t> к </a:t>
            </a:r>
            <a:r>
              <a:rPr lang="uk-UA" dirty="0" err="1" smtClean="0">
                <a:solidFill>
                  <a:schemeClr val="tx1"/>
                </a:solidFill>
              </a:rPr>
              <a:t>врачу</a:t>
            </a:r>
            <a:r>
              <a:rPr lang="uk-UA" dirty="0" smtClean="0">
                <a:solidFill>
                  <a:schemeClr val="tx1"/>
                </a:solidFill>
              </a:rPr>
              <a:t>, </a:t>
            </a:r>
            <a:r>
              <a:rPr lang="uk-UA" dirty="0" err="1" smtClean="0">
                <a:solidFill>
                  <a:schemeClr val="tx1"/>
                </a:solidFill>
              </a:rPr>
              <a:t>повышением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резистентности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микрофлоры</a:t>
            </a:r>
            <a:r>
              <a:rPr lang="uk-UA" dirty="0" smtClean="0">
                <a:solidFill>
                  <a:schemeClr val="tx1"/>
                </a:solidFill>
              </a:rPr>
              <a:t> к </a:t>
            </a:r>
            <a:r>
              <a:rPr lang="uk-UA" dirty="0" err="1" smtClean="0">
                <a:solidFill>
                  <a:schemeClr val="tx1"/>
                </a:solidFill>
              </a:rPr>
              <a:t>традиционным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антибактериальным</a:t>
            </a:r>
            <a:r>
              <a:rPr lang="uk-UA" dirty="0" smtClean="0">
                <a:solidFill>
                  <a:schemeClr val="tx1"/>
                </a:solidFill>
              </a:rPr>
              <a:t> препаратам, </a:t>
            </a:r>
            <a:r>
              <a:rPr lang="uk-UA" dirty="0" err="1" smtClean="0">
                <a:solidFill>
                  <a:schemeClr val="tx1"/>
                </a:solidFill>
              </a:rPr>
              <a:t>снижению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защитных</a:t>
            </a:r>
            <a:r>
              <a:rPr lang="uk-UA" dirty="0" smtClean="0">
                <a:solidFill>
                  <a:schemeClr val="tx1"/>
                </a:solidFill>
              </a:rPr>
              <a:t> сил </a:t>
            </a:r>
            <a:r>
              <a:rPr lang="uk-UA" dirty="0" err="1" smtClean="0">
                <a:solidFill>
                  <a:schemeClr val="tx1"/>
                </a:solidFill>
              </a:rPr>
              <a:t>организма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современной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женщины</a:t>
            </a:r>
            <a:r>
              <a:rPr lang="uk-UA" dirty="0" smtClean="0">
                <a:solidFill>
                  <a:schemeClr val="tx1"/>
                </a:solidFill>
              </a:rPr>
              <a:t> в </a:t>
            </a:r>
            <a:r>
              <a:rPr lang="uk-UA" dirty="0" err="1" smtClean="0">
                <a:solidFill>
                  <a:schemeClr val="tx1"/>
                </a:solidFill>
              </a:rPr>
              <a:t>целом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marL="0" indent="536575" algn="just">
              <a:buNone/>
            </a:pPr>
            <a:r>
              <a:rPr lang="uk-UA" dirty="0" err="1" smtClean="0">
                <a:solidFill>
                  <a:schemeClr val="tx1"/>
                </a:solidFill>
              </a:rPr>
              <a:t>Исходя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из</a:t>
            </a:r>
            <a:r>
              <a:rPr lang="uk-UA" dirty="0" smtClean="0">
                <a:solidFill>
                  <a:schemeClr val="tx1"/>
                </a:solidFill>
              </a:rPr>
              <a:t> нужд </a:t>
            </a:r>
            <a:r>
              <a:rPr lang="uk-UA" dirty="0" err="1" smtClean="0">
                <a:solidFill>
                  <a:schemeClr val="tx1"/>
                </a:solidFill>
              </a:rPr>
              <a:t>практической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медицины</a:t>
            </a:r>
            <a:r>
              <a:rPr lang="uk-UA" dirty="0" smtClean="0">
                <a:solidFill>
                  <a:schemeClr val="tx1"/>
                </a:solidFill>
              </a:rPr>
              <a:t>, </a:t>
            </a:r>
            <a:r>
              <a:rPr lang="uk-UA" dirty="0" err="1" smtClean="0">
                <a:solidFill>
                  <a:srgbClr val="FF0000"/>
                </a:solidFill>
              </a:rPr>
              <a:t>целесообразна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дальнейшая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разработка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рациональных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способов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лечения</a:t>
            </a:r>
            <a:r>
              <a:rPr lang="uk-UA" dirty="0" smtClean="0">
                <a:solidFill>
                  <a:srgbClr val="FF0000"/>
                </a:solidFill>
              </a:rPr>
              <a:t> ХВЗГ </a:t>
            </a:r>
            <a:r>
              <a:rPr lang="uk-UA" dirty="0" smtClean="0">
                <a:solidFill>
                  <a:schemeClr val="tx1"/>
                </a:solidFill>
              </a:rPr>
              <a:t>с </a:t>
            </a:r>
            <a:r>
              <a:rPr lang="uk-UA" dirty="0" err="1" smtClean="0">
                <a:solidFill>
                  <a:schemeClr val="tx1"/>
                </a:solidFill>
              </a:rPr>
              <a:t>учетом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патогенетических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особенностей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его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рецидивирования</a:t>
            </a:r>
            <a:r>
              <a:rPr lang="uk-UA" dirty="0" smtClean="0">
                <a:solidFill>
                  <a:schemeClr val="tx1"/>
                </a:solidFill>
              </a:rPr>
              <a:t>, в </a:t>
            </a:r>
            <a:r>
              <a:rPr lang="uk-UA" dirty="0" err="1" smtClean="0">
                <a:solidFill>
                  <a:schemeClr val="tx1"/>
                </a:solidFill>
              </a:rPr>
              <a:t>плане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ликвидации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иммунных</a:t>
            </a:r>
            <a:r>
              <a:rPr lang="uk-UA" dirty="0" smtClean="0">
                <a:solidFill>
                  <a:schemeClr val="tx1"/>
                </a:solidFill>
              </a:rPr>
              <a:t> и </a:t>
            </a:r>
            <a:r>
              <a:rPr lang="uk-UA" dirty="0" err="1" smtClean="0">
                <a:solidFill>
                  <a:schemeClr val="tx1"/>
                </a:solidFill>
              </a:rPr>
              <a:t>метаболических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сдвигов</a:t>
            </a:r>
            <a:r>
              <a:rPr lang="uk-UA" dirty="0" smtClean="0">
                <a:solidFill>
                  <a:schemeClr val="tx1"/>
                </a:solidFill>
              </a:rPr>
              <a:t>, в т.ч. и </a:t>
            </a:r>
            <a:r>
              <a:rPr lang="ru-RU" dirty="0" smtClean="0">
                <a:solidFill>
                  <a:schemeClr val="tx1"/>
                </a:solidFill>
              </a:rPr>
              <a:t>как последствий антибактериальной и противовоспалительной терапии.</a:t>
            </a:r>
          </a:p>
          <a:p>
            <a:pPr marL="0" indent="536575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Особенно актуально лечение на этапе планирования беременности, т.к. </a:t>
            </a:r>
            <a:r>
              <a:rPr lang="ru-RU" dirty="0" smtClean="0">
                <a:solidFill>
                  <a:srgbClr val="FF0000"/>
                </a:solidFill>
              </a:rPr>
              <a:t>имплантация и рост беременности будет происходить в матке</a:t>
            </a:r>
            <a:r>
              <a:rPr lang="ru-RU" dirty="0" smtClean="0">
                <a:solidFill>
                  <a:schemeClr val="tx1"/>
                </a:solidFill>
              </a:rPr>
              <a:t>. Вполне понятно, что состояние ее стенки очень важно для правильного образования котиледона и функционирования плацентарного кровотока.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952327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Плацентарная  недостаточность </a:t>
            </a:r>
            <a:r>
              <a:rPr lang="ru-RU" dirty="0" smtClean="0">
                <a:solidFill>
                  <a:schemeClr val="tx1"/>
                </a:solidFill>
              </a:rPr>
              <a:t>– это риски развития синдрома задержки развития плода, преждевременных родов и </a:t>
            </a:r>
            <a:r>
              <a:rPr lang="ru-RU" dirty="0" err="1" smtClean="0">
                <a:solidFill>
                  <a:schemeClr val="tx1"/>
                </a:solidFill>
              </a:rPr>
              <a:t>преэклампсии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marL="0" indent="449263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Профилактика плацентарной недостаточности </a:t>
            </a:r>
            <a:r>
              <a:rPr lang="ru-RU" dirty="0" smtClean="0">
                <a:solidFill>
                  <a:schemeClr val="tx1"/>
                </a:solidFill>
              </a:rPr>
              <a:t>– полноценная подготовка матки к беременности (</a:t>
            </a:r>
            <a:r>
              <a:rPr lang="ru-RU" dirty="0" err="1" smtClean="0">
                <a:solidFill>
                  <a:schemeClr val="tx1"/>
                </a:solidFill>
              </a:rPr>
              <a:t>прегравидарная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31746" name="Picture 2" descr="Плацентарная Структура Кровообращение — стоковый вект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501008"/>
            <a:ext cx="5371908" cy="391813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12068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/>
          <a:lstStyle/>
          <a:p>
            <a:pPr algn="ctr">
              <a:buNone/>
              <a:defRPr/>
            </a:pPr>
            <a:r>
              <a:rPr lang="ru-RU" sz="5400" b="1" dirty="0" smtClean="0">
                <a:solidFill>
                  <a:srgbClr val="FF0000"/>
                </a:solidFill>
              </a:rPr>
              <a:t>Цель исследования</a:t>
            </a:r>
            <a:r>
              <a:rPr lang="ru-RU" sz="5400" dirty="0" smtClean="0">
                <a:solidFill>
                  <a:srgbClr val="FF0000"/>
                </a:solidFill>
              </a:rPr>
              <a:t>:</a:t>
            </a:r>
          </a:p>
          <a:p>
            <a:pPr algn="ctr">
              <a:buNone/>
              <a:defRPr/>
            </a:pPr>
            <a:r>
              <a:rPr lang="uk-UA" sz="4000" dirty="0" err="1" smtClean="0">
                <a:solidFill>
                  <a:schemeClr val="tx1"/>
                </a:solidFill>
              </a:rPr>
              <a:t>изучение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влияния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гирудотерапии</a:t>
            </a:r>
            <a:r>
              <a:rPr lang="uk-UA" sz="4000" dirty="0" smtClean="0">
                <a:solidFill>
                  <a:schemeClr val="tx1"/>
                </a:solidFill>
              </a:rPr>
              <a:t> на </a:t>
            </a:r>
            <a:r>
              <a:rPr lang="uk-UA" sz="4000" dirty="0" err="1" smtClean="0">
                <a:solidFill>
                  <a:schemeClr val="tx1"/>
                </a:solidFill>
              </a:rPr>
              <a:t>клинические</a:t>
            </a:r>
            <a:r>
              <a:rPr lang="uk-UA" sz="4000" dirty="0" smtClean="0">
                <a:solidFill>
                  <a:schemeClr val="tx1"/>
                </a:solidFill>
              </a:rPr>
              <a:t> и  </a:t>
            </a:r>
            <a:r>
              <a:rPr lang="uk-UA" sz="4000" dirty="0" err="1" smtClean="0">
                <a:solidFill>
                  <a:schemeClr val="tx1"/>
                </a:solidFill>
              </a:rPr>
              <a:t>лабораторные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показатели</a:t>
            </a:r>
            <a:r>
              <a:rPr lang="uk-UA" sz="4000" dirty="0" smtClean="0">
                <a:solidFill>
                  <a:schemeClr val="tx1"/>
                </a:solidFill>
              </a:rPr>
              <a:t> у </a:t>
            </a:r>
            <a:r>
              <a:rPr lang="uk-UA" sz="4000" dirty="0" err="1" smtClean="0">
                <a:solidFill>
                  <a:schemeClr val="tx1"/>
                </a:solidFill>
              </a:rPr>
              <a:t>женщин</a:t>
            </a:r>
            <a:r>
              <a:rPr lang="uk-UA" sz="4000" dirty="0" smtClean="0">
                <a:solidFill>
                  <a:schemeClr val="tx1"/>
                </a:solidFill>
              </a:rPr>
              <a:t> с рецидивами </a:t>
            </a:r>
            <a:r>
              <a:rPr lang="ru-RU" sz="4000" dirty="0" smtClean="0">
                <a:solidFill>
                  <a:schemeClr val="tx1"/>
                </a:solidFill>
              </a:rPr>
              <a:t>хронических воспалительных заболеваний гениталий </a:t>
            </a:r>
            <a:r>
              <a:rPr lang="uk-UA" sz="4000" dirty="0" smtClean="0">
                <a:solidFill>
                  <a:schemeClr val="tx1"/>
                </a:solidFill>
              </a:rPr>
              <a:t>в </a:t>
            </a:r>
            <a:r>
              <a:rPr lang="uk-UA" sz="4000" dirty="0" err="1" smtClean="0">
                <a:solidFill>
                  <a:schemeClr val="tx1"/>
                </a:solidFill>
              </a:rPr>
              <a:t>комплексе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лечения</a:t>
            </a:r>
            <a:r>
              <a:rPr lang="uk-UA" sz="4000" dirty="0" smtClean="0">
                <a:solidFill>
                  <a:schemeClr val="tx1"/>
                </a:solidFill>
              </a:rPr>
              <a:t> на </a:t>
            </a:r>
            <a:r>
              <a:rPr lang="uk-UA" sz="4000" dirty="0" err="1" smtClean="0">
                <a:solidFill>
                  <a:schemeClr val="tx1"/>
                </a:solidFill>
              </a:rPr>
              <a:t>медикаментозном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этапе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прегравидарной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подготовки</a:t>
            </a:r>
            <a:endParaRPr lang="ru-RU" sz="40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just">
              <a:buNone/>
              <a:tabLst>
                <a:tab pos="873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Нами на протяжении ряда лет в комплексной терапии больных с ХВЗГ с болевым синдромом, применяется гирудотерапия (лечение пиявками). </a:t>
            </a:r>
          </a:p>
          <a:p>
            <a:pPr marL="0" indent="449263" algn="just">
              <a:buNone/>
              <a:tabLst>
                <a:tab pos="87313" algn="l"/>
              </a:tabLst>
            </a:pPr>
            <a:r>
              <a:rPr lang="ru-RU" b="1" dirty="0" smtClean="0">
                <a:solidFill>
                  <a:srgbClr val="FF0000"/>
                </a:solidFill>
              </a:rPr>
              <a:t>Гирудотерапия</a:t>
            </a:r>
            <a:r>
              <a:rPr lang="ru-RU" dirty="0" smtClean="0">
                <a:solidFill>
                  <a:schemeClr val="tx1"/>
                </a:solidFill>
              </a:rPr>
              <a:t> - одно из направлений медицины, которое в настоящее время приобретает все большее значение. </a:t>
            </a:r>
          </a:p>
          <a:p>
            <a:pPr marL="0" indent="449263" algn="just">
              <a:buNone/>
              <a:tabLst>
                <a:tab pos="873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Основой лечебного эффекта гирудотерапии является </a:t>
            </a:r>
            <a:r>
              <a:rPr lang="ru-RU" dirty="0" smtClean="0">
                <a:solidFill>
                  <a:srgbClr val="FF0000"/>
                </a:solidFill>
              </a:rPr>
              <a:t>слюна пиявки, содержащая биологически активные вещества </a:t>
            </a:r>
            <a:r>
              <a:rPr lang="ru-RU" dirty="0" smtClean="0">
                <a:solidFill>
                  <a:schemeClr val="tx1"/>
                </a:solidFill>
              </a:rPr>
              <a:t>(гирудин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  <a:r>
              <a:rPr lang="ru-RU" dirty="0" err="1" smtClean="0">
                <a:solidFill>
                  <a:schemeClr val="tx1"/>
                </a:solidFill>
              </a:rPr>
              <a:t>гиалуронидазу</a:t>
            </a:r>
            <a:r>
              <a:rPr lang="ru-RU" dirty="0" smtClean="0">
                <a:solidFill>
                  <a:schemeClr val="tx1"/>
                </a:solidFill>
              </a:rPr>
              <a:t> и др.), а также </a:t>
            </a:r>
            <a:r>
              <a:rPr lang="ru-RU" dirty="0" smtClean="0">
                <a:solidFill>
                  <a:srgbClr val="FF0000"/>
                </a:solidFill>
              </a:rPr>
              <a:t>бактерия-симбионт</a:t>
            </a:r>
            <a:r>
              <a:rPr lang="ru-RU" dirty="0" smtClean="0">
                <a:solidFill>
                  <a:schemeClr val="tx1"/>
                </a:solidFill>
              </a:rPr>
              <a:t> (</a:t>
            </a:r>
            <a:r>
              <a:rPr lang="ru-RU" dirty="0" err="1" smtClean="0">
                <a:solidFill>
                  <a:schemeClr val="tx1"/>
                </a:solidFill>
              </a:rPr>
              <a:t>Aeromonas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hydrophila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sp</a:t>
            </a:r>
            <a:r>
              <a:rPr lang="ru-RU" dirty="0" smtClean="0">
                <a:solidFill>
                  <a:schemeClr val="tx1"/>
                </a:solidFill>
              </a:rPr>
              <a:t>.), живущая в кишечнике пиявки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Цветная Иллюстрация Стеклянной Банки Медицинскими Пиявками Белом Фоне Стиле Мультфильма — стоковый вект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459432"/>
            <a:ext cx="6184838" cy="8214239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1028" name="Picture 4" descr="https://i1.wp.com/bigmun.ru/wp-content/uploads/2017/07/2307a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4"/>
            <a:ext cx="3816423" cy="3816424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110139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Эффекты гирудотерапии</a:t>
            </a:r>
            <a:r>
              <a:rPr lang="ru-RU" dirty="0" smtClean="0">
                <a:solidFill>
                  <a:srgbClr val="FF0000"/>
                </a:solidFill>
              </a:rPr>
              <a:t>: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 </a:t>
            </a:r>
            <a:r>
              <a:rPr lang="ru-RU" sz="2400" i="1" dirty="0" err="1" smtClean="0">
                <a:solidFill>
                  <a:schemeClr val="tx1"/>
                </a:solidFill>
              </a:rPr>
              <a:t>Тромболитический</a:t>
            </a:r>
            <a:r>
              <a:rPr lang="ru-RU" sz="2400" dirty="0" smtClean="0">
                <a:solidFill>
                  <a:schemeClr val="tx1"/>
                </a:solidFill>
              </a:rPr>
              <a:t>  (разрушение тромбов), </a:t>
            </a:r>
          </a:p>
          <a:p>
            <a:pPr marL="0" indent="363538">
              <a:buFontTx/>
              <a:buChar char="-"/>
            </a:pPr>
            <a:r>
              <a:rPr lang="ru-RU" sz="2400" i="1" dirty="0" err="1" smtClean="0">
                <a:solidFill>
                  <a:schemeClr val="tx1"/>
                </a:solidFill>
              </a:rPr>
              <a:t>противоишемический</a:t>
            </a:r>
            <a:r>
              <a:rPr lang="ru-RU" sz="2400" dirty="0" smtClean="0">
                <a:solidFill>
                  <a:schemeClr val="tx1"/>
                </a:solidFill>
              </a:rPr>
              <a:t> (восстановление кровоснабжения в тканях), </a:t>
            </a:r>
          </a:p>
          <a:p>
            <a:pPr marL="0" indent="363538">
              <a:buFontTx/>
              <a:buChar char="-"/>
            </a:pPr>
            <a:r>
              <a:rPr lang="ru-RU" sz="2400" i="1" dirty="0" err="1" smtClean="0">
                <a:solidFill>
                  <a:schemeClr val="tx1"/>
                </a:solidFill>
              </a:rPr>
              <a:t>антигипоксический</a:t>
            </a:r>
            <a:r>
              <a:rPr lang="ru-RU" sz="2400" dirty="0" smtClean="0">
                <a:solidFill>
                  <a:schemeClr val="tx1"/>
                </a:solidFill>
              </a:rPr>
              <a:t> (повышение переносимости гипоксии тканью),</a:t>
            </a:r>
          </a:p>
          <a:p>
            <a:pPr marL="0" indent="363538"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i="1" dirty="0" err="1" smtClean="0">
                <a:solidFill>
                  <a:schemeClr val="tx1"/>
                </a:solidFill>
              </a:rPr>
              <a:t>антикоагулирующий</a:t>
            </a:r>
            <a:r>
              <a:rPr lang="ru-RU" sz="2400" dirty="0" smtClean="0">
                <a:solidFill>
                  <a:schemeClr val="tx1"/>
                </a:solidFill>
              </a:rPr>
              <a:t>  (снижение свертываемости крови)</a:t>
            </a:r>
          </a:p>
          <a:p>
            <a:pPr marL="0" indent="363538">
              <a:buFontTx/>
              <a:buChar char="-"/>
            </a:pPr>
            <a:r>
              <a:rPr lang="ru-RU" sz="2400" i="1" dirty="0" smtClean="0">
                <a:solidFill>
                  <a:schemeClr val="tx1"/>
                </a:solidFill>
              </a:rPr>
              <a:t>рассасывающий</a:t>
            </a:r>
            <a:r>
              <a:rPr lang="ru-RU" sz="2400" dirty="0" smtClean="0">
                <a:solidFill>
                  <a:schemeClr val="tx1"/>
                </a:solidFill>
              </a:rPr>
              <a:t> (разрыхление соединительнотканных перемычек в тканях).</a:t>
            </a:r>
          </a:p>
          <a:p>
            <a:pPr marL="0" indent="363538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2500" dirty="0" smtClean="0">
                <a:solidFill>
                  <a:schemeClr val="tx1"/>
                </a:solidFill>
              </a:rPr>
              <a:t>Данный метод воздействия позволяет получить </a:t>
            </a:r>
            <a:r>
              <a:rPr lang="ru-RU" sz="2500" dirty="0" smtClean="0">
                <a:solidFill>
                  <a:srgbClr val="FF0000"/>
                </a:solidFill>
              </a:rPr>
              <a:t>общее рефлекторное действие </a:t>
            </a:r>
            <a:r>
              <a:rPr lang="ru-RU" sz="2500" dirty="0" smtClean="0">
                <a:solidFill>
                  <a:schemeClr val="tx1"/>
                </a:solidFill>
              </a:rPr>
              <a:t>на организм, восстановить нервно-мышечную передачу импульсов и проницаемость сосудистой стенки в очаге поражения, а также </a:t>
            </a:r>
            <a:r>
              <a:rPr lang="ru-RU" sz="2500" dirty="0" smtClean="0">
                <a:solidFill>
                  <a:srgbClr val="FF0000"/>
                </a:solidFill>
              </a:rPr>
              <a:t>иммуностимулирующее и анальгезирующее действие 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110139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ru-RU" sz="2300" b="1" dirty="0" smtClean="0">
                <a:solidFill>
                  <a:srgbClr val="FF0000"/>
                </a:solidFill>
              </a:rPr>
              <a:t>Сеансы гирудотерапии мы проводим на фоне применения </a:t>
            </a:r>
            <a:r>
              <a:rPr lang="ru-RU" sz="2300" b="1" dirty="0" err="1" smtClean="0">
                <a:solidFill>
                  <a:srgbClr val="FF0000"/>
                </a:solidFill>
              </a:rPr>
              <a:t>лонгидазы</a:t>
            </a:r>
            <a:r>
              <a:rPr lang="ru-RU" sz="2300" b="1" dirty="0" smtClean="0">
                <a:solidFill>
                  <a:srgbClr val="FF0000"/>
                </a:solidFill>
              </a:rPr>
              <a:t>.</a:t>
            </a:r>
          </a:p>
          <a:p>
            <a:pPr marL="0" indent="363538" algn="just">
              <a:buNone/>
            </a:pPr>
            <a:r>
              <a:rPr lang="ru-RU" sz="2300" dirty="0" err="1" smtClean="0">
                <a:solidFill>
                  <a:schemeClr val="tx1"/>
                </a:solidFill>
              </a:rPr>
              <a:t>Лонгидаза</a:t>
            </a:r>
            <a:r>
              <a:rPr lang="ru-RU" sz="2300" dirty="0" smtClean="0">
                <a:solidFill>
                  <a:schemeClr val="tx1"/>
                </a:solidFill>
              </a:rPr>
              <a:t> - ферментный </a:t>
            </a:r>
            <a:r>
              <a:rPr lang="ru-RU" sz="2300" dirty="0" smtClean="0">
                <a:solidFill>
                  <a:schemeClr val="tx1"/>
                </a:solidFill>
              </a:rPr>
              <a:t>препарат с пролонгированным противовоспалительным и </a:t>
            </a:r>
            <a:r>
              <a:rPr lang="ru-RU" sz="2300" dirty="0" err="1" smtClean="0">
                <a:solidFill>
                  <a:schemeClr val="tx1"/>
                </a:solidFill>
              </a:rPr>
              <a:t>противофиброзным</a:t>
            </a:r>
            <a:r>
              <a:rPr lang="ru-RU" sz="2300" dirty="0" smtClean="0">
                <a:solidFill>
                  <a:schemeClr val="tx1"/>
                </a:solidFill>
              </a:rPr>
              <a:t> действием. </a:t>
            </a:r>
            <a:endParaRPr lang="ru-RU" sz="2300" dirty="0" smtClean="0">
              <a:solidFill>
                <a:schemeClr val="tx1"/>
              </a:solidFill>
            </a:endParaRPr>
          </a:p>
          <a:p>
            <a:pPr marL="0" indent="363538" algn="just">
              <a:buNone/>
            </a:pPr>
            <a:r>
              <a:rPr lang="ru-RU" sz="2300" dirty="0" smtClean="0">
                <a:solidFill>
                  <a:schemeClr val="tx1"/>
                </a:solidFill>
              </a:rPr>
              <a:t>Используется </a:t>
            </a:r>
            <a:r>
              <a:rPr lang="ru-RU" sz="2300" dirty="0" smtClean="0">
                <a:solidFill>
                  <a:schemeClr val="tx1"/>
                </a:solidFill>
              </a:rPr>
              <a:t>для лечения и профилактики заболеваний сопровождающихся воспалением и гиперплазией соединительной ткани </a:t>
            </a:r>
            <a:r>
              <a:rPr lang="ru-RU" sz="2300" dirty="0" smtClean="0">
                <a:solidFill>
                  <a:srgbClr val="FF0000"/>
                </a:solidFill>
              </a:rPr>
              <a:t>(фиброз, спайки).</a:t>
            </a:r>
          </a:p>
          <a:p>
            <a:pPr marL="0" indent="363538" algn="just">
              <a:buNone/>
            </a:pPr>
            <a:r>
              <a:rPr lang="ru-RU" sz="2300" dirty="0" smtClean="0">
                <a:solidFill>
                  <a:schemeClr val="tx1"/>
                </a:solidFill>
              </a:rPr>
              <a:t>Быстро всасываясь через слизистые, попадает в лимфатическую систему и ткани органов малого таза, минуя печень, что обеспечивает высокую концентрацию фермента в очаге спаек и способствует их размягчению.</a:t>
            </a:r>
          </a:p>
          <a:p>
            <a:pPr marL="0" indent="363538" algn="just">
              <a:buNone/>
            </a:pPr>
            <a:r>
              <a:rPr lang="ru-RU" sz="2300" dirty="0" err="1" smtClean="0">
                <a:solidFill>
                  <a:schemeClr val="tx1"/>
                </a:solidFill>
              </a:rPr>
              <a:t>Лонгидаза</a:t>
            </a:r>
            <a:r>
              <a:rPr lang="ru-RU" sz="2300" dirty="0" smtClean="0">
                <a:solidFill>
                  <a:schemeClr val="tx1"/>
                </a:solidFill>
              </a:rPr>
              <a:t>® производит российская фармацевтическая </a:t>
            </a:r>
            <a:r>
              <a:rPr lang="ru-RU" sz="2300" dirty="0" smtClean="0">
                <a:solidFill>
                  <a:schemeClr val="tx1"/>
                </a:solidFill>
              </a:rPr>
              <a:t>компания «НПО </a:t>
            </a:r>
            <a:r>
              <a:rPr lang="ru-RU" sz="2300" dirty="0" err="1" smtClean="0">
                <a:solidFill>
                  <a:schemeClr val="tx1"/>
                </a:solidFill>
              </a:rPr>
              <a:t>Петровакс</a:t>
            </a:r>
            <a:r>
              <a:rPr lang="ru-RU" sz="2300" dirty="0" smtClean="0">
                <a:solidFill>
                  <a:schemeClr val="tx1"/>
                </a:solidFill>
              </a:rPr>
              <a:t> </a:t>
            </a:r>
            <a:r>
              <a:rPr lang="ru-RU" sz="2300" dirty="0" err="1" smtClean="0">
                <a:solidFill>
                  <a:schemeClr val="tx1"/>
                </a:solidFill>
              </a:rPr>
              <a:t>Фарм</a:t>
            </a:r>
            <a:r>
              <a:rPr lang="ru-RU" sz="2300" dirty="0" smtClean="0">
                <a:solidFill>
                  <a:schemeClr val="tx1"/>
                </a:solidFill>
              </a:rPr>
              <a:t>» по международным и российским стандартам GMP. </a:t>
            </a:r>
            <a:r>
              <a:rPr lang="ru-RU" sz="2300" dirty="0" smtClean="0">
                <a:solidFill>
                  <a:schemeClr val="tx1"/>
                </a:solidFill>
              </a:rPr>
              <a:t>Препарат </a:t>
            </a:r>
            <a:r>
              <a:rPr lang="ru-RU" sz="2300" dirty="0" smtClean="0">
                <a:solidFill>
                  <a:schemeClr val="tx1"/>
                </a:solidFill>
              </a:rPr>
              <a:t>выведен </a:t>
            </a:r>
            <a:r>
              <a:rPr lang="ru-RU" sz="2300" dirty="0" smtClean="0">
                <a:solidFill>
                  <a:schemeClr val="tx1"/>
                </a:solidFill>
              </a:rPr>
              <a:t>на рынок в 2005 году, и в настоящее время широко применяется в </a:t>
            </a:r>
            <a:r>
              <a:rPr lang="ru-RU" sz="2300" dirty="0" smtClean="0">
                <a:solidFill>
                  <a:schemeClr val="tx1"/>
                </a:solidFill>
              </a:rPr>
              <a:t>медицинской практике </a:t>
            </a:r>
            <a:r>
              <a:rPr lang="ru-RU" sz="2300" dirty="0" smtClean="0">
                <a:solidFill>
                  <a:schemeClr val="tx1"/>
                </a:solidFill>
              </a:rPr>
              <a:t>России и других стран.</a:t>
            </a:r>
            <a:endParaRPr lang="ru-RU" sz="2300" dirty="0" smtClean="0">
              <a:solidFill>
                <a:schemeClr val="tx1"/>
              </a:solidFill>
            </a:endParaRPr>
          </a:p>
          <a:p>
            <a:pPr marL="0" indent="363538" algn="just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363538" algn="just">
              <a:buNone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5489" y="332656"/>
            <a:ext cx="4608511" cy="4608512"/>
          </a:xfrm>
          <a:prstGeom prst="rect">
            <a:avLst/>
          </a:prstGeom>
          <a:noFill/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20888"/>
            <a:ext cx="4695825" cy="34671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algn="ctr">
              <a:buNone/>
            </a:pPr>
            <a:r>
              <a:rPr lang="ru-RU" sz="9600" dirty="0" smtClean="0">
                <a:solidFill>
                  <a:srgbClr val="FF0000"/>
                </a:solidFill>
              </a:rPr>
              <a:t>Материал               и методы</a:t>
            </a:r>
          </a:p>
          <a:p>
            <a:pPr algn="ctr">
              <a:buNone/>
            </a:pPr>
            <a:endParaRPr lang="ru-RU" sz="96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uk-UA" sz="2700" dirty="0" err="1" smtClean="0">
                <a:solidFill>
                  <a:schemeClr val="tx1"/>
                </a:solidFill>
              </a:rPr>
              <a:t>Под</a:t>
            </a:r>
            <a:r>
              <a:rPr lang="uk-UA" sz="2700" dirty="0" smtClean="0">
                <a:solidFill>
                  <a:schemeClr val="tx1"/>
                </a:solidFill>
              </a:rPr>
              <a:t> нашим </a:t>
            </a:r>
            <a:r>
              <a:rPr lang="uk-UA" sz="2700" dirty="0" err="1" smtClean="0">
                <a:solidFill>
                  <a:schemeClr val="tx1"/>
                </a:solidFill>
              </a:rPr>
              <a:t>наблюдением</a:t>
            </a:r>
            <a:r>
              <a:rPr lang="uk-UA" sz="2700" dirty="0" smtClean="0">
                <a:solidFill>
                  <a:schemeClr val="tx1"/>
                </a:solidFill>
              </a:rPr>
              <a:t> находилось </a:t>
            </a:r>
            <a:r>
              <a:rPr lang="uk-UA" sz="2700" dirty="0" err="1" smtClean="0">
                <a:solidFill>
                  <a:schemeClr val="tx1"/>
                </a:solidFill>
              </a:rPr>
              <a:t>две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группы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больных</a:t>
            </a:r>
            <a:r>
              <a:rPr lang="uk-UA" sz="2700" dirty="0" smtClean="0">
                <a:solidFill>
                  <a:schemeClr val="tx1"/>
                </a:solidFill>
              </a:rPr>
              <a:t> с ХВЗГ, </a:t>
            </a:r>
            <a:r>
              <a:rPr lang="uk-UA" sz="2700" dirty="0" err="1" smtClean="0">
                <a:solidFill>
                  <a:schemeClr val="tx1"/>
                </a:solidFill>
              </a:rPr>
              <a:t>рандомизированных</a:t>
            </a:r>
            <a:r>
              <a:rPr lang="uk-UA" sz="2700" dirty="0" smtClean="0">
                <a:solidFill>
                  <a:schemeClr val="tx1"/>
                </a:solidFill>
              </a:rPr>
              <a:t> по </a:t>
            </a:r>
            <a:r>
              <a:rPr lang="uk-UA" sz="2700" dirty="0" err="1" smtClean="0">
                <a:solidFill>
                  <a:schemeClr val="tx1"/>
                </a:solidFill>
              </a:rPr>
              <a:t>возрасту</a:t>
            </a:r>
            <a:r>
              <a:rPr lang="uk-UA" sz="2700" dirty="0" smtClean="0">
                <a:solidFill>
                  <a:schemeClr val="tx1"/>
                </a:solidFill>
              </a:rPr>
              <a:t> и </a:t>
            </a:r>
            <a:r>
              <a:rPr lang="uk-UA" sz="2700" dirty="0" err="1" smtClean="0">
                <a:solidFill>
                  <a:schemeClr val="tx1"/>
                </a:solidFill>
              </a:rPr>
              <a:t>клинической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картине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700" dirty="0" smtClean="0">
                <a:solidFill>
                  <a:schemeClr val="tx1"/>
                </a:solidFill>
              </a:rPr>
              <a:t>, в </a:t>
            </a:r>
            <a:r>
              <a:rPr lang="uk-UA" sz="2700" dirty="0" err="1" smtClean="0">
                <a:solidFill>
                  <a:schemeClr val="tx1"/>
                </a:solidFill>
              </a:rPr>
              <a:t>возрасте</a:t>
            </a:r>
            <a:r>
              <a:rPr lang="uk-UA" sz="2700" dirty="0" smtClean="0">
                <a:solidFill>
                  <a:schemeClr val="tx1"/>
                </a:solidFill>
              </a:rPr>
              <a:t> от  21 до </a:t>
            </a:r>
            <a:r>
              <a:rPr lang="uk-UA" sz="2700" dirty="0" smtClean="0">
                <a:solidFill>
                  <a:schemeClr val="tx1"/>
                </a:solidFill>
              </a:rPr>
              <a:t>32 </a:t>
            </a:r>
            <a:r>
              <a:rPr lang="uk-UA" sz="2700" dirty="0" smtClean="0">
                <a:solidFill>
                  <a:schemeClr val="tx1"/>
                </a:solidFill>
              </a:rPr>
              <a:t>лет. </a:t>
            </a:r>
          </a:p>
          <a:p>
            <a:pPr marL="0" indent="363538" algn="just">
              <a:buNone/>
            </a:pPr>
            <a:r>
              <a:rPr lang="uk-UA" sz="2700" dirty="0" smtClean="0">
                <a:solidFill>
                  <a:schemeClr val="tx1"/>
                </a:solidFill>
              </a:rPr>
              <a:t>Все </a:t>
            </a:r>
            <a:r>
              <a:rPr lang="uk-UA" sz="2700" dirty="0" err="1" smtClean="0">
                <a:solidFill>
                  <a:schemeClr val="tx1"/>
                </a:solidFill>
              </a:rPr>
              <a:t>они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smtClean="0">
                <a:solidFill>
                  <a:srgbClr val="FF0000"/>
                </a:solidFill>
              </a:rPr>
              <a:t>ставили </a:t>
            </a:r>
            <a:r>
              <a:rPr lang="uk-UA" sz="2700" dirty="0" err="1" smtClean="0">
                <a:solidFill>
                  <a:srgbClr val="FF0000"/>
                </a:solidFill>
              </a:rPr>
              <a:t>вопрос</a:t>
            </a:r>
            <a:r>
              <a:rPr lang="uk-UA" sz="2700" dirty="0" smtClean="0">
                <a:solidFill>
                  <a:srgbClr val="FF0000"/>
                </a:solidFill>
              </a:rPr>
              <a:t> </a:t>
            </a:r>
            <a:r>
              <a:rPr lang="uk-UA" sz="2700" dirty="0" err="1" smtClean="0">
                <a:solidFill>
                  <a:srgbClr val="FF0000"/>
                </a:solidFill>
              </a:rPr>
              <a:t>беременности</a:t>
            </a:r>
            <a:r>
              <a:rPr lang="uk-UA" sz="2700" dirty="0" smtClean="0">
                <a:solidFill>
                  <a:srgbClr val="FF0000"/>
                </a:solidFill>
              </a:rPr>
              <a:t> в </a:t>
            </a:r>
            <a:r>
              <a:rPr lang="uk-UA" sz="2700" dirty="0" err="1" smtClean="0">
                <a:solidFill>
                  <a:srgbClr val="FF0000"/>
                </a:solidFill>
              </a:rPr>
              <a:t>ближайшее</a:t>
            </a:r>
            <a:r>
              <a:rPr lang="uk-UA" sz="2700" dirty="0" smtClean="0">
                <a:solidFill>
                  <a:srgbClr val="FF0000"/>
                </a:solidFill>
              </a:rPr>
              <a:t> </a:t>
            </a:r>
            <a:r>
              <a:rPr lang="uk-UA" sz="2700" dirty="0" err="1" smtClean="0">
                <a:solidFill>
                  <a:srgbClr val="FF0000"/>
                </a:solidFill>
              </a:rPr>
              <a:t>время</a:t>
            </a:r>
            <a:r>
              <a:rPr lang="uk-UA" sz="2700" dirty="0" smtClean="0">
                <a:solidFill>
                  <a:schemeClr val="tx1"/>
                </a:solidFill>
              </a:rPr>
              <a:t>, </a:t>
            </a:r>
            <a:r>
              <a:rPr lang="uk-UA" sz="2700" dirty="0" err="1" smtClean="0">
                <a:solidFill>
                  <a:schemeClr val="tx1"/>
                </a:solidFill>
              </a:rPr>
              <a:t>но</a:t>
            </a:r>
            <a:r>
              <a:rPr lang="uk-UA" sz="2700" dirty="0" smtClean="0">
                <a:solidFill>
                  <a:schemeClr val="tx1"/>
                </a:solidFill>
              </a:rPr>
              <a:t> страдали </a:t>
            </a:r>
            <a:r>
              <a:rPr lang="uk-UA" sz="2700" dirty="0" err="1" smtClean="0">
                <a:solidFill>
                  <a:schemeClr val="tx1"/>
                </a:solidFill>
              </a:rPr>
              <a:t>периодическими</a:t>
            </a:r>
            <a:r>
              <a:rPr lang="uk-UA" sz="2700" dirty="0" smtClean="0">
                <a:solidFill>
                  <a:schemeClr val="tx1"/>
                </a:solidFill>
              </a:rPr>
              <a:t>  болями и </a:t>
            </a:r>
            <a:r>
              <a:rPr lang="uk-UA" sz="2700" dirty="0" err="1" smtClean="0">
                <a:solidFill>
                  <a:schemeClr val="tx1"/>
                </a:solidFill>
              </a:rPr>
              <a:t>белями</a:t>
            </a:r>
            <a:r>
              <a:rPr lang="uk-UA" sz="2700" dirty="0" smtClean="0">
                <a:solidFill>
                  <a:schemeClr val="tx1"/>
                </a:solidFill>
              </a:rPr>
              <a:t>.</a:t>
            </a:r>
          </a:p>
          <a:p>
            <a:pPr marL="0" indent="363538" algn="just">
              <a:buNone/>
            </a:pPr>
            <a:r>
              <a:rPr lang="uk-UA" sz="2700" dirty="0" err="1" smtClean="0">
                <a:solidFill>
                  <a:schemeClr val="tx1"/>
                </a:solidFill>
              </a:rPr>
              <a:t>Ведущей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нозологической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формой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smtClean="0">
                <a:solidFill>
                  <a:schemeClr val="tx1"/>
                </a:solidFill>
              </a:rPr>
              <a:t>ХВЗГ у </a:t>
            </a:r>
            <a:r>
              <a:rPr lang="uk-UA" sz="2700" dirty="0" err="1" smtClean="0">
                <a:solidFill>
                  <a:schemeClr val="tx1"/>
                </a:solidFill>
              </a:rPr>
              <a:t>обследованных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был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хронический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сальпингоофорит</a:t>
            </a:r>
            <a:r>
              <a:rPr lang="uk-UA" sz="2700" dirty="0" smtClean="0">
                <a:solidFill>
                  <a:schemeClr val="tx1"/>
                </a:solidFill>
              </a:rPr>
              <a:t> и </a:t>
            </a:r>
            <a:r>
              <a:rPr lang="uk-UA" sz="2700" dirty="0" err="1" smtClean="0">
                <a:solidFill>
                  <a:schemeClr val="tx1"/>
                </a:solidFill>
              </a:rPr>
              <a:t>хронический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эндометрит</a:t>
            </a:r>
            <a:r>
              <a:rPr lang="uk-UA" sz="2700" dirty="0" smtClean="0">
                <a:solidFill>
                  <a:schemeClr val="tx1"/>
                </a:solidFill>
              </a:rPr>
              <a:t>. </a:t>
            </a:r>
            <a:r>
              <a:rPr lang="uk-UA" sz="2700" dirty="0" err="1" smtClean="0">
                <a:solidFill>
                  <a:schemeClr val="tx1"/>
                </a:solidFill>
              </a:rPr>
              <a:t>Длительность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составила</a:t>
            </a:r>
            <a:r>
              <a:rPr lang="uk-UA" sz="2700" dirty="0" smtClean="0">
                <a:solidFill>
                  <a:schemeClr val="tx1"/>
                </a:solidFill>
              </a:rPr>
              <a:t> в </a:t>
            </a:r>
            <a:r>
              <a:rPr lang="uk-UA" sz="2700" dirty="0" err="1" smtClean="0">
                <a:solidFill>
                  <a:schemeClr val="tx1"/>
                </a:solidFill>
              </a:rPr>
              <a:t>среднем</a:t>
            </a:r>
            <a:r>
              <a:rPr lang="uk-UA" sz="2700" dirty="0" smtClean="0">
                <a:solidFill>
                  <a:schemeClr val="tx1"/>
                </a:solidFill>
              </a:rPr>
              <a:t> 5,4±1,2 </a:t>
            </a:r>
            <a:r>
              <a:rPr lang="uk-UA" sz="2700" dirty="0" err="1" smtClean="0">
                <a:solidFill>
                  <a:schemeClr val="tx1"/>
                </a:solidFill>
              </a:rPr>
              <a:t>года</a:t>
            </a:r>
            <a:r>
              <a:rPr lang="uk-UA" sz="2700" dirty="0" smtClean="0">
                <a:solidFill>
                  <a:schemeClr val="tx1"/>
                </a:solidFill>
              </a:rPr>
              <a:t>.</a:t>
            </a:r>
          </a:p>
          <a:p>
            <a:pPr marL="0" indent="363538" algn="just">
              <a:buNone/>
            </a:pPr>
            <a:r>
              <a:rPr lang="uk-UA" sz="2700" dirty="0" err="1" smtClean="0">
                <a:solidFill>
                  <a:schemeClr val="tx1"/>
                </a:solidFill>
              </a:rPr>
              <a:t>Ранее</a:t>
            </a:r>
            <a:r>
              <a:rPr lang="uk-UA" sz="2700" dirty="0" smtClean="0">
                <a:solidFill>
                  <a:schemeClr val="tx1"/>
                </a:solidFill>
              </a:rPr>
              <a:t> проходили 2-3 </a:t>
            </a:r>
            <a:r>
              <a:rPr lang="uk-UA" sz="2700" dirty="0" err="1" smtClean="0">
                <a:solidFill>
                  <a:schemeClr val="tx1"/>
                </a:solidFill>
              </a:rPr>
              <a:t>курса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лечения</a:t>
            </a:r>
            <a:r>
              <a:rPr lang="uk-UA" sz="2700" dirty="0" smtClean="0">
                <a:solidFill>
                  <a:schemeClr val="tx1"/>
                </a:solidFill>
              </a:rPr>
              <a:t> в год.  </a:t>
            </a:r>
            <a:r>
              <a:rPr lang="uk-UA" sz="2700" dirty="0" err="1" smtClean="0">
                <a:solidFill>
                  <a:schemeClr val="tx1"/>
                </a:solidFill>
              </a:rPr>
              <a:t>Однако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рецидивы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болей</a:t>
            </a:r>
            <a:r>
              <a:rPr lang="uk-UA" sz="2700" dirty="0" smtClean="0">
                <a:solidFill>
                  <a:schemeClr val="tx1"/>
                </a:solidFill>
              </a:rPr>
              <a:t> и </a:t>
            </a:r>
            <a:r>
              <a:rPr lang="uk-UA" sz="2700" dirty="0" err="1" smtClean="0">
                <a:solidFill>
                  <a:schemeClr val="tx1"/>
                </a:solidFill>
              </a:rPr>
              <a:t>белей</a:t>
            </a:r>
            <a:r>
              <a:rPr lang="uk-UA" sz="2700" dirty="0" smtClean="0">
                <a:solidFill>
                  <a:schemeClr val="tx1"/>
                </a:solidFill>
              </a:rPr>
              <a:t> </a:t>
            </a:r>
            <a:r>
              <a:rPr lang="uk-UA" sz="2700" dirty="0" err="1" smtClean="0">
                <a:solidFill>
                  <a:schemeClr val="tx1"/>
                </a:solidFill>
              </a:rPr>
              <a:t>возобновлялись</a:t>
            </a:r>
            <a:r>
              <a:rPr lang="uk-UA" sz="2700" dirty="0" smtClean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uk-UA" sz="2300" dirty="0" err="1" smtClean="0">
                <a:solidFill>
                  <a:schemeClr val="tx1"/>
                </a:solidFill>
              </a:rPr>
              <a:t>Пациентки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b="1" dirty="0" err="1" smtClean="0">
                <a:solidFill>
                  <a:srgbClr val="FF0000"/>
                </a:solidFill>
              </a:rPr>
              <a:t>основной</a:t>
            </a:r>
            <a:r>
              <a:rPr lang="uk-UA" sz="2300" b="1" dirty="0" smtClean="0">
                <a:solidFill>
                  <a:srgbClr val="FF0000"/>
                </a:solidFill>
              </a:rPr>
              <a:t> </a:t>
            </a:r>
            <a:r>
              <a:rPr lang="uk-UA" sz="2300" b="1" dirty="0" err="1" smtClean="0">
                <a:solidFill>
                  <a:srgbClr val="FF0000"/>
                </a:solidFill>
              </a:rPr>
              <a:t>группы</a:t>
            </a:r>
            <a:r>
              <a:rPr lang="uk-UA" sz="2300" b="1" dirty="0" smtClean="0">
                <a:solidFill>
                  <a:srgbClr val="FF0000"/>
                </a:solidFill>
              </a:rPr>
              <a:t> </a:t>
            </a:r>
            <a:r>
              <a:rPr lang="uk-UA" sz="2300" dirty="0" smtClean="0">
                <a:solidFill>
                  <a:schemeClr val="tx1"/>
                </a:solidFill>
              </a:rPr>
              <a:t>(24 </a:t>
            </a:r>
            <a:r>
              <a:rPr lang="uk-UA" sz="2300" dirty="0" err="1" smtClean="0">
                <a:solidFill>
                  <a:schemeClr val="tx1"/>
                </a:solidFill>
              </a:rPr>
              <a:t>человека</a:t>
            </a:r>
            <a:r>
              <a:rPr lang="uk-UA" sz="2300" dirty="0" smtClean="0">
                <a:solidFill>
                  <a:schemeClr val="tx1"/>
                </a:solidFill>
              </a:rPr>
              <a:t>) в </a:t>
            </a:r>
            <a:r>
              <a:rPr lang="uk-UA" sz="2300" dirty="0" err="1" smtClean="0">
                <a:solidFill>
                  <a:schemeClr val="tx1"/>
                </a:solidFill>
              </a:rPr>
              <a:t>комплексе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лечения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антибактериальной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smtClean="0">
                <a:solidFill>
                  <a:schemeClr val="tx1"/>
                </a:solidFill>
              </a:rPr>
              <a:t>и </a:t>
            </a:r>
            <a:r>
              <a:rPr lang="uk-UA" sz="2300" dirty="0" err="1" smtClean="0">
                <a:solidFill>
                  <a:schemeClr val="tx1"/>
                </a:solidFill>
              </a:rPr>
              <a:t>противовоспалительной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терапии</a:t>
            </a:r>
            <a:r>
              <a:rPr lang="uk-UA" sz="2300" dirty="0" smtClean="0">
                <a:solidFill>
                  <a:schemeClr val="tx1"/>
                </a:solidFill>
              </a:rPr>
              <a:t> получали 10-12 </a:t>
            </a:r>
            <a:r>
              <a:rPr lang="uk-UA" sz="2300" dirty="0" err="1" smtClean="0">
                <a:solidFill>
                  <a:schemeClr val="tx1"/>
                </a:solidFill>
              </a:rPr>
              <a:t>сеансов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лечения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rgbClr val="FF0000"/>
                </a:solidFill>
              </a:rPr>
              <a:t>пиявками</a:t>
            </a:r>
            <a:r>
              <a:rPr lang="uk-UA" sz="2300" dirty="0" smtClean="0">
                <a:solidFill>
                  <a:schemeClr val="tx1"/>
                </a:solidFill>
              </a:rPr>
              <a:t> (2 </a:t>
            </a:r>
            <a:r>
              <a:rPr lang="uk-UA" sz="2300" dirty="0" err="1" smtClean="0">
                <a:solidFill>
                  <a:schemeClr val="tx1"/>
                </a:solidFill>
              </a:rPr>
              <a:t>пиявки</a:t>
            </a:r>
            <a:r>
              <a:rPr lang="uk-UA" sz="2300" dirty="0" smtClean="0">
                <a:solidFill>
                  <a:schemeClr val="tx1"/>
                </a:solidFill>
              </a:rPr>
              <a:t> в день в </a:t>
            </a:r>
            <a:r>
              <a:rPr lang="uk-UA" sz="2300" dirty="0" err="1" smtClean="0">
                <a:solidFill>
                  <a:schemeClr val="tx1"/>
                </a:solidFill>
              </a:rPr>
              <a:t>своды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влагалища</a:t>
            </a:r>
            <a:r>
              <a:rPr lang="uk-UA" sz="2300" dirty="0" smtClean="0">
                <a:solidFill>
                  <a:schemeClr val="tx1"/>
                </a:solidFill>
              </a:rPr>
              <a:t> и на низ живота в </a:t>
            </a:r>
            <a:r>
              <a:rPr lang="uk-UA" sz="2300" dirty="0" err="1" smtClean="0">
                <a:solidFill>
                  <a:schemeClr val="tx1"/>
                </a:solidFill>
              </a:rPr>
              <a:t>зоны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Захарьина-Геда</a:t>
            </a:r>
            <a:r>
              <a:rPr lang="uk-UA" sz="2300" dirty="0" smtClean="0">
                <a:solidFill>
                  <a:schemeClr val="tx1"/>
                </a:solidFill>
              </a:rPr>
              <a:t>) в </a:t>
            </a:r>
            <a:r>
              <a:rPr lang="uk-UA" sz="2300" dirty="0" err="1" smtClean="0">
                <a:solidFill>
                  <a:schemeClr val="tx1"/>
                </a:solidFill>
              </a:rPr>
              <a:t>комбинации</a:t>
            </a:r>
            <a:r>
              <a:rPr lang="uk-UA" sz="2300" dirty="0" smtClean="0">
                <a:solidFill>
                  <a:schemeClr val="tx1"/>
                </a:solidFill>
              </a:rPr>
              <a:t> с  </a:t>
            </a:r>
            <a:r>
              <a:rPr lang="uk-UA" sz="2300" dirty="0" err="1" smtClean="0">
                <a:solidFill>
                  <a:srgbClr val="FF0000"/>
                </a:solidFill>
              </a:rPr>
              <a:t>лонгидазой</a:t>
            </a:r>
            <a:r>
              <a:rPr lang="uk-UA" sz="2300" dirty="0" smtClean="0">
                <a:solidFill>
                  <a:schemeClr val="tx1"/>
                </a:solidFill>
              </a:rPr>
              <a:t>. </a:t>
            </a:r>
            <a:endParaRPr lang="uk-UA" sz="2300" dirty="0" smtClean="0">
              <a:solidFill>
                <a:schemeClr val="tx1"/>
              </a:solidFill>
            </a:endParaRPr>
          </a:p>
          <a:p>
            <a:pPr marL="0" indent="449263" algn="just">
              <a:buNone/>
            </a:pPr>
            <a:r>
              <a:rPr lang="uk-UA" sz="2300" dirty="0" err="1" smtClean="0">
                <a:solidFill>
                  <a:schemeClr val="tx1"/>
                </a:solidFill>
              </a:rPr>
              <a:t>Противопоказаний</a:t>
            </a:r>
            <a:r>
              <a:rPr lang="uk-UA" sz="2300" dirty="0" smtClean="0">
                <a:solidFill>
                  <a:schemeClr val="tx1"/>
                </a:solidFill>
              </a:rPr>
              <a:t> к </a:t>
            </a:r>
            <a:r>
              <a:rPr lang="uk-UA" sz="2300" dirty="0" err="1" smtClean="0">
                <a:solidFill>
                  <a:schemeClr val="tx1"/>
                </a:solidFill>
              </a:rPr>
              <a:t>гирудотерапии</a:t>
            </a:r>
            <a:r>
              <a:rPr lang="uk-UA" sz="2300" dirty="0" smtClean="0">
                <a:solidFill>
                  <a:schemeClr val="tx1"/>
                </a:solidFill>
              </a:rPr>
              <a:t> у них не </a:t>
            </a:r>
            <a:r>
              <a:rPr lang="uk-UA" sz="2300" dirty="0" err="1" smtClean="0">
                <a:solidFill>
                  <a:schemeClr val="tx1"/>
                </a:solidFill>
              </a:rPr>
              <a:t>было</a:t>
            </a:r>
            <a:r>
              <a:rPr lang="uk-UA" sz="2300" dirty="0" smtClean="0">
                <a:solidFill>
                  <a:schemeClr val="tx1"/>
                </a:solidFill>
              </a:rPr>
              <a:t>. </a:t>
            </a:r>
          </a:p>
          <a:p>
            <a:pPr marL="0" indent="449263" algn="just">
              <a:buNone/>
            </a:pPr>
            <a:r>
              <a:rPr lang="ru-RU" sz="2300" dirty="0" smtClean="0">
                <a:solidFill>
                  <a:schemeClr val="tx1"/>
                </a:solidFill>
              </a:rPr>
              <a:t>Мы использовали выращенные на </a:t>
            </a:r>
            <a:r>
              <a:rPr lang="ru-RU" sz="2300" dirty="0" err="1" smtClean="0">
                <a:solidFill>
                  <a:schemeClr val="tx1"/>
                </a:solidFill>
              </a:rPr>
              <a:t>биофабрике</a:t>
            </a:r>
            <a:r>
              <a:rPr lang="ru-RU" sz="2300" dirty="0" smtClean="0">
                <a:solidFill>
                  <a:schemeClr val="tx1"/>
                </a:solidFill>
              </a:rPr>
              <a:t> и прошедшие медицинский контроль пиявки, которые после сеанса терапии сразу уничтожали  (требования к профилактике ВИЧ-инфекции, вирусного гепатита и других болезней, передающихся через кровь). </a:t>
            </a:r>
            <a:endParaRPr lang="ru-RU" sz="2300" dirty="0" smtClean="0">
              <a:solidFill>
                <a:schemeClr val="tx1"/>
              </a:solidFill>
            </a:endParaRPr>
          </a:p>
          <a:p>
            <a:pPr marL="0" indent="449263" algn="just">
              <a:buNone/>
            </a:pPr>
            <a:r>
              <a:rPr lang="ru-RU" sz="2300" dirty="0" err="1" smtClean="0">
                <a:solidFill>
                  <a:schemeClr val="tx1"/>
                </a:solidFill>
              </a:rPr>
              <a:t>Лонгидаза</a:t>
            </a:r>
            <a:r>
              <a:rPr lang="ru-RU" sz="2300" dirty="0" smtClean="0">
                <a:solidFill>
                  <a:schemeClr val="tx1"/>
                </a:solidFill>
              </a:rPr>
              <a:t> нами использовалась вагинально в виде </a:t>
            </a:r>
            <a:r>
              <a:rPr lang="ru-RU" sz="2300" dirty="0" err="1" smtClean="0">
                <a:solidFill>
                  <a:schemeClr val="tx1"/>
                </a:solidFill>
              </a:rPr>
              <a:t>свечий</a:t>
            </a:r>
            <a:r>
              <a:rPr lang="ru-RU" sz="2300" dirty="0" smtClean="0">
                <a:solidFill>
                  <a:schemeClr val="tx1"/>
                </a:solidFill>
              </a:rPr>
              <a:t> по </a:t>
            </a:r>
            <a:r>
              <a:rPr lang="ru-RU" sz="2300" dirty="0" smtClean="0">
                <a:solidFill>
                  <a:schemeClr val="tx1"/>
                </a:solidFill>
              </a:rPr>
              <a:t>3000 МЕ 1 раз в сутки на ночь курсом от 10 до 20 </a:t>
            </a:r>
            <a:r>
              <a:rPr lang="ru-RU" sz="2300" dirty="0" smtClean="0">
                <a:solidFill>
                  <a:schemeClr val="tx1"/>
                </a:solidFill>
              </a:rPr>
              <a:t>введений.</a:t>
            </a:r>
            <a:endParaRPr lang="ru-RU" sz="2300" dirty="0" smtClean="0">
              <a:solidFill>
                <a:schemeClr val="tx1"/>
              </a:solidFill>
            </a:endParaRPr>
          </a:p>
          <a:p>
            <a:pPr marL="0" indent="363538" algn="just">
              <a:buNone/>
            </a:pPr>
            <a:r>
              <a:rPr lang="uk-UA" sz="2300" b="1" dirty="0" err="1" smtClean="0">
                <a:solidFill>
                  <a:srgbClr val="FF0000"/>
                </a:solidFill>
              </a:rPr>
              <a:t>Группу</a:t>
            </a:r>
            <a:r>
              <a:rPr lang="uk-UA" sz="2300" b="1" dirty="0" smtClean="0">
                <a:solidFill>
                  <a:srgbClr val="FF0000"/>
                </a:solidFill>
              </a:rPr>
              <a:t> </a:t>
            </a:r>
            <a:r>
              <a:rPr lang="uk-UA" sz="2300" b="1" dirty="0" err="1" smtClean="0">
                <a:solidFill>
                  <a:srgbClr val="FF0000"/>
                </a:solidFill>
              </a:rPr>
              <a:t>сопоставления</a:t>
            </a:r>
            <a:r>
              <a:rPr lang="uk-UA" sz="2300" b="1" dirty="0" smtClean="0">
                <a:solidFill>
                  <a:srgbClr val="FF0000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составили</a:t>
            </a:r>
            <a:r>
              <a:rPr lang="uk-UA" sz="2300" dirty="0" smtClean="0">
                <a:solidFill>
                  <a:schemeClr val="tx1"/>
                </a:solidFill>
              </a:rPr>
              <a:t> 20 </a:t>
            </a:r>
            <a:r>
              <a:rPr lang="uk-UA" sz="23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300" dirty="0" smtClean="0">
                <a:solidFill>
                  <a:schemeClr val="tx1"/>
                </a:solidFill>
              </a:rPr>
              <a:t>, </a:t>
            </a:r>
            <a:r>
              <a:rPr lang="uk-UA" sz="2300" dirty="0" err="1" smtClean="0">
                <a:solidFill>
                  <a:schemeClr val="tx1"/>
                </a:solidFill>
              </a:rPr>
              <a:t>которые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лечились</a:t>
            </a:r>
            <a:r>
              <a:rPr lang="uk-UA" sz="2300" dirty="0" smtClean="0">
                <a:solidFill>
                  <a:schemeClr val="tx1"/>
                </a:solidFill>
              </a:rPr>
              <a:t> с </a:t>
            </a:r>
            <a:r>
              <a:rPr lang="uk-UA" sz="2300" dirty="0" err="1" smtClean="0">
                <a:solidFill>
                  <a:schemeClr val="tx1"/>
                </a:solidFill>
              </a:rPr>
              <a:t>использованием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традиционных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препаратов</a:t>
            </a:r>
            <a:r>
              <a:rPr lang="uk-UA" sz="2300" dirty="0" smtClean="0">
                <a:solidFill>
                  <a:schemeClr val="tx1"/>
                </a:solidFill>
              </a:rPr>
              <a:t> (</a:t>
            </a:r>
            <a:r>
              <a:rPr lang="uk-UA" sz="2300" dirty="0" smtClean="0">
                <a:solidFill>
                  <a:srgbClr val="FF0000"/>
                </a:solidFill>
              </a:rPr>
              <a:t>без </a:t>
            </a:r>
            <a:r>
              <a:rPr lang="uk-UA" sz="2300" dirty="0" err="1" smtClean="0">
                <a:solidFill>
                  <a:srgbClr val="FF0000"/>
                </a:solidFill>
              </a:rPr>
              <a:t>гирудотерапии</a:t>
            </a:r>
            <a:r>
              <a:rPr lang="uk-UA" sz="2300" dirty="0" smtClean="0">
                <a:solidFill>
                  <a:srgbClr val="FF0000"/>
                </a:solidFill>
              </a:rPr>
              <a:t> в </a:t>
            </a:r>
            <a:r>
              <a:rPr lang="uk-UA" sz="2300" dirty="0" err="1" smtClean="0">
                <a:solidFill>
                  <a:srgbClr val="FF0000"/>
                </a:solidFill>
              </a:rPr>
              <a:t>комбинаци</a:t>
            </a:r>
            <a:r>
              <a:rPr lang="uk-UA" sz="2300" dirty="0" smtClean="0">
                <a:solidFill>
                  <a:srgbClr val="FF0000"/>
                </a:solidFill>
              </a:rPr>
              <a:t> с </a:t>
            </a:r>
            <a:r>
              <a:rPr lang="uk-UA" sz="2300" dirty="0" err="1" smtClean="0">
                <a:solidFill>
                  <a:srgbClr val="FF0000"/>
                </a:solidFill>
              </a:rPr>
              <a:t>лонгидазой</a:t>
            </a:r>
            <a:r>
              <a:rPr lang="uk-UA" sz="2300" dirty="0" smtClean="0">
                <a:solidFill>
                  <a:schemeClr val="tx1"/>
                </a:solidFill>
              </a:rPr>
              <a:t>). </a:t>
            </a:r>
            <a:endParaRPr lang="ru-RU" sz="23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://diona-clinik.ru/images/pages/p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3107432" cy="2304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29698" name="Picture 2" descr="http://vseomatke.ru/wp-content/uploads/2015/08/Cancer-Cervix-Pictures-eWq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293096"/>
            <a:ext cx="3312368" cy="236249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2770" name="Picture 2" descr="https://womensmed.ru/wp-content/uploads/2016/05/tochki-pri-vospaleniyah-besplodi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276872"/>
            <a:ext cx="3484452" cy="2585864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6192688" cy="612068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just">
              <a:buNone/>
            </a:pPr>
            <a:r>
              <a:rPr lang="uk-UA" sz="2300" dirty="0" smtClean="0">
                <a:solidFill>
                  <a:schemeClr val="tx1"/>
                </a:solidFill>
              </a:rPr>
              <a:t>Наряду с </a:t>
            </a:r>
            <a:r>
              <a:rPr lang="uk-UA" sz="2300" dirty="0" err="1" smtClean="0">
                <a:solidFill>
                  <a:schemeClr val="tx1"/>
                </a:solidFill>
              </a:rPr>
              <a:t>общеклиническими</a:t>
            </a:r>
            <a:r>
              <a:rPr lang="uk-UA" sz="2300" dirty="0" smtClean="0">
                <a:solidFill>
                  <a:schemeClr val="tx1"/>
                </a:solidFill>
              </a:rPr>
              <a:t> методами </a:t>
            </a:r>
            <a:r>
              <a:rPr lang="uk-UA" sz="2300" dirty="0" err="1" smtClean="0">
                <a:solidFill>
                  <a:schemeClr val="tx1"/>
                </a:solidFill>
              </a:rPr>
              <a:t>исследования</a:t>
            </a:r>
            <a:r>
              <a:rPr lang="uk-UA" sz="2300" dirty="0" smtClean="0">
                <a:solidFill>
                  <a:schemeClr val="tx1"/>
                </a:solidFill>
              </a:rPr>
              <a:t>, </a:t>
            </a:r>
            <a:r>
              <a:rPr lang="uk-UA" sz="2300" dirty="0" err="1" smtClean="0">
                <a:solidFill>
                  <a:schemeClr val="tx1"/>
                </a:solidFill>
              </a:rPr>
              <a:t>ультразвуковым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обследованием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органов</a:t>
            </a:r>
            <a:r>
              <a:rPr lang="uk-UA" sz="2300" dirty="0" smtClean="0">
                <a:solidFill>
                  <a:schemeClr val="tx1"/>
                </a:solidFill>
              </a:rPr>
              <a:t> малого таза и </a:t>
            </a:r>
            <a:r>
              <a:rPr lang="uk-UA" sz="2300" dirty="0" err="1" smtClean="0">
                <a:solidFill>
                  <a:schemeClr val="tx1"/>
                </a:solidFill>
              </a:rPr>
              <a:t>стандартными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лабораторными</a:t>
            </a:r>
            <a:r>
              <a:rPr lang="uk-UA" sz="2300" dirty="0" smtClean="0">
                <a:solidFill>
                  <a:schemeClr val="tx1"/>
                </a:solidFill>
              </a:rPr>
              <a:t> методами,  у </a:t>
            </a:r>
            <a:r>
              <a:rPr lang="uk-UA" sz="2300" dirty="0" err="1" smtClean="0">
                <a:solidFill>
                  <a:schemeClr val="tx1"/>
                </a:solidFill>
              </a:rPr>
              <a:t>обследованных</a:t>
            </a:r>
            <a:r>
              <a:rPr lang="uk-UA" sz="2300" dirty="0" smtClean="0">
                <a:solidFill>
                  <a:schemeClr val="tx1"/>
                </a:solidFill>
              </a:rPr>
              <a:t>  </a:t>
            </a:r>
            <a:r>
              <a:rPr lang="uk-UA" sz="23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300" dirty="0" smtClean="0">
                <a:solidFill>
                  <a:schemeClr val="tx1"/>
                </a:solidFill>
              </a:rPr>
              <a:t> нами </a:t>
            </a:r>
            <a:r>
              <a:rPr lang="uk-UA" sz="2300" dirty="0" err="1" smtClean="0">
                <a:solidFill>
                  <a:srgbClr val="FF0000"/>
                </a:solidFill>
              </a:rPr>
              <a:t>изучалась</a:t>
            </a:r>
            <a:r>
              <a:rPr lang="uk-UA" sz="2300" dirty="0" smtClean="0">
                <a:solidFill>
                  <a:schemeClr val="tx1"/>
                </a:solidFill>
              </a:rPr>
              <a:t>:</a:t>
            </a:r>
          </a:p>
          <a:p>
            <a:pPr marL="0" indent="449263" algn="just">
              <a:buNone/>
            </a:pPr>
            <a:r>
              <a:rPr lang="uk-UA" sz="2300" dirty="0" smtClean="0">
                <a:solidFill>
                  <a:schemeClr val="tx1"/>
                </a:solidFill>
              </a:rPr>
              <a:t>-  </a:t>
            </a:r>
            <a:r>
              <a:rPr lang="uk-UA" sz="2300" dirty="0" err="1" smtClean="0">
                <a:solidFill>
                  <a:schemeClr val="tx1"/>
                </a:solidFill>
              </a:rPr>
              <a:t>концентрация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циркулирующих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иммунных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комплексов</a:t>
            </a:r>
            <a:r>
              <a:rPr lang="uk-UA" sz="2300" dirty="0" smtClean="0">
                <a:solidFill>
                  <a:schemeClr val="tx1"/>
                </a:solidFill>
              </a:rPr>
              <a:t> (ЦИК) и </a:t>
            </a:r>
            <a:r>
              <a:rPr lang="uk-UA" sz="2300" dirty="0" err="1" smtClean="0">
                <a:solidFill>
                  <a:schemeClr val="tx1"/>
                </a:solidFill>
              </a:rPr>
              <a:t>их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разномолекулярный</a:t>
            </a:r>
            <a:r>
              <a:rPr lang="uk-UA" sz="2300" dirty="0" smtClean="0">
                <a:solidFill>
                  <a:schemeClr val="tx1"/>
                </a:solidFill>
              </a:rPr>
              <a:t> состав (</a:t>
            </a:r>
            <a:r>
              <a:rPr lang="uk-UA" sz="2300" dirty="0" err="1" smtClean="0">
                <a:solidFill>
                  <a:schemeClr val="tx1"/>
                </a:solidFill>
              </a:rPr>
              <a:t>крупно-</a:t>
            </a:r>
            <a:r>
              <a:rPr lang="uk-UA" sz="2300" dirty="0" smtClean="0">
                <a:solidFill>
                  <a:schemeClr val="tx1"/>
                </a:solidFill>
              </a:rPr>
              <a:t> (&gt;19S), </a:t>
            </a:r>
            <a:r>
              <a:rPr lang="uk-UA" sz="2300" dirty="0" err="1" smtClean="0">
                <a:solidFill>
                  <a:schemeClr val="tx1"/>
                </a:solidFill>
              </a:rPr>
              <a:t>средне‑</a:t>
            </a:r>
            <a:r>
              <a:rPr lang="uk-UA" sz="2300" dirty="0" smtClean="0">
                <a:solidFill>
                  <a:schemeClr val="tx1"/>
                </a:solidFill>
              </a:rPr>
              <a:t> (11S-19S) и </a:t>
            </a:r>
            <a:r>
              <a:rPr lang="uk-UA" sz="2300" dirty="0" err="1" smtClean="0">
                <a:solidFill>
                  <a:schemeClr val="tx1"/>
                </a:solidFill>
              </a:rPr>
              <a:t>мелкомолекулярные</a:t>
            </a:r>
            <a:r>
              <a:rPr lang="uk-UA" sz="2300" dirty="0" smtClean="0">
                <a:solidFill>
                  <a:schemeClr val="tx1"/>
                </a:solidFill>
              </a:rPr>
              <a:t> (&lt;11S) </a:t>
            </a:r>
            <a:r>
              <a:rPr lang="uk-UA" sz="2300" dirty="0" err="1" smtClean="0">
                <a:solidFill>
                  <a:schemeClr val="tx1"/>
                </a:solidFill>
              </a:rPr>
              <a:t>фрак­ции</a:t>
            </a:r>
            <a:r>
              <a:rPr lang="uk-UA" sz="2300" dirty="0" smtClean="0">
                <a:solidFill>
                  <a:schemeClr val="tx1"/>
                </a:solidFill>
              </a:rPr>
              <a:t>) в 2%, 3,5% и 6% </a:t>
            </a:r>
            <a:r>
              <a:rPr lang="uk-UA" sz="2300" dirty="0" err="1" smtClean="0">
                <a:solidFill>
                  <a:schemeClr val="tx1"/>
                </a:solidFill>
              </a:rPr>
              <a:t>растворах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полиэтилегликоля</a:t>
            </a:r>
            <a:r>
              <a:rPr lang="uk-UA" sz="2300" dirty="0" smtClean="0">
                <a:solidFill>
                  <a:schemeClr val="tx1"/>
                </a:solidFill>
              </a:rPr>
              <a:t> с </a:t>
            </a:r>
            <a:r>
              <a:rPr lang="uk-UA" sz="2300" dirty="0" err="1" smtClean="0">
                <a:solidFill>
                  <a:schemeClr val="tx1"/>
                </a:solidFill>
              </a:rPr>
              <a:t>молекулярной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массой</a:t>
            </a:r>
            <a:r>
              <a:rPr lang="uk-UA" sz="2300" dirty="0" smtClean="0">
                <a:solidFill>
                  <a:schemeClr val="tx1"/>
                </a:solidFill>
              </a:rPr>
              <a:t> 6000 </a:t>
            </a:r>
            <a:r>
              <a:rPr lang="uk-UA" sz="2300" dirty="0" err="1" smtClean="0">
                <a:solidFill>
                  <a:schemeClr val="tx1"/>
                </a:solidFill>
              </a:rPr>
              <a:t>дальтон</a:t>
            </a:r>
            <a:r>
              <a:rPr lang="uk-UA" sz="2300" dirty="0" smtClean="0">
                <a:solidFill>
                  <a:schemeClr val="tx1"/>
                </a:solidFill>
              </a:rPr>
              <a:t>;</a:t>
            </a:r>
          </a:p>
          <a:p>
            <a:pPr marL="0" indent="449263" algn="just">
              <a:buNone/>
            </a:pPr>
            <a:r>
              <a:rPr lang="uk-UA" sz="2300" dirty="0" smtClean="0">
                <a:solidFill>
                  <a:schemeClr val="tx1"/>
                </a:solidFill>
              </a:rPr>
              <a:t>- для </a:t>
            </a:r>
            <a:r>
              <a:rPr lang="uk-UA" sz="2300" dirty="0" err="1" smtClean="0">
                <a:solidFill>
                  <a:schemeClr val="tx1"/>
                </a:solidFill>
              </a:rPr>
              <a:t>оценки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выраженности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синдрома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метаболической</a:t>
            </a:r>
            <a:r>
              <a:rPr lang="uk-UA" sz="2300" dirty="0" smtClean="0">
                <a:solidFill>
                  <a:schemeClr val="tx1"/>
                </a:solidFill>
              </a:rPr>
              <a:t> (</a:t>
            </a:r>
            <a:r>
              <a:rPr lang="uk-UA" sz="2300" dirty="0" err="1" smtClean="0">
                <a:solidFill>
                  <a:schemeClr val="tx1"/>
                </a:solidFill>
              </a:rPr>
              <a:t>эндогенной</a:t>
            </a:r>
            <a:r>
              <a:rPr lang="uk-UA" sz="2300" dirty="0" smtClean="0">
                <a:solidFill>
                  <a:schemeClr val="tx1"/>
                </a:solidFill>
              </a:rPr>
              <a:t>) </a:t>
            </a:r>
            <a:r>
              <a:rPr lang="uk-UA" sz="2300" dirty="0" err="1" smtClean="0">
                <a:solidFill>
                  <a:schemeClr val="tx1"/>
                </a:solidFill>
              </a:rPr>
              <a:t>интоксикации</a:t>
            </a:r>
            <a:r>
              <a:rPr lang="uk-UA" sz="2300" dirty="0" smtClean="0">
                <a:solidFill>
                  <a:schemeClr val="tx1"/>
                </a:solidFill>
              </a:rPr>
              <a:t> нами  </a:t>
            </a:r>
            <a:r>
              <a:rPr lang="uk-UA" sz="2300" dirty="0" err="1" smtClean="0">
                <a:solidFill>
                  <a:schemeClr val="tx1"/>
                </a:solidFill>
              </a:rPr>
              <a:t>исследовался</a:t>
            </a:r>
            <a:r>
              <a:rPr lang="uk-UA" sz="2300" dirty="0" smtClean="0">
                <a:solidFill>
                  <a:schemeClr val="tx1"/>
                </a:solidFill>
              </a:rPr>
              <a:t> </a:t>
            </a:r>
            <a:r>
              <a:rPr lang="uk-UA" sz="2300" dirty="0" err="1" smtClean="0">
                <a:solidFill>
                  <a:schemeClr val="tx1"/>
                </a:solidFill>
              </a:rPr>
              <a:t>уровень</a:t>
            </a:r>
            <a:r>
              <a:rPr lang="uk-UA" sz="2300" dirty="0" smtClean="0">
                <a:solidFill>
                  <a:schemeClr val="tx1"/>
                </a:solidFill>
              </a:rPr>
              <a:t> «</a:t>
            </a:r>
            <a:r>
              <a:rPr lang="uk-UA" sz="2300" dirty="0" err="1" smtClean="0">
                <a:solidFill>
                  <a:schemeClr val="tx1"/>
                </a:solidFill>
              </a:rPr>
              <a:t>средних</a:t>
            </a:r>
            <a:r>
              <a:rPr lang="uk-UA" sz="2300" dirty="0" smtClean="0">
                <a:solidFill>
                  <a:schemeClr val="tx1"/>
                </a:solidFill>
              </a:rPr>
              <a:t> молекул» (СМ) в </a:t>
            </a:r>
            <a:r>
              <a:rPr lang="uk-UA" sz="2300" dirty="0" err="1" smtClean="0">
                <a:solidFill>
                  <a:schemeClr val="tx1"/>
                </a:solidFill>
              </a:rPr>
              <a:t>сыворотке</a:t>
            </a:r>
            <a:r>
              <a:rPr lang="uk-UA" sz="2300" dirty="0" smtClean="0">
                <a:solidFill>
                  <a:schemeClr val="tx1"/>
                </a:solidFill>
              </a:rPr>
              <a:t> крови</a:t>
            </a:r>
            <a:r>
              <a:rPr lang="uk-UA" sz="2300" dirty="0" smtClean="0"/>
              <a:t>.</a:t>
            </a:r>
            <a:endParaRPr lang="ru-RU" sz="2300" dirty="0"/>
          </a:p>
        </p:txBody>
      </p:sp>
      <p:pic>
        <p:nvPicPr>
          <p:cNvPr id="35842" name="Picture 2" descr="White microscope isolated on white background Фото со стока - 310708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420888"/>
            <a:ext cx="1584176" cy="151216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5844" name="Picture 4" descr="http://st2.depositphotos.com/5891300/8756/v/950/depositphotos_87566068-stock-illustration-medical-chemistry-vial-test-tu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04664"/>
            <a:ext cx="1656184" cy="165618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5846" name="Picture 6" descr="https://st3.depositphotos.com/1232814/16232/v/450/depositphotos_162328704-stock-illustration-cytokine-vector-concep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437112"/>
            <a:ext cx="1512168" cy="151216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algn="ctr">
              <a:buNone/>
            </a:pPr>
            <a:r>
              <a:rPr lang="ru-RU" sz="9600" dirty="0" smtClean="0">
                <a:solidFill>
                  <a:srgbClr val="FF0000"/>
                </a:solidFill>
              </a:rPr>
              <a:t>Полученные результаты</a:t>
            </a:r>
          </a:p>
          <a:p>
            <a:pPr algn="ctr">
              <a:buNone/>
            </a:pPr>
            <a:endParaRPr lang="ru-RU" sz="96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just">
              <a:buNone/>
            </a:pPr>
            <a:r>
              <a:rPr lang="ru-RU" sz="2500" dirty="0" smtClean="0">
                <a:solidFill>
                  <a:schemeClr val="tx1"/>
                </a:solidFill>
              </a:rPr>
              <a:t>Все женщины основной группы </a:t>
            </a:r>
            <a:r>
              <a:rPr lang="ru-RU" sz="2500" dirty="0" smtClean="0">
                <a:solidFill>
                  <a:srgbClr val="FF0000"/>
                </a:solidFill>
              </a:rPr>
              <a:t>гирудотерапию</a:t>
            </a:r>
            <a:r>
              <a:rPr lang="ru-RU" sz="2500" dirty="0" smtClean="0">
                <a:solidFill>
                  <a:schemeClr val="tx1"/>
                </a:solidFill>
              </a:rPr>
              <a:t> перенесли удовлетворительно, побочных эффектов и осложнений у них не было.</a:t>
            </a:r>
          </a:p>
          <a:p>
            <a:pPr marL="0" indent="449263" algn="just">
              <a:buNone/>
            </a:pPr>
            <a:r>
              <a:rPr lang="uk-UA" sz="2500" dirty="0" smtClean="0">
                <a:solidFill>
                  <a:schemeClr val="tx1"/>
                </a:solidFill>
              </a:rPr>
              <a:t>У </a:t>
            </a:r>
            <a:r>
              <a:rPr lang="uk-UA" sz="25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группы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отмечалось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более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быстрое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уменьшение</a:t>
            </a:r>
            <a:r>
              <a:rPr lang="uk-UA" sz="2500" dirty="0" smtClean="0">
                <a:solidFill>
                  <a:schemeClr val="tx1"/>
                </a:solidFill>
              </a:rPr>
              <a:t>: </a:t>
            </a:r>
          </a:p>
          <a:p>
            <a:pPr marL="0" indent="449263" algn="just">
              <a:buFontTx/>
              <a:buChar char="-"/>
            </a:pPr>
            <a:r>
              <a:rPr lang="uk-UA" sz="2500" dirty="0" err="1" smtClean="0">
                <a:solidFill>
                  <a:schemeClr val="tx1"/>
                </a:solidFill>
              </a:rPr>
              <a:t>болевого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синдрома</a:t>
            </a:r>
            <a:r>
              <a:rPr lang="uk-UA" sz="2500" dirty="0" smtClean="0">
                <a:solidFill>
                  <a:schemeClr val="tx1"/>
                </a:solidFill>
              </a:rPr>
              <a:t>, </a:t>
            </a:r>
          </a:p>
          <a:p>
            <a:pPr marL="0" indent="449263" algn="just">
              <a:buFontTx/>
              <a:buChar char="-"/>
            </a:pPr>
            <a:r>
              <a:rPr lang="uk-UA" sz="2500" dirty="0" err="1" smtClean="0">
                <a:solidFill>
                  <a:schemeClr val="tx1"/>
                </a:solidFill>
              </a:rPr>
              <a:t>ликвидация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вагинальных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выделений</a:t>
            </a:r>
            <a:r>
              <a:rPr lang="uk-UA" sz="2500" dirty="0" smtClean="0">
                <a:solidFill>
                  <a:schemeClr val="tx1"/>
                </a:solidFill>
              </a:rPr>
              <a:t>, </a:t>
            </a:r>
          </a:p>
          <a:p>
            <a:pPr marL="0" indent="449263" algn="just">
              <a:buFontTx/>
              <a:buChar char="-"/>
            </a:pPr>
            <a:r>
              <a:rPr lang="uk-UA" sz="2500" dirty="0" err="1" smtClean="0">
                <a:solidFill>
                  <a:schemeClr val="tx1"/>
                </a:solidFill>
              </a:rPr>
              <a:t>регресс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местных</a:t>
            </a:r>
            <a:r>
              <a:rPr lang="uk-UA" sz="2500" dirty="0" smtClean="0">
                <a:solidFill>
                  <a:schemeClr val="tx1"/>
                </a:solidFill>
              </a:rPr>
              <a:t> проявлений </a:t>
            </a:r>
            <a:r>
              <a:rPr lang="uk-UA" sz="25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500" dirty="0" smtClean="0">
                <a:solidFill>
                  <a:schemeClr val="tx1"/>
                </a:solidFill>
              </a:rPr>
              <a:t>,</a:t>
            </a:r>
          </a:p>
          <a:p>
            <a:pPr marL="0" indent="449263" algn="just">
              <a:buFontTx/>
              <a:buChar char="-"/>
            </a:pPr>
            <a:r>
              <a:rPr lang="uk-UA" sz="2500" dirty="0" err="1" smtClean="0">
                <a:solidFill>
                  <a:schemeClr val="tx1"/>
                </a:solidFill>
              </a:rPr>
              <a:t>более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быстрая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нормализация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настроения</a:t>
            </a:r>
            <a:r>
              <a:rPr lang="uk-UA" sz="2500" dirty="0" smtClean="0">
                <a:solidFill>
                  <a:schemeClr val="tx1"/>
                </a:solidFill>
              </a:rPr>
              <a:t>,</a:t>
            </a:r>
          </a:p>
          <a:p>
            <a:pPr marL="0" indent="449263" algn="just">
              <a:buFontTx/>
              <a:buChar char="-"/>
            </a:pPr>
            <a:r>
              <a:rPr lang="uk-UA" sz="2500" dirty="0" err="1" smtClean="0">
                <a:solidFill>
                  <a:schemeClr val="tx1"/>
                </a:solidFill>
              </a:rPr>
              <a:t>восстановление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физической</a:t>
            </a:r>
            <a:r>
              <a:rPr lang="uk-UA" sz="2500" dirty="0" smtClean="0">
                <a:solidFill>
                  <a:schemeClr val="tx1"/>
                </a:solidFill>
              </a:rPr>
              <a:t> и </a:t>
            </a:r>
            <a:r>
              <a:rPr lang="uk-UA" sz="2500" dirty="0" err="1" smtClean="0">
                <a:solidFill>
                  <a:schemeClr val="tx1"/>
                </a:solidFill>
              </a:rPr>
              <a:t>умственной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работоспособности</a:t>
            </a:r>
            <a:r>
              <a:rPr lang="uk-UA" sz="2500" dirty="0" smtClean="0">
                <a:solidFill>
                  <a:schemeClr val="tx1"/>
                </a:solidFill>
              </a:rPr>
              <a:t>. </a:t>
            </a:r>
          </a:p>
          <a:p>
            <a:pPr marL="0" indent="449263" algn="just">
              <a:buNone/>
            </a:pPr>
            <a:r>
              <a:rPr lang="uk-UA" sz="2500" dirty="0" err="1" smtClean="0">
                <a:solidFill>
                  <a:schemeClr val="tx1"/>
                </a:solidFill>
              </a:rPr>
              <a:t>Большинство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группы</a:t>
            </a:r>
            <a:r>
              <a:rPr lang="uk-UA" sz="2500" dirty="0" smtClean="0">
                <a:solidFill>
                  <a:schemeClr val="tx1"/>
                </a:solidFill>
              </a:rPr>
              <a:t> не </a:t>
            </a:r>
            <a:r>
              <a:rPr lang="uk-UA" sz="2500" dirty="0" err="1" smtClean="0">
                <a:solidFill>
                  <a:schemeClr val="tx1"/>
                </a:solidFill>
              </a:rPr>
              <a:t>предъявляли</a:t>
            </a:r>
            <a:r>
              <a:rPr lang="uk-UA" sz="2500" dirty="0" smtClean="0">
                <a:solidFill>
                  <a:schemeClr val="tx1"/>
                </a:solidFill>
              </a:rPr>
              <a:t> жалоб на </a:t>
            </a:r>
            <a:r>
              <a:rPr lang="uk-UA" sz="2500" dirty="0" err="1" smtClean="0">
                <a:solidFill>
                  <a:schemeClr val="tx1"/>
                </a:solidFill>
              </a:rPr>
              <a:t>типичные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боли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нижних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отделах</a:t>
            </a:r>
            <a:r>
              <a:rPr lang="uk-UA" sz="2500" dirty="0" smtClean="0">
                <a:solidFill>
                  <a:schemeClr val="tx1"/>
                </a:solidFill>
              </a:rPr>
              <a:t> живота и </a:t>
            </a:r>
            <a:r>
              <a:rPr lang="uk-UA" sz="2500" dirty="0" err="1" smtClean="0">
                <a:solidFill>
                  <a:schemeClr val="tx1"/>
                </a:solidFill>
              </a:rPr>
              <a:t>вокруг</a:t>
            </a:r>
            <a:r>
              <a:rPr lang="uk-UA" sz="2500" dirty="0" smtClean="0">
                <a:solidFill>
                  <a:schemeClr val="tx1"/>
                </a:solidFill>
              </a:rPr>
              <a:t> пупка уже </a:t>
            </a:r>
            <a:r>
              <a:rPr lang="uk-UA" sz="2500" dirty="0" err="1" smtClean="0">
                <a:solidFill>
                  <a:schemeClr val="tx1"/>
                </a:solidFill>
              </a:rPr>
              <a:t>после</a:t>
            </a:r>
            <a:r>
              <a:rPr lang="uk-UA" sz="2500" dirty="0" smtClean="0">
                <a:solidFill>
                  <a:schemeClr val="tx1"/>
                </a:solidFill>
              </a:rPr>
              <a:t> 2-3 </a:t>
            </a:r>
            <a:r>
              <a:rPr lang="uk-UA" sz="2500" dirty="0" err="1" smtClean="0">
                <a:solidFill>
                  <a:schemeClr val="tx1"/>
                </a:solidFill>
              </a:rPr>
              <a:t>сеанса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гирудотерапии</a:t>
            </a:r>
            <a:r>
              <a:rPr lang="uk-UA" sz="2500" dirty="0" smtClean="0">
                <a:solidFill>
                  <a:schemeClr val="tx1"/>
                </a:solidFill>
              </a:rPr>
              <a:t>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just">
              <a:buNone/>
            </a:pPr>
            <a:r>
              <a:rPr lang="uk-UA" sz="2400" dirty="0" err="1" smtClean="0">
                <a:solidFill>
                  <a:schemeClr val="tx1"/>
                </a:solidFill>
              </a:rPr>
              <a:t>Лечение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пиявками</a:t>
            </a:r>
            <a:r>
              <a:rPr lang="uk-UA" sz="2400" dirty="0" smtClean="0">
                <a:solidFill>
                  <a:schemeClr val="tx1"/>
                </a:solidFill>
              </a:rPr>
              <a:t> в 2,7 </a:t>
            </a:r>
            <a:r>
              <a:rPr lang="uk-UA" sz="2400" dirty="0" err="1" smtClean="0">
                <a:solidFill>
                  <a:schemeClr val="tx1"/>
                </a:solidFill>
              </a:rPr>
              <a:t>раза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чаще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нивелировало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проявления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кандидозного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вульвовагинита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который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присутствовал</a:t>
            </a:r>
            <a:r>
              <a:rPr lang="uk-UA" sz="2400" dirty="0" smtClean="0">
                <a:solidFill>
                  <a:schemeClr val="tx1"/>
                </a:solidFill>
              </a:rPr>
              <a:t> у </a:t>
            </a:r>
            <a:r>
              <a:rPr lang="uk-UA" sz="24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400" dirty="0" smtClean="0">
                <a:solidFill>
                  <a:schemeClr val="tx1"/>
                </a:solidFill>
              </a:rPr>
              <a:t> на </a:t>
            </a:r>
            <a:r>
              <a:rPr lang="uk-UA" sz="2400" dirty="0" err="1" smtClean="0">
                <a:solidFill>
                  <a:schemeClr val="tx1"/>
                </a:solidFill>
              </a:rPr>
              <a:t>фоне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исходного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иммунодефицита</a:t>
            </a:r>
            <a:r>
              <a:rPr lang="uk-UA" sz="2400" dirty="0" smtClean="0">
                <a:solidFill>
                  <a:schemeClr val="tx1"/>
                </a:solidFill>
              </a:rPr>
              <a:t> и </a:t>
            </a:r>
            <a:r>
              <a:rPr lang="uk-UA" sz="2400" dirty="0" err="1" smtClean="0">
                <a:solidFill>
                  <a:schemeClr val="tx1"/>
                </a:solidFill>
              </a:rPr>
              <a:t>после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антибактериальной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терапии</a:t>
            </a:r>
            <a:endParaRPr lang="uk-UA" sz="2400" dirty="0" smtClean="0">
              <a:solidFill>
                <a:schemeClr val="tx1"/>
              </a:solidFill>
            </a:endParaRPr>
          </a:p>
          <a:p>
            <a:pPr marL="0" indent="449263" algn="just">
              <a:buNone/>
            </a:pPr>
            <a:r>
              <a:rPr lang="uk-UA" sz="2400" dirty="0" smtClean="0">
                <a:solidFill>
                  <a:srgbClr val="FF0000"/>
                </a:solidFill>
              </a:rPr>
              <a:t>Через 1 </a:t>
            </a:r>
            <a:r>
              <a:rPr lang="uk-UA" sz="2400" dirty="0" err="1" smtClean="0">
                <a:solidFill>
                  <a:srgbClr val="FF0000"/>
                </a:solidFill>
              </a:rPr>
              <a:t>год</a:t>
            </a:r>
            <a:r>
              <a:rPr lang="uk-UA" sz="2400" dirty="0" smtClean="0">
                <a:solidFill>
                  <a:srgbClr val="FF0000"/>
                </a:solidFill>
              </a:rPr>
              <a:t> диспансерного </a:t>
            </a:r>
            <a:r>
              <a:rPr lang="uk-UA" sz="2400" dirty="0" err="1" smtClean="0">
                <a:solidFill>
                  <a:srgbClr val="FF0000"/>
                </a:solidFill>
              </a:rPr>
              <a:t>наблюдения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ни</a:t>
            </a:r>
            <a:r>
              <a:rPr lang="uk-UA" sz="2400" dirty="0" smtClean="0">
                <a:solidFill>
                  <a:schemeClr val="tx1"/>
                </a:solidFill>
              </a:rPr>
              <a:t> одна </a:t>
            </a:r>
            <a:r>
              <a:rPr lang="uk-UA" sz="2400" dirty="0" err="1" smtClean="0">
                <a:solidFill>
                  <a:schemeClr val="tx1"/>
                </a:solidFill>
              </a:rPr>
              <a:t>из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пролеченных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группы</a:t>
            </a:r>
            <a:r>
              <a:rPr lang="uk-UA" sz="2400" dirty="0" smtClean="0">
                <a:solidFill>
                  <a:schemeClr val="tx1"/>
                </a:solidFill>
              </a:rPr>
              <a:t> не </a:t>
            </a:r>
            <a:r>
              <a:rPr lang="uk-UA" sz="2400" dirty="0" err="1" smtClean="0">
                <a:solidFill>
                  <a:schemeClr val="tx1"/>
                </a:solidFill>
              </a:rPr>
              <a:t>потребовала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лечебных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действий</a:t>
            </a:r>
            <a:r>
              <a:rPr lang="uk-UA" sz="2400" dirty="0" smtClean="0">
                <a:solidFill>
                  <a:schemeClr val="tx1"/>
                </a:solidFill>
              </a:rPr>
              <a:t> по </a:t>
            </a:r>
            <a:r>
              <a:rPr lang="uk-UA" sz="2400" dirty="0" err="1" smtClean="0">
                <a:solidFill>
                  <a:schemeClr val="tx1"/>
                </a:solidFill>
              </a:rPr>
              <a:t>причине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рецидива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боли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или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белей</a:t>
            </a:r>
            <a:r>
              <a:rPr lang="uk-UA" sz="2400" dirty="0" smtClean="0">
                <a:solidFill>
                  <a:schemeClr val="tx1"/>
                </a:solidFill>
              </a:rPr>
              <a:t> (</a:t>
            </a:r>
            <a:r>
              <a:rPr lang="uk-UA" sz="2400" dirty="0" err="1" smtClean="0">
                <a:solidFill>
                  <a:srgbClr val="FF0000"/>
                </a:solidFill>
              </a:rPr>
              <a:t>стойкая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ремиссия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заболевания</a:t>
            </a:r>
            <a:r>
              <a:rPr lang="uk-UA" sz="2400" dirty="0" smtClean="0">
                <a:solidFill>
                  <a:schemeClr val="tx1"/>
                </a:solidFill>
              </a:rPr>
              <a:t>).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</a:p>
          <a:p>
            <a:pPr marL="0" indent="449263" algn="just">
              <a:buNone/>
            </a:pPr>
            <a:r>
              <a:rPr lang="uk-UA" sz="2400" dirty="0" smtClean="0">
                <a:solidFill>
                  <a:srgbClr val="FF0000"/>
                </a:solidFill>
              </a:rPr>
              <a:t>Через 1 </a:t>
            </a:r>
            <a:r>
              <a:rPr lang="uk-UA" sz="2400" dirty="0" err="1" smtClean="0">
                <a:solidFill>
                  <a:srgbClr val="FF0000"/>
                </a:solidFill>
              </a:rPr>
              <a:t>год</a:t>
            </a:r>
            <a:r>
              <a:rPr lang="uk-UA" sz="2400" dirty="0" smtClean="0">
                <a:solidFill>
                  <a:srgbClr val="FF0000"/>
                </a:solidFill>
              </a:rPr>
              <a:t> диспансерного </a:t>
            </a:r>
            <a:r>
              <a:rPr lang="uk-UA" sz="2400" dirty="0" err="1" smtClean="0">
                <a:solidFill>
                  <a:srgbClr val="FF0000"/>
                </a:solidFill>
              </a:rPr>
              <a:t>наблюдения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именно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среди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основной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группы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smtClean="0">
                <a:solidFill>
                  <a:schemeClr val="tx1"/>
                </a:solidFill>
              </a:rPr>
              <a:t>в 2,6 </a:t>
            </a:r>
            <a:r>
              <a:rPr lang="uk-UA" sz="2400" dirty="0" err="1" smtClean="0">
                <a:solidFill>
                  <a:schemeClr val="tx1"/>
                </a:solidFill>
              </a:rPr>
              <a:t>раза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меньше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регистрировалось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женщин</a:t>
            </a:r>
            <a:r>
              <a:rPr lang="uk-UA" sz="2400" dirty="0" smtClean="0">
                <a:solidFill>
                  <a:schemeClr val="tx1"/>
                </a:solidFill>
              </a:rPr>
              <a:t> с </a:t>
            </a:r>
            <a:r>
              <a:rPr lang="uk-UA" sz="2400" dirty="0" err="1" smtClean="0">
                <a:solidFill>
                  <a:schemeClr val="tx1"/>
                </a:solidFill>
              </a:rPr>
              <a:t>сохраненными</a:t>
            </a:r>
            <a:r>
              <a:rPr lang="uk-UA" sz="2400" dirty="0" smtClean="0">
                <a:solidFill>
                  <a:schemeClr val="tx1"/>
                </a:solidFill>
              </a:rPr>
              <a:t> жалобами на </a:t>
            </a:r>
            <a:r>
              <a:rPr lang="uk-UA" sz="2400" dirty="0" err="1" smtClean="0">
                <a:solidFill>
                  <a:schemeClr val="tx1"/>
                </a:solidFill>
              </a:rPr>
              <a:t>повышенную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утомляемость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неадекватную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выполненной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работе</a:t>
            </a:r>
            <a:r>
              <a:rPr lang="uk-UA" sz="2400" dirty="0" smtClean="0">
                <a:solidFill>
                  <a:schemeClr val="tx1"/>
                </a:solidFill>
              </a:rPr>
              <a:t>; в 2,4 </a:t>
            </a:r>
            <a:r>
              <a:rPr lang="uk-UA" sz="2400" dirty="0" err="1" smtClean="0">
                <a:solidFill>
                  <a:schemeClr val="tx1"/>
                </a:solidFill>
              </a:rPr>
              <a:t>раза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реже</a:t>
            </a:r>
            <a:r>
              <a:rPr lang="uk-UA" sz="2400" dirty="0" smtClean="0">
                <a:solidFill>
                  <a:schemeClr val="tx1"/>
                </a:solidFill>
              </a:rPr>
              <a:t> – на </a:t>
            </a:r>
            <a:r>
              <a:rPr lang="uk-UA" sz="2400" dirty="0" err="1" smtClean="0">
                <a:solidFill>
                  <a:schemeClr val="tx1"/>
                </a:solidFill>
              </a:rPr>
              <a:t>сохранение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немотивированной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тревоги</a:t>
            </a:r>
            <a:r>
              <a:rPr lang="uk-UA" sz="2400" dirty="0" smtClean="0">
                <a:solidFill>
                  <a:schemeClr val="tx1"/>
                </a:solidFill>
              </a:rPr>
              <a:t> и </a:t>
            </a:r>
            <a:r>
              <a:rPr lang="uk-UA" sz="2400" dirty="0" err="1" smtClean="0">
                <a:solidFill>
                  <a:schemeClr val="tx1"/>
                </a:solidFill>
              </a:rPr>
              <a:t>раздражительности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</a:p>
          <a:p>
            <a:pPr marL="0" indent="449263" algn="just">
              <a:buNone/>
            </a:pPr>
            <a:r>
              <a:rPr lang="uk-UA" sz="2400" dirty="0" err="1" smtClean="0">
                <a:solidFill>
                  <a:srgbClr val="FF0000"/>
                </a:solidFill>
              </a:rPr>
              <a:t>Такой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положительной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динамики</a:t>
            </a:r>
            <a:r>
              <a:rPr lang="uk-UA" sz="2400" dirty="0" smtClean="0">
                <a:solidFill>
                  <a:srgbClr val="FF0000"/>
                </a:solidFill>
              </a:rPr>
              <a:t> в </a:t>
            </a:r>
            <a:r>
              <a:rPr lang="uk-UA" sz="2400" dirty="0" err="1" smtClean="0">
                <a:solidFill>
                  <a:srgbClr val="FF0000"/>
                </a:solidFill>
              </a:rPr>
              <a:t>группе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сопоставления</a:t>
            </a:r>
            <a:r>
              <a:rPr lang="uk-UA" sz="2400" dirty="0" smtClean="0">
                <a:solidFill>
                  <a:srgbClr val="FF0000"/>
                </a:solidFill>
              </a:rPr>
              <a:t> не </a:t>
            </a:r>
            <a:r>
              <a:rPr lang="uk-UA" sz="2400" dirty="0" err="1" smtClean="0">
                <a:solidFill>
                  <a:srgbClr val="FF0000"/>
                </a:solidFill>
              </a:rPr>
              <a:t>отмечено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449263" algn="just">
              <a:buNone/>
            </a:pPr>
            <a:endParaRPr lang="ru-RU" sz="25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449263" algn="just">
              <a:buNone/>
            </a:pPr>
            <a:r>
              <a:rPr lang="uk-UA" sz="2500" dirty="0" err="1" smtClean="0">
                <a:solidFill>
                  <a:schemeClr val="tx1"/>
                </a:solidFill>
              </a:rPr>
              <a:t>Положительная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динамика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лечения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группе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сопровождалась</a:t>
            </a:r>
            <a:r>
              <a:rPr lang="uk-UA" sz="2500" dirty="0" smtClean="0">
                <a:solidFill>
                  <a:schemeClr val="tx1"/>
                </a:solidFill>
              </a:rPr>
              <a:t>  </a:t>
            </a:r>
            <a:r>
              <a:rPr lang="uk-UA" sz="2500" dirty="0" err="1" smtClean="0">
                <a:solidFill>
                  <a:srgbClr val="FF0000"/>
                </a:solidFill>
              </a:rPr>
              <a:t>улучшением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качества</a:t>
            </a:r>
            <a:r>
              <a:rPr lang="uk-UA" sz="2500" dirty="0" smtClean="0">
                <a:solidFill>
                  <a:srgbClr val="FF0000"/>
                </a:solidFill>
              </a:rPr>
              <a:t> менструального </a:t>
            </a:r>
            <a:r>
              <a:rPr lang="uk-UA" sz="2500" dirty="0" err="1" smtClean="0">
                <a:solidFill>
                  <a:srgbClr val="FF0000"/>
                </a:solidFill>
              </a:rPr>
              <a:t>цикла</a:t>
            </a:r>
            <a:r>
              <a:rPr lang="uk-UA" sz="2500" dirty="0" smtClean="0">
                <a:solidFill>
                  <a:srgbClr val="FF0000"/>
                </a:solidFill>
              </a:rPr>
              <a:t> и </a:t>
            </a:r>
            <a:r>
              <a:rPr lang="uk-UA" sz="2500" dirty="0" err="1" smtClean="0">
                <a:solidFill>
                  <a:srgbClr val="FF0000"/>
                </a:solidFill>
              </a:rPr>
              <a:t>половой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жизни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smtClean="0">
                <a:solidFill>
                  <a:schemeClr val="tx1"/>
                </a:solidFill>
              </a:rPr>
              <a:t>за </a:t>
            </a:r>
            <a:r>
              <a:rPr lang="uk-UA" sz="2500" dirty="0" err="1" smtClean="0">
                <a:solidFill>
                  <a:schemeClr val="tx1"/>
                </a:solidFill>
              </a:rPr>
              <a:t>счет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ликвидации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диспареунии</a:t>
            </a:r>
            <a:r>
              <a:rPr lang="uk-UA" sz="2500" dirty="0" smtClean="0">
                <a:solidFill>
                  <a:schemeClr val="tx1"/>
                </a:solidFill>
              </a:rPr>
              <a:t>. </a:t>
            </a:r>
            <a:endParaRPr lang="ru-RU" sz="2500" dirty="0" smtClean="0">
              <a:solidFill>
                <a:schemeClr val="tx1"/>
              </a:solidFill>
            </a:endParaRPr>
          </a:p>
          <a:p>
            <a:pPr marL="0" indent="449263" algn="just">
              <a:buNone/>
            </a:pPr>
            <a:r>
              <a:rPr lang="uk-UA" sz="2500" dirty="0" err="1" smtClean="0">
                <a:solidFill>
                  <a:schemeClr val="tx1"/>
                </a:solidFill>
              </a:rPr>
              <a:t>Среди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группы</a:t>
            </a:r>
            <a:r>
              <a:rPr lang="uk-UA" sz="2500" dirty="0" smtClean="0">
                <a:solidFill>
                  <a:schemeClr val="tx1"/>
                </a:solidFill>
              </a:rPr>
              <a:t> на </a:t>
            </a:r>
            <a:r>
              <a:rPr lang="uk-UA" sz="2500" dirty="0" err="1" smtClean="0">
                <a:solidFill>
                  <a:schemeClr val="tx1"/>
                </a:solidFill>
              </a:rPr>
              <a:t>протяжении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первого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года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наблюдения</a:t>
            </a:r>
            <a:r>
              <a:rPr lang="uk-UA" sz="2500" dirty="0" smtClean="0">
                <a:solidFill>
                  <a:schemeClr val="tx1"/>
                </a:solidFill>
              </a:rPr>
              <a:t> не </a:t>
            </a:r>
            <a:r>
              <a:rPr lang="uk-UA" sz="2500" dirty="0" err="1" smtClean="0">
                <a:solidFill>
                  <a:schemeClr val="tx1"/>
                </a:solidFill>
              </a:rPr>
              <a:t>отмечено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также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случаев</a:t>
            </a:r>
            <a:r>
              <a:rPr lang="uk-UA" sz="2500" dirty="0" smtClean="0">
                <a:solidFill>
                  <a:schemeClr val="tx1"/>
                </a:solidFill>
              </a:rPr>
              <a:t> ОРВИ, </a:t>
            </a:r>
            <a:r>
              <a:rPr lang="uk-UA" sz="2500" dirty="0" err="1" smtClean="0">
                <a:solidFill>
                  <a:schemeClr val="tx1"/>
                </a:solidFill>
              </a:rPr>
              <a:t>тогда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как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группе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сопоставления</a:t>
            </a:r>
            <a:r>
              <a:rPr lang="uk-UA" sz="2500" dirty="0" smtClean="0">
                <a:solidFill>
                  <a:schemeClr val="tx1"/>
                </a:solidFill>
              </a:rPr>
              <a:t> таких </a:t>
            </a:r>
            <a:r>
              <a:rPr lang="uk-UA" sz="2500" dirty="0" err="1" smtClean="0">
                <a:solidFill>
                  <a:schemeClr val="tx1"/>
                </a:solidFill>
              </a:rPr>
              <a:t>было</a:t>
            </a:r>
            <a:r>
              <a:rPr lang="uk-UA" sz="2500" dirty="0" smtClean="0">
                <a:solidFill>
                  <a:schemeClr val="tx1"/>
                </a:solidFill>
              </a:rPr>
              <a:t> 7 (35%) </a:t>
            </a:r>
            <a:r>
              <a:rPr lang="uk-UA" sz="2500" dirty="0" err="1" smtClean="0">
                <a:solidFill>
                  <a:schemeClr val="tx1"/>
                </a:solidFill>
              </a:rPr>
              <a:t>случаев</a:t>
            </a:r>
            <a:r>
              <a:rPr lang="uk-UA" sz="2500" dirty="0" smtClean="0">
                <a:solidFill>
                  <a:schemeClr val="tx1"/>
                </a:solidFill>
              </a:rPr>
              <a:t>. </a:t>
            </a:r>
          </a:p>
          <a:p>
            <a:pPr marL="0" indent="449263" algn="just">
              <a:buNone/>
            </a:pPr>
            <a:r>
              <a:rPr lang="uk-UA" sz="2500" dirty="0" err="1" smtClean="0">
                <a:solidFill>
                  <a:schemeClr val="tx1"/>
                </a:solidFill>
              </a:rPr>
              <a:t>Длительность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стойкой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клинической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ремиссии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группе</a:t>
            </a:r>
            <a:r>
              <a:rPr lang="uk-UA" sz="2500" dirty="0" smtClean="0">
                <a:solidFill>
                  <a:schemeClr val="tx1"/>
                </a:solidFill>
              </a:rPr>
              <a:t> в 87% </a:t>
            </a:r>
            <a:r>
              <a:rPr lang="uk-UA" sz="2500" dirty="0" err="1" smtClean="0">
                <a:solidFill>
                  <a:schemeClr val="tx1"/>
                </a:solidFill>
              </a:rPr>
              <a:t>случаев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составила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среднем</a:t>
            </a:r>
            <a:r>
              <a:rPr lang="uk-UA" sz="2500" dirty="0" smtClean="0">
                <a:solidFill>
                  <a:schemeClr val="tx1"/>
                </a:solidFill>
              </a:rPr>
              <a:t> 2,5±0,6 </a:t>
            </a:r>
            <a:r>
              <a:rPr lang="uk-UA" sz="2500" dirty="0" err="1" smtClean="0">
                <a:solidFill>
                  <a:schemeClr val="tx1"/>
                </a:solidFill>
              </a:rPr>
              <a:t>года</a:t>
            </a:r>
            <a:r>
              <a:rPr lang="uk-UA" sz="2500" dirty="0" smtClean="0">
                <a:solidFill>
                  <a:schemeClr val="tx1"/>
                </a:solidFill>
              </a:rPr>
              <a:t>, </a:t>
            </a:r>
            <a:r>
              <a:rPr lang="uk-UA" sz="2500" dirty="0" err="1" smtClean="0">
                <a:solidFill>
                  <a:schemeClr val="tx1"/>
                </a:solidFill>
              </a:rPr>
              <a:t>тогда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как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группе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сопоставления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лишь</a:t>
            </a:r>
            <a:r>
              <a:rPr lang="uk-UA" sz="2500" dirty="0" smtClean="0">
                <a:solidFill>
                  <a:schemeClr val="tx1"/>
                </a:solidFill>
              </a:rPr>
              <a:t> у 50% </a:t>
            </a:r>
            <a:r>
              <a:rPr lang="uk-UA" sz="2500" dirty="0" err="1" smtClean="0">
                <a:solidFill>
                  <a:schemeClr val="tx1"/>
                </a:solidFill>
              </a:rPr>
              <a:t>только</a:t>
            </a:r>
            <a:r>
              <a:rPr lang="uk-UA" sz="2500" dirty="0" smtClean="0">
                <a:solidFill>
                  <a:schemeClr val="tx1"/>
                </a:solidFill>
              </a:rPr>
              <a:t> - до 7-8 </a:t>
            </a:r>
            <a:r>
              <a:rPr lang="uk-UA" sz="2500" dirty="0" err="1" smtClean="0">
                <a:solidFill>
                  <a:schemeClr val="tx1"/>
                </a:solidFill>
              </a:rPr>
              <a:t>месяцев</a:t>
            </a:r>
            <a:r>
              <a:rPr lang="uk-UA" sz="2500" dirty="0" smtClean="0">
                <a:solidFill>
                  <a:schemeClr val="tx1"/>
                </a:solidFill>
              </a:rPr>
              <a:t>. </a:t>
            </a:r>
          </a:p>
          <a:p>
            <a:pPr marL="0" indent="449263" algn="just">
              <a:buNone/>
            </a:pPr>
            <a:r>
              <a:rPr lang="uk-UA" sz="2500" dirty="0" err="1" smtClean="0">
                <a:solidFill>
                  <a:srgbClr val="FF0000"/>
                </a:solidFill>
              </a:rPr>
              <a:t>Желанная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беременность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smtClean="0">
                <a:solidFill>
                  <a:schemeClr val="tx1"/>
                </a:solidFill>
              </a:rPr>
              <a:t>на </a:t>
            </a:r>
            <a:r>
              <a:rPr lang="uk-UA" sz="2500" dirty="0" err="1" smtClean="0">
                <a:solidFill>
                  <a:schemeClr val="tx1"/>
                </a:solidFill>
              </a:rPr>
              <a:t>протяжении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первого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года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после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лечения</a:t>
            </a:r>
            <a:r>
              <a:rPr lang="uk-UA" sz="2500" dirty="0" smtClean="0">
                <a:solidFill>
                  <a:schemeClr val="tx1"/>
                </a:solidFill>
              </a:rPr>
              <a:t> наступила у 12 </a:t>
            </a:r>
            <a:r>
              <a:rPr lang="uk-UA" sz="2500" dirty="0" err="1" smtClean="0">
                <a:solidFill>
                  <a:schemeClr val="tx1"/>
                </a:solidFill>
              </a:rPr>
              <a:t>из</a:t>
            </a:r>
            <a:r>
              <a:rPr lang="uk-UA" sz="2500" dirty="0" smtClean="0">
                <a:solidFill>
                  <a:schemeClr val="tx1"/>
                </a:solidFill>
              </a:rPr>
              <a:t> 24 </a:t>
            </a:r>
            <a:r>
              <a:rPr lang="uk-UA" sz="2500" dirty="0" smtClean="0">
                <a:solidFill>
                  <a:srgbClr val="FF0000"/>
                </a:solidFill>
              </a:rPr>
              <a:t>(50%), </a:t>
            </a:r>
            <a:r>
              <a:rPr lang="uk-UA" sz="2500" dirty="0" err="1" smtClean="0">
                <a:solidFill>
                  <a:schemeClr val="tx1"/>
                </a:solidFill>
              </a:rPr>
              <a:t>тогда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как</a:t>
            </a:r>
            <a:r>
              <a:rPr lang="uk-UA" sz="2500" dirty="0" smtClean="0">
                <a:solidFill>
                  <a:schemeClr val="tx1"/>
                </a:solidFill>
              </a:rPr>
              <a:t> в </a:t>
            </a:r>
            <a:r>
              <a:rPr lang="uk-UA" sz="2500" dirty="0" err="1" smtClean="0">
                <a:solidFill>
                  <a:schemeClr val="tx1"/>
                </a:solidFill>
              </a:rPr>
              <a:t>группе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сопоставления</a:t>
            </a:r>
            <a:r>
              <a:rPr lang="uk-UA" sz="2500" dirty="0" smtClean="0">
                <a:solidFill>
                  <a:schemeClr val="tx1"/>
                </a:solidFill>
              </a:rPr>
              <a:t> </a:t>
            </a:r>
            <a:r>
              <a:rPr lang="uk-UA" sz="2500" dirty="0" err="1" smtClean="0">
                <a:solidFill>
                  <a:schemeClr val="tx1"/>
                </a:solidFill>
              </a:rPr>
              <a:t>лишь</a:t>
            </a:r>
            <a:r>
              <a:rPr lang="uk-UA" sz="2500" dirty="0" smtClean="0">
                <a:solidFill>
                  <a:schemeClr val="tx1"/>
                </a:solidFill>
              </a:rPr>
              <a:t> у 2-х (10%), и </a:t>
            </a:r>
            <a:r>
              <a:rPr lang="uk-UA" sz="2500" dirty="0" err="1" smtClean="0">
                <a:solidFill>
                  <a:srgbClr val="FF0000"/>
                </a:solidFill>
              </a:rPr>
              <a:t>протекала</a:t>
            </a:r>
            <a:r>
              <a:rPr lang="uk-UA" sz="2500" dirty="0" smtClean="0">
                <a:solidFill>
                  <a:srgbClr val="FF0000"/>
                </a:solidFill>
              </a:rPr>
              <a:t> нормально у </a:t>
            </a:r>
            <a:r>
              <a:rPr lang="uk-UA" sz="2500" dirty="0" err="1" smtClean="0">
                <a:solidFill>
                  <a:srgbClr val="FF0000"/>
                </a:solidFill>
              </a:rPr>
              <a:t>всех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женщин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основной</a:t>
            </a:r>
            <a:r>
              <a:rPr lang="uk-UA" sz="2500" dirty="0" smtClean="0">
                <a:solidFill>
                  <a:srgbClr val="FF0000"/>
                </a:solidFill>
              </a:rPr>
              <a:t> </a:t>
            </a:r>
            <a:r>
              <a:rPr lang="uk-UA" sz="2500" dirty="0" err="1" smtClean="0">
                <a:solidFill>
                  <a:srgbClr val="FF0000"/>
                </a:solidFill>
              </a:rPr>
              <a:t>группы</a:t>
            </a:r>
            <a:r>
              <a:rPr lang="uk-UA" sz="2500" dirty="0" smtClean="0">
                <a:solidFill>
                  <a:schemeClr val="tx1"/>
                </a:solidFill>
              </a:rPr>
              <a:t>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uk-UA" sz="2400" dirty="0" smtClean="0">
                <a:solidFill>
                  <a:schemeClr val="tx1"/>
                </a:solidFill>
              </a:rPr>
              <a:t>В </a:t>
            </a:r>
            <a:r>
              <a:rPr lang="uk-UA" sz="24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группе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более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быстро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происходила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нормализации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уровня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smtClean="0">
                <a:solidFill>
                  <a:srgbClr val="FF0000"/>
                </a:solidFill>
              </a:rPr>
              <a:t>«</a:t>
            </a:r>
            <a:r>
              <a:rPr lang="uk-UA" sz="2400" dirty="0" err="1" smtClean="0">
                <a:solidFill>
                  <a:srgbClr val="FF0000"/>
                </a:solidFill>
              </a:rPr>
              <a:t>средних</a:t>
            </a:r>
            <a:r>
              <a:rPr lang="uk-UA" sz="2400" dirty="0" smtClean="0">
                <a:solidFill>
                  <a:srgbClr val="FF0000"/>
                </a:solidFill>
              </a:rPr>
              <a:t> молекул» </a:t>
            </a:r>
            <a:r>
              <a:rPr lang="uk-UA" sz="2400" dirty="0" smtClean="0">
                <a:solidFill>
                  <a:schemeClr val="tx1"/>
                </a:solidFill>
              </a:rPr>
              <a:t>и </a:t>
            </a:r>
            <a:r>
              <a:rPr lang="uk-UA" sz="2400" dirty="0" smtClean="0">
                <a:solidFill>
                  <a:srgbClr val="FF0000"/>
                </a:solidFill>
              </a:rPr>
              <a:t>ЦИК</a:t>
            </a:r>
            <a:r>
              <a:rPr lang="uk-UA" sz="2400" dirty="0" smtClean="0">
                <a:solidFill>
                  <a:schemeClr val="tx1"/>
                </a:solidFill>
              </a:rPr>
              <a:t> в </a:t>
            </a:r>
            <a:r>
              <a:rPr lang="uk-UA" sz="2400" dirty="0" err="1" smtClean="0">
                <a:solidFill>
                  <a:schemeClr val="tx1"/>
                </a:solidFill>
              </a:rPr>
              <a:t>периферической</a:t>
            </a:r>
            <a:r>
              <a:rPr lang="uk-UA" sz="2400" dirty="0" smtClean="0">
                <a:solidFill>
                  <a:schemeClr val="tx1"/>
                </a:solidFill>
              </a:rPr>
              <a:t> крови, </a:t>
            </a:r>
            <a:r>
              <a:rPr lang="uk-UA" sz="2400" dirty="0" err="1" smtClean="0">
                <a:solidFill>
                  <a:schemeClr val="tx1"/>
                </a:solidFill>
              </a:rPr>
              <a:t>что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свидетельствовало</a:t>
            </a:r>
            <a:r>
              <a:rPr lang="uk-UA" sz="2400" dirty="0" smtClean="0">
                <a:solidFill>
                  <a:schemeClr val="tx1"/>
                </a:solidFill>
              </a:rPr>
              <a:t> о </a:t>
            </a:r>
            <a:r>
              <a:rPr lang="uk-UA" sz="2400" dirty="0" err="1" smtClean="0">
                <a:solidFill>
                  <a:schemeClr val="tx1"/>
                </a:solidFill>
              </a:rPr>
              <a:t>ликвидации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синдромов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эндогенной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метаболической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интоксикации</a:t>
            </a:r>
            <a:r>
              <a:rPr lang="uk-UA" sz="2400" dirty="0" smtClean="0">
                <a:solidFill>
                  <a:schemeClr val="tx1"/>
                </a:solidFill>
              </a:rPr>
              <a:t> и </a:t>
            </a:r>
            <a:r>
              <a:rPr lang="uk-UA" sz="2400" dirty="0" err="1" smtClean="0">
                <a:solidFill>
                  <a:schemeClr val="tx1"/>
                </a:solidFill>
              </a:rPr>
              <a:t>иммунотоксикоза</a:t>
            </a:r>
            <a:r>
              <a:rPr lang="uk-UA" sz="2400" dirty="0" smtClean="0">
                <a:solidFill>
                  <a:schemeClr val="tx1"/>
                </a:solidFill>
              </a:rPr>
              <a:t>, роль </a:t>
            </a:r>
            <a:r>
              <a:rPr lang="uk-UA" sz="2400" dirty="0" err="1" smtClean="0">
                <a:solidFill>
                  <a:schemeClr val="tx1"/>
                </a:solidFill>
              </a:rPr>
              <a:t>которых</a:t>
            </a:r>
            <a:r>
              <a:rPr lang="uk-UA" sz="2400" dirty="0" smtClean="0">
                <a:solidFill>
                  <a:schemeClr val="tx1"/>
                </a:solidFill>
              </a:rPr>
              <a:t> в </a:t>
            </a:r>
            <a:r>
              <a:rPr lang="uk-UA" sz="2400" dirty="0" err="1" smtClean="0">
                <a:solidFill>
                  <a:schemeClr val="tx1"/>
                </a:solidFill>
              </a:rPr>
              <a:t>патогенезе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рецидивов</a:t>
            </a:r>
            <a:r>
              <a:rPr lang="uk-UA" sz="2400" dirty="0" smtClean="0">
                <a:solidFill>
                  <a:schemeClr val="tx1"/>
                </a:solidFill>
              </a:rPr>
              <a:t> ХВЗГ </a:t>
            </a:r>
            <a:r>
              <a:rPr lang="uk-UA" sz="2400" dirty="0" err="1" smtClean="0">
                <a:solidFill>
                  <a:schemeClr val="tx1"/>
                </a:solidFill>
              </a:rPr>
              <a:t>имеет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место</a:t>
            </a:r>
            <a:r>
              <a:rPr lang="uk-UA" sz="2400" dirty="0" smtClean="0">
                <a:solidFill>
                  <a:schemeClr val="tx1"/>
                </a:solidFill>
              </a:rPr>
              <a:t>. </a:t>
            </a:r>
          </a:p>
          <a:p>
            <a:pPr marL="0" indent="363538" algn="just">
              <a:buNone/>
            </a:pPr>
            <a:r>
              <a:rPr lang="uk-UA" sz="2400" dirty="0" smtClean="0">
                <a:solidFill>
                  <a:schemeClr val="tx1"/>
                </a:solidFill>
              </a:rPr>
              <a:t>При </a:t>
            </a:r>
            <a:r>
              <a:rPr lang="uk-UA" sz="2400" dirty="0" err="1" smtClean="0">
                <a:solidFill>
                  <a:schemeClr val="tx1"/>
                </a:solidFill>
              </a:rPr>
              <a:t>этом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снижение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общего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уровня</a:t>
            </a:r>
            <a:r>
              <a:rPr lang="uk-UA" sz="2400" dirty="0" smtClean="0">
                <a:solidFill>
                  <a:schemeClr val="tx1"/>
                </a:solidFill>
              </a:rPr>
              <a:t> ЦИК в </a:t>
            </a:r>
            <a:r>
              <a:rPr lang="uk-UA" sz="24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группе</a:t>
            </a:r>
            <a:r>
              <a:rPr lang="uk-UA" sz="2400" dirty="0" smtClean="0">
                <a:solidFill>
                  <a:schemeClr val="tx1"/>
                </a:solidFill>
              </a:rPr>
              <a:t>  </a:t>
            </a:r>
            <a:r>
              <a:rPr lang="uk-UA" sz="2400" dirty="0" err="1" smtClean="0">
                <a:solidFill>
                  <a:schemeClr val="tx1"/>
                </a:solidFill>
              </a:rPr>
              <a:t>во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всех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случаях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сопровождалось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четко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выраженной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тенденцией</a:t>
            </a:r>
            <a:r>
              <a:rPr lang="uk-UA" sz="2400" dirty="0" smtClean="0">
                <a:solidFill>
                  <a:schemeClr val="tx1"/>
                </a:solidFill>
              </a:rPr>
              <a:t> к </a:t>
            </a:r>
            <a:r>
              <a:rPr lang="uk-UA" sz="2400" dirty="0" err="1" smtClean="0">
                <a:solidFill>
                  <a:schemeClr val="tx1"/>
                </a:solidFill>
              </a:rPr>
              <a:t>нормализации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их</a:t>
            </a:r>
            <a:r>
              <a:rPr lang="uk-UA" sz="2400" dirty="0" smtClean="0">
                <a:solidFill>
                  <a:schemeClr val="tx1"/>
                </a:solidFill>
              </a:rPr>
              <a:t> молекулярного состава: за </a:t>
            </a:r>
            <a:r>
              <a:rPr lang="uk-UA" sz="2400" dirty="0" err="1" smtClean="0">
                <a:solidFill>
                  <a:schemeClr val="tx1"/>
                </a:solidFill>
              </a:rPr>
              <a:t>счет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достоверного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снижения</a:t>
            </a:r>
            <a:r>
              <a:rPr lang="uk-UA" sz="2400" dirty="0" smtClean="0">
                <a:solidFill>
                  <a:schemeClr val="tx1"/>
                </a:solidFill>
              </a:rPr>
              <a:t> доли </a:t>
            </a:r>
            <a:r>
              <a:rPr lang="uk-UA" sz="2400" dirty="0" err="1" smtClean="0">
                <a:solidFill>
                  <a:schemeClr val="tx1"/>
                </a:solidFill>
              </a:rPr>
              <a:t>наиболее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патогенных</a:t>
            </a:r>
            <a:r>
              <a:rPr lang="uk-UA" sz="2400" dirty="0" smtClean="0">
                <a:solidFill>
                  <a:schemeClr val="tx1"/>
                </a:solidFill>
              </a:rPr>
              <a:t> – </a:t>
            </a:r>
            <a:r>
              <a:rPr lang="uk-UA" sz="2400" dirty="0" err="1" smtClean="0">
                <a:solidFill>
                  <a:schemeClr val="tx1"/>
                </a:solidFill>
              </a:rPr>
              <a:t>средне‑</a:t>
            </a:r>
            <a:r>
              <a:rPr lang="uk-UA" sz="2400" dirty="0" smtClean="0">
                <a:solidFill>
                  <a:schemeClr val="tx1"/>
                </a:solidFill>
              </a:rPr>
              <a:t> и </a:t>
            </a:r>
            <a:r>
              <a:rPr lang="uk-UA" sz="2400" dirty="0" err="1" smtClean="0">
                <a:solidFill>
                  <a:schemeClr val="tx1"/>
                </a:solidFill>
              </a:rPr>
              <a:t>мелкомолекулярных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фракций</a:t>
            </a:r>
            <a:r>
              <a:rPr lang="uk-UA" sz="2400" dirty="0" smtClean="0">
                <a:solidFill>
                  <a:schemeClr val="tx1"/>
                </a:solidFill>
              </a:rPr>
              <a:t>. </a:t>
            </a:r>
          </a:p>
          <a:p>
            <a:pPr marL="0" indent="363538" algn="just">
              <a:buNone/>
            </a:pPr>
            <a:r>
              <a:rPr lang="uk-UA" sz="2400" dirty="0" err="1" smtClean="0">
                <a:solidFill>
                  <a:schemeClr val="tx1"/>
                </a:solidFill>
              </a:rPr>
              <a:t>Их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сумма</a:t>
            </a:r>
            <a:r>
              <a:rPr lang="uk-UA" sz="2400" dirty="0" smtClean="0">
                <a:solidFill>
                  <a:schemeClr val="tx1"/>
                </a:solidFill>
              </a:rPr>
              <a:t> на момент </a:t>
            </a:r>
            <a:r>
              <a:rPr lang="uk-UA" sz="2400" dirty="0" err="1" smtClean="0">
                <a:solidFill>
                  <a:schemeClr val="tx1"/>
                </a:solidFill>
              </a:rPr>
              <a:t>окончания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лечения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составляла</a:t>
            </a:r>
            <a:r>
              <a:rPr lang="uk-UA" sz="2400" dirty="0" smtClean="0">
                <a:solidFill>
                  <a:schemeClr val="tx1"/>
                </a:solidFill>
              </a:rPr>
              <a:t> в </a:t>
            </a:r>
            <a:r>
              <a:rPr lang="uk-UA" sz="2400" dirty="0" err="1" smtClean="0">
                <a:solidFill>
                  <a:schemeClr val="tx1"/>
                </a:solidFill>
              </a:rPr>
              <a:t>среднем</a:t>
            </a:r>
            <a:r>
              <a:rPr lang="uk-UA" sz="2400" dirty="0" smtClean="0">
                <a:solidFill>
                  <a:schemeClr val="tx1"/>
                </a:solidFill>
              </a:rPr>
              <a:t> 50,7±1,8% (при </a:t>
            </a:r>
            <a:r>
              <a:rPr lang="uk-UA" sz="2400" dirty="0" err="1" smtClean="0">
                <a:solidFill>
                  <a:schemeClr val="tx1"/>
                </a:solidFill>
              </a:rPr>
              <a:t>норме</a:t>
            </a:r>
            <a:r>
              <a:rPr lang="uk-UA" sz="2400" dirty="0" smtClean="0">
                <a:solidFill>
                  <a:schemeClr val="tx1"/>
                </a:solidFill>
              </a:rPr>
              <a:t> 52,5±2,1%; P&gt;0,05). </a:t>
            </a:r>
          </a:p>
          <a:p>
            <a:pPr marL="0" indent="363538" algn="just">
              <a:buNone/>
            </a:pPr>
            <a:r>
              <a:rPr lang="uk-UA" sz="2400" dirty="0" err="1" smtClean="0">
                <a:solidFill>
                  <a:srgbClr val="FF0000"/>
                </a:solidFill>
              </a:rPr>
              <a:t>Такой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положительной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динамики</a:t>
            </a:r>
            <a:r>
              <a:rPr lang="uk-UA" sz="2400" dirty="0" smtClean="0">
                <a:solidFill>
                  <a:srgbClr val="FF0000"/>
                </a:solidFill>
              </a:rPr>
              <a:t> в </a:t>
            </a:r>
            <a:r>
              <a:rPr lang="uk-UA" sz="2400" dirty="0" err="1" smtClean="0">
                <a:solidFill>
                  <a:srgbClr val="FF0000"/>
                </a:solidFill>
              </a:rPr>
              <a:t>группе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сопоставления</a:t>
            </a:r>
            <a:r>
              <a:rPr lang="uk-UA" sz="2400" dirty="0" smtClean="0">
                <a:solidFill>
                  <a:srgbClr val="FF0000"/>
                </a:solidFill>
              </a:rPr>
              <a:t> не </a:t>
            </a:r>
            <a:r>
              <a:rPr lang="uk-UA" sz="2400" dirty="0" err="1" smtClean="0">
                <a:solidFill>
                  <a:srgbClr val="FF0000"/>
                </a:solidFill>
              </a:rPr>
              <a:t>отмечено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  <a:endParaRPr lang="ru-RU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363538" algn="just">
              <a:buNone/>
            </a:pPr>
            <a:r>
              <a:rPr lang="uk-UA" sz="2400" dirty="0" smtClean="0">
                <a:solidFill>
                  <a:schemeClr val="tx1"/>
                </a:solidFill>
              </a:rPr>
              <a:t>У </a:t>
            </a:r>
            <a:r>
              <a:rPr lang="uk-UA" sz="2400" dirty="0" err="1" smtClean="0">
                <a:solidFill>
                  <a:schemeClr val="tx1"/>
                </a:solidFill>
              </a:rPr>
              <a:t>больных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основной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группы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концентрация</a:t>
            </a:r>
            <a:r>
              <a:rPr lang="uk-UA" sz="2400" dirty="0" smtClean="0">
                <a:solidFill>
                  <a:schemeClr val="tx1"/>
                </a:solidFill>
              </a:rPr>
              <a:t> СМ в крови </a:t>
            </a:r>
            <a:r>
              <a:rPr lang="uk-UA" sz="2400" dirty="0" err="1" smtClean="0">
                <a:solidFill>
                  <a:schemeClr val="tx1"/>
                </a:solidFill>
              </a:rPr>
              <a:t>также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снижалась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более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эффективно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что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указывало</a:t>
            </a:r>
            <a:r>
              <a:rPr lang="uk-UA" sz="2400" dirty="0" smtClean="0">
                <a:solidFill>
                  <a:schemeClr val="tx1"/>
                </a:solidFill>
              </a:rPr>
              <a:t> на  </a:t>
            </a:r>
            <a:r>
              <a:rPr lang="uk-UA" sz="2400" dirty="0" err="1" smtClean="0">
                <a:solidFill>
                  <a:schemeClr val="tx1"/>
                </a:solidFill>
              </a:rPr>
              <a:t>ликвидацию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синдрома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эндогенной</a:t>
            </a:r>
            <a:r>
              <a:rPr lang="uk-UA" sz="2400" dirty="0" smtClean="0">
                <a:solidFill>
                  <a:schemeClr val="tx1"/>
                </a:solidFill>
              </a:rPr>
              <a:t> (</a:t>
            </a:r>
            <a:r>
              <a:rPr lang="uk-UA" sz="2400" dirty="0" err="1" smtClean="0">
                <a:solidFill>
                  <a:schemeClr val="tx1"/>
                </a:solidFill>
              </a:rPr>
              <a:t>метаболической</a:t>
            </a:r>
            <a:r>
              <a:rPr lang="uk-UA" sz="2400" dirty="0" smtClean="0">
                <a:solidFill>
                  <a:schemeClr val="tx1"/>
                </a:solidFill>
              </a:rPr>
              <a:t>) </a:t>
            </a:r>
            <a:r>
              <a:rPr lang="uk-UA" sz="2400" dirty="0" err="1" smtClean="0">
                <a:solidFill>
                  <a:schemeClr val="tx1"/>
                </a:solidFill>
              </a:rPr>
              <a:t>интоксикации</a:t>
            </a:r>
            <a:r>
              <a:rPr lang="uk-UA" sz="2400" dirty="0" smtClean="0">
                <a:solidFill>
                  <a:schemeClr val="tx1"/>
                </a:solidFill>
              </a:rPr>
              <a:t>, и </a:t>
            </a:r>
            <a:r>
              <a:rPr lang="uk-UA" sz="2400" dirty="0" err="1" smtClean="0">
                <a:solidFill>
                  <a:schemeClr val="tx1"/>
                </a:solidFill>
              </a:rPr>
              <a:t>коррелировало</a:t>
            </a:r>
            <a:r>
              <a:rPr lang="uk-UA" sz="2400" dirty="0" smtClean="0">
                <a:solidFill>
                  <a:schemeClr val="tx1"/>
                </a:solidFill>
              </a:rPr>
              <a:t> с </a:t>
            </a:r>
            <a:r>
              <a:rPr lang="uk-UA" sz="2400" dirty="0" err="1" smtClean="0">
                <a:solidFill>
                  <a:schemeClr val="tx1"/>
                </a:solidFill>
              </a:rPr>
              <a:t>динамикой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уровня</a:t>
            </a:r>
            <a:r>
              <a:rPr lang="uk-UA" sz="2400" dirty="0" smtClean="0">
                <a:solidFill>
                  <a:schemeClr val="tx1"/>
                </a:solidFill>
              </a:rPr>
              <a:t> ЦИК в </a:t>
            </a:r>
            <a:r>
              <a:rPr lang="uk-UA" sz="2400" dirty="0" err="1" smtClean="0">
                <a:solidFill>
                  <a:schemeClr val="tx1"/>
                </a:solidFill>
              </a:rPr>
              <a:t>периферической</a:t>
            </a:r>
            <a:r>
              <a:rPr lang="uk-UA" sz="2400" dirty="0" smtClean="0">
                <a:solidFill>
                  <a:schemeClr val="tx1"/>
                </a:solidFill>
              </a:rPr>
              <a:t> крови. </a:t>
            </a:r>
          </a:p>
          <a:p>
            <a:pPr marL="0" indent="363538" algn="just">
              <a:buNone/>
            </a:pPr>
            <a:r>
              <a:rPr lang="uk-UA" sz="2400" dirty="0" smtClean="0">
                <a:solidFill>
                  <a:schemeClr val="tx1"/>
                </a:solidFill>
              </a:rPr>
              <a:t>В </a:t>
            </a:r>
            <a:r>
              <a:rPr lang="uk-UA" sz="2400" dirty="0" err="1" smtClean="0">
                <a:solidFill>
                  <a:schemeClr val="tx1"/>
                </a:solidFill>
              </a:rPr>
              <a:t>тоже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время</a:t>
            </a:r>
            <a:r>
              <a:rPr lang="uk-UA" sz="2400" dirty="0" smtClean="0">
                <a:solidFill>
                  <a:schemeClr val="tx1"/>
                </a:solidFill>
              </a:rPr>
              <a:t> в </a:t>
            </a:r>
            <a:r>
              <a:rPr lang="uk-UA" sz="2400" dirty="0" err="1" smtClean="0">
                <a:solidFill>
                  <a:schemeClr val="tx1"/>
                </a:solidFill>
              </a:rPr>
              <a:t>группе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сопоставления</a:t>
            </a:r>
            <a:r>
              <a:rPr lang="uk-UA" sz="2400" dirty="0" smtClean="0">
                <a:solidFill>
                  <a:schemeClr val="tx1"/>
                </a:solidFill>
              </a:rPr>
              <a:t> у 10 (50%) </a:t>
            </a:r>
            <a:r>
              <a:rPr lang="uk-UA" sz="2400" dirty="0" err="1" smtClean="0">
                <a:solidFill>
                  <a:schemeClr val="tx1"/>
                </a:solidFill>
              </a:rPr>
              <a:t>пациенток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несмотря</a:t>
            </a:r>
            <a:r>
              <a:rPr lang="uk-UA" sz="2400" dirty="0" smtClean="0">
                <a:solidFill>
                  <a:schemeClr val="tx1"/>
                </a:solidFill>
              </a:rPr>
              <a:t> на </a:t>
            </a:r>
            <a:r>
              <a:rPr lang="uk-UA" sz="2400" dirty="0" err="1" smtClean="0">
                <a:solidFill>
                  <a:schemeClr val="tx1"/>
                </a:solidFill>
              </a:rPr>
              <a:t>проведенное</a:t>
            </a:r>
            <a:r>
              <a:rPr lang="uk-UA" sz="2400" dirty="0" smtClean="0">
                <a:solidFill>
                  <a:schemeClr val="tx1"/>
                </a:solidFill>
              </a:rPr>
              <a:t>  </a:t>
            </a:r>
            <a:r>
              <a:rPr lang="uk-UA" sz="2400" dirty="0" err="1" smtClean="0">
                <a:solidFill>
                  <a:schemeClr val="tx1"/>
                </a:solidFill>
              </a:rPr>
              <a:t>лечение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уровень</a:t>
            </a:r>
            <a:r>
              <a:rPr lang="uk-UA" sz="2400" dirty="0" smtClean="0">
                <a:solidFill>
                  <a:schemeClr val="tx1"/>
                </a:solidFill>
              </a:rPr>
              <a:t> СМ </a:t>
            </a:r>
            <a:r>
              <a:rPr lang="uk-UA" sz="2400" dirty="0" err="1" smtClean="0">
                <a:solidFill>
                  <a:schemeClr val="tx1"/>
                </a:solidFill>
              </a:rPr>
              <a:t>оставался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выше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нормы</a:t>
            </a:r>
            <a:r>
              <a:rPr lang="uk-UA" sz="2400" dirty="0" smtClean="0">
                <a:solidFill>
                  <a:schemeClr val="tx1"/>
                </a:solidFill>
              </a:rPr>
              <a:t>, </a:t>
            </a:r>
            <a:r>
              <a:rPr lang="uk-UA" sz="2400" dirty="0" err="1" smtClean="0">
                <a:solidFill>
                  <a:schemeClr val="tx1"/>
                </a:solidFill>
              </a:rPr>
              <a:t>что</a:t>
            </a:r>
            <a:r>
              <a:rPr lang="uk-UA" sz="2400" dirty="0" smtClean="0">
                <a:solidFill>
                  <a:schemeClr val="tx1"/>
                </a:solidFill>
              </a:rPr>
              <a:t> в </a:t>
            </a:r>
            <a:r>
              <a:rPr lang="uk-UA" sz="2400" dirty="0" err="1" smtClean="0">
                <a:solidFill>
                  <a:schemeClr val="tx1"/>
                </a:solidFill>
              </a:rPr>
              <a:t>клиническом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плане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коррелировало</a:t>
            </a:r>
            <a:r>
              <a:rPr lang="uk-UA" sz="2400" dirty="0" smtClean="0">
                <a:solidFill>
                  <a:schemeClr val="tx1"/>
                </a:solidFill>
              </a:rPr>
              <a:t> с </a:t>
            </a:r>
            <a:r>
              <a:rPr lang="uk-UA" sz="2400" dirty="0" err="1" smtClean="0">
                <a:solidFill>
                  <a:schemeClr val="tx1"/>
                </a:solidFill>
              </a:rPr>
              <a:t>остаточными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проявлениями</a:t>
            </a:r>
            <a:r>
              <a:rPr lang="uk-UA" sz="2400" dirty="0" smtClean="0">
                <a:solidFill>
                  <a:schemeClr val="tx1"/>
                </a:solidFill>
              </a:rPr>
              <a:t> ХВЗГ и </a:t>
            </a:r>
            <a:r>
              <a:rPr lang="uk-UA" sz="2400" dirty="0" err="1" smtClean="0">
                <a:solidFill>
                  <a:schemeClr val="tx1"/>
                </a:solidFill>
              </a:rPr>
              <a:t>нестойкостью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ремиссии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400" dirty="0" smtClean="0">
                <a:solidFill>
                  <a:schemeClr val="tx1"/>
                </a:solidFill>
              </a:rPr>
              <a:t>, а </a:t>
            </a:r>
            <a:r>
              <a:rPr lang="uk-UA" sz="2400" dirty="0" err="1" smtClean="0">
                <a:solidFill>
                  <a:schemeClr val="tx1"/>
                </a:solidFill>
              </a:rPr>
              <a:t>также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повышенным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уровнем</a:t>
            </a:r>
            <a:r>
              <a:rPr lang="uk-UA" sz="2400" dirty="0" smtClean="0">
                <a:solidFill>
                  <a:schemeClr val="tx1"/>
                </a:solidFill>
              </a:rPr>
              <a:t> ЦИК в </a:t>
            </a:r>
            <a:r>
              <a:rPr lang="uk-UA" sz="2400" dirty="0" err="1" smtClean="0">
                <a:solidFill>
                  <a:schemeClr val="tx1"/>
                </a:solidFill>
              </a:rPr>
              <a:t>периферической</a:t>
            </a:r>
            <a:r>
              <a:rPr lang="uk-UA" sz="2400" dirty="0" smtClean="0">
                <a:solidFill>
                  <a:schemeClr val="tx1"/>
                </a:solidFill>
              </a:rPr>
              <a:t> крови. </a:t>
            </a:r>
          </a:p>
          <a:p>
            <a:pPr marL="0" indent="363538" algn="just">
              <a:buNone/>
            </a:pPr>
            <a:r>
              <a:rPr lang="uk-UA" sz="2400" dirty="0" smtClean="0">
                <a:solidFill>
                  <a:schemeClr val="tx1"/>
                </a:solidFill>
              </a:rPr>
              <a:t>Таким образом, </a:t>
            </a:r>
            <a:r>
              <a:rPr lang="uk-UA" sz="2400" dirty="0" err="1" smtClean="0">
                <a:solidFill>
                  <a:srgbClr val="FF0000"/>
                </a:solidFill>
              </a:rPr>
              <a:t>гирудотерапия</a:t>
            </a:r>
            <a:r>
              <a:rPr lang="uk-UA" sz="2400" dirty="0" smtClean="0">
                <a:solidFill>
                  <a:srgbClr val="FF0000"/>
                </a:solidFill>
              </a:rPr>
              <a:t> в </a:t>
            </a:r>
            <a:r>
              <a:rPr lang="uk-UA" sz="2400" dirty="0" err="1" smtClean="0">
                <a:solidFill>
                  <a:srgbClr val="FF0000"/>
                </a:solidFill>
              </a:rPr>
              <a:t>комбинации</a:t>
            </a:r>
            <a:r>
              <a:rPr lang="uk-UA" sz="2400" dirty="0" smtClean="0">
                <a:solidFill>
                  <a:srgbClr val="FF0000"/>
                </a:solidFill>
              </a:rPr>
              <a:t> с </a:t>
            </a:r>
            <a:r>
              <a:rPr lang="uk-UA" sz="2400" dirty="0" err="1" smtClean="0">
                <a:solidFill>
                  <a:srgbClr val="FF0000"/>
                </a:solidFill>
              </a:rPr>
              <a:t>ферментным</a:t>
            </a:r>
            <a:r>
              <a:rPr lang="uk-UA" sz="2400" dirty="0" smtClean="0">
                <a:solidFill>
                  <a:srgbClr val="FF0000"/>
                </a:solidFill>
              </a:rPr>
              <a:t> препаратом </a:t>
            </a:r>
            <a:r>
              <a:rPr lang="uk-UA" sz="2400" dirty="0" err="1" smtClean="0">
                <a:solidFill>
                  <a:srgbClr val="FF0000"/>
                </a:solidFill>
              </a:rPr>
              <a:t>лонгидаза</a:t>
            </a:r>
            <a:r>
              <a:rPr lang="uk-UA" sz="2400" dirty="0" smtClean="0">
                <a:solidFill>
                  <a:srgbClr val="FF0000"/>
                </a:solidFill>
              </a:rPr>
              <a:t> в </a:t>
            </a:r>
            <a:r>
              <a:rPr lang="uk-UA" sz="2400" dirty="0" err="1" smtClean="0">
                <a:solidFill>
                  <a:srgbClr val="FF0000"/>
                </a:solidFill>
              </a:rPr>
              <a:t>комплексе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лечения</a:t>
            </a:r>
            <a:r>
              <a:rPr lang="uk-UA" sz="2400" dirty="0" smtClean="0">
                <a:solidFill>
                  <a:srgbClr val="FF0000"/>
                </a:solidFill>
              </a:rPr>
              <a:t>  ХВЗГ </a:t>
            </a:r>
            <a:r>
              <a:rPr lang="uk-UA" sz="2400" dirty="0" err="1" smtClean="0">
                <a:solidFill>
                  <a:srgbClr val="FF0000"/>
                </a:solidFill>
              </a:rPr>
              <a:t>обеспечивает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восстановление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метаболического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гомеостаза</a:t>
            </a:r>
            <a:r>
              <a:rPr lang="uk-UA" sz="2400" dirty="0" smtClean="0">
                <a:solidFill>
                  <a:srgbClr val="FF0000"/>
                </a:solidFill>
              </a:rPr>
              <a:t> и </a:t>
            </a:r>
            <a:r>
              <a:rPr lang="uk-UA" sz="2400" dirty="0" err="1" smtClean="0">
                <a:solidFill>
                  <a:srgbClr val="FF0000"/>
                </a:solidFill>
              </a:rPr>
              <a:t>иммунных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r>
              <a:rPr lang="uk-UA" sz="2400" dirty="0" err="1" smtClean="0">
                <a:solidFill>
                  <a:srgbClr val="FF0000"/>
                </a:solidFill>
              </a:rPr>
              <a:t>показателей</a:t>
            </a:r>
            <a:r>
              <a:rPr lang="uk-UA" sz="2400" dirty="0" smtClean="0">
                <a:solidFill>
                  <a:schemeClr val="tx1"/>
                </a:solidFill>
              </a:rPr>
              <a:t>.  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algn="ctr">
              <a:buNone/>
            </a:pPr>
            <a:r>
              <a:rPr lang="ru-RU" sz="9600" dirty="0" smtClean="0">
                <a:solidFill>
                  <a:srgbClr val="FF0000"/>
                </a:solidFill>
              </a:rPr>
              <a:t>В </a:t>
            </a:r>
            <a:r>
              <a:rPr lang="ru-RU" sz="9600" dirty="0" err="1" smtClean="0">
                <a:solidFill>
                  <a:srgbClr val="FF0000"/>
                </a:solidFill>
              </a:rPr>
              <a:t>ы</a:t>
            </a:r>
            <a:r>
              <a:rPr lang="ru-RU" sz="9600" dirty="0" smtClean="0">
                <a:solidFill>
                  <a:srgbClr val="FF0000"/>
                </a:solidFill>
              </a:rPr>
              <a:t> </a:t>
            </a:r>
            <a:r>
              <a:rPr lang="ru-RU" sz="9600" dirty="0" err="1" smtClean="0">
                <a:solidFill>
                  <a:srgbClr val="FF0000"/>
                </a:solidFill>
              </a:rPr>
              <a:t>в</a:t>
            </a:r>
            <a:r>
              <a:rPr lang="ru-RU" sz="9600" dirty="0" smtClean="0">
                <a:solidFill>
                  <a:srgbClr val="FF0000"/>
                </a:solidFill>
              </a:rPr>
              <a:t> о </a:t>
            </a:r>
            <a:r>
              <a:rPr lang="ru-RU" sz="9600" dirty="0" err="1" smtClean="0">
                <a:solidFill>
                  <a:srgbClr val="FF0000"/>
                </a:solidFill>
              </a:rPr>
              <a:t>д</a:t>
            </a:r>
            <a:r>
              <a:rPr lang="ru-RU" sz="9600" dirty="0" smtClean="0">
                <a:solidFill>
                  <a:srgbClr val="FF0000"/>
                </a:solidFill>
              </a:rPr>
              <a:t> </a:t>
            </a:r>
            <a:r>
              <a:rPr lang="ru-RU" sz="9600" dirty="0" err="1" smtClean="0">
                <a:solidFill>
                  <a:srgbClr val="FF0000"/>
                </a:solidFill>
              </a:rPr>
              <a:t>ы</a:t>
            </a:r>
            <a:endParaRPr lang="ru-RU" sz="9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96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08712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Важная </a:t>
            </a:r>
            <a:r>
              <a:rPr lang="ru-RU" sz="2400" i="1" dirty="0" smtClean="0">
                <a:solidFill>
                  <a:schemeClr val="tx1"/>
                </a:solidFill>
              </a:rPr>
              <a:t>медицинская, социальная, политическая и экономическая </a:t>
            </a:r>
            <a:r>
              <a:rPr lang="ru-RU" sz="2400" dirty="0" smtClean="0">
                <a:solidFill>
                  <a:schemeClr val="tx1"/>
                </a:solidFill>
              </a:rPr>
              <a:t>проблема государства - </a:t>
            </a:r>
            <a:r>
              <a:rPr lang="ru-RU" sz="2400" dirty="0" smtClean="0">
                <a:solidFill>
                  <a:srgbClr val="FF0000"/>
                </a:solidFill>
              </a:rPr>
              <a:t>сохранение репродуктивного здоровья человека.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Здоровье человека закладывается в момент его </a:t>
            </a:r>
            <a:r>
              <a:rPr lang="ru-RU" sz="2400" dirty="0" smtClean="0">
                <a:solidFill>
                  <a:srgbClr val="FF0000"/>
                </a:solidFill>
              </a:rPr>
              <a:t>зачатия</a:t>
            </a:r>
            <a:r>
              <a:rPr lang="ru-RU" sz="2400" dirty="0" smtClean="0">
                <a:solidFill>
                  <a:schemeClr val="tx1"/>
                </a:solidFill>
              </a:rPr>
              <a:t> и </a:t>
            </a:r>
            <a:r>
              <a:rPr lang="ru-RU" sz="2400" dirty="0" smtClean="0">
                <a:solidFill>
                  <a:srgbClr val="FF0000"/>
                </a:solidFill>
              </a:rPr>
              <a:t>вынашивания, что связано с качеством плацентарного кровотока 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Поэтому, первостепенной задачей </a:t>
            </a:r>
            <a:r>
              <a:rPr lang="ru-RU" sz="2400" dirty="0" err="1" smtClean="0">
                <a:solidFill>
                  <a:schemeClr val="tx1"/>
                </a:solidFill>
              </a:rPr>
              <a:t>прегравидарной</a:t>
            </a:r>
            <a:r>
              <a:rPr lang="ru-RU" sz="2400" dirty="0" smtClean="0">
                <a:solidFill>
                  <a:schemeClr val="tx1"/>
                </a:solidFill>
              </a:rPr>
              <a:t> подготовки у больных ХВЗГ является </a:t>
            </a:r>
            <a:r>
              <a:rPr lang="ru-RU" sz="2400" dirty="0" smtClean="0">
                <a:solidFill>
                  <a:srgbClr val="FF0000"/>
                </a:solidFill>
              </a:rPr>
              <a:t>полноценная подготовка матки к имплантации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Включение </a:t>
            </a:r>
            <a:r>
              <a:rPr lang="ru-RU" sz="2400" dirty="0" smtClean="0">
                <a:solidFill>
                  <a:srgbClr val="FF0000"/>
                </a:solidFill>
              </a:rPr>
              <a:t>гирудотерапии</a:t>
            </a:r>
            <a:r>
              <a:rPr lang="ru-RU" sz="2400" dirty="0" smtClean="0">
                <a:solidFill>
                  <a:schemeClr val="tx1"/>
                </a:solidFill>
              </a:rPr>
              <a:t> в </a:t>
            </a:r>
            <a:r>
              <a:rPr lang="ru-RU" sz="2400" dirty="0" smtClean="0">
                <a:solidFill>
                  <a:schemeClr val="tx1"/>
                </a:solidFill>
              </a:rPr>
              <a:t>комбинации с </a:t>
            </a:r>
            <a:r>
              <a:rPr lang="ru-RU" sz="2400" dirty="0" err="1" smtClean="0">
                <a:solidFill>
                  <a:schemeClr val="tx1"/>
                </a:solidFill>
              </a:rPr>
              <a:t>лонгидазой</a:t>
            </a:r>
            <a:r>
              <a:rPr lang="ru-RU" sz="2400" dirty="0" smtClean="0">
                <a:solidFill>
                  <a:schemeClr val="tx1"/>
                </a:solidFill>
              </a:rPr>
              <a:t> в комплекс </a:t>
            </a:r>
            <a:r>
              <a:rPr lang="ru-RU" sz="2400" dirty="0" err="1" smtClean="0">
                <a:solidFill>
                  <a:srgbClr val="FF0000"/>
                </a:solidFill>
              </a:rPr>
              <a:t>прегравидарной</a:t>
            </a:r>
            <a:r>
              <a:rPr lang="ru-RU" sz="2400" dirty="0" smtClean="0">
                <a:solidFill>
                  <a:srgbClr val="FF0000"/>
                </a:solidFill>
              </a:rPr>
              <a:t> подготовки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smtClean="0">
                <a:solidFill>
                  <a:schemeClr val="tx1"/>
                </a:solidFill>
              </a:rPr>
              <a:t>у </a:t>
            </a:r>
            <a:r>
              <a:rPr lang="uk-UA" sz="2400" dirty="0" err="1" smtClean="0">
                <a:solidFill>
                  <a:schemeClr val="tx1"/>
                </a:solidFill>
              </a:rPr>
              <a:t>женщин</a:t>
            </a:r>
            <a:r>
              <a:rPr lang="uk-UA" sz="2400" dirty="0" smtClean="0">
                <a:solidFill>
                  <a:schemeClr val="tx1"/>
                </a:solidFill>
              </a:rPr>
              <a:t> с ХВЗГ </a:t>
            </a:r>
            <a:r>
              <a:rPr lang="uk-UA" sz="2400" dirty="0" err="1" smtClean="0">
                <a:solidFill>
                  <a:schemeClr val="tx1"/>
                </a:solidFill>
              </a:rPr>
              <a:t>позволяет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повысить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эффективность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лечения</a:t>
            </a:r>
            <a:r>
              <a:rPr lang="uk-UA" sz="2400" dirty="0" smtClean="0">
                <a:solidFill>
                  <a:schemeClr val="tx1"/>
                </a:solidFill>
              </a:rPr>
              <a:t>, в т.ч. получить </a:t>
            </a:r>
            <a:r>
              <a:rPr lang="uk-UA" sz="2400" dirty="0" err="1" smtClean="0">
                <a:solidFill>
                  <a:schemeClr val="tx1"/>
                </a:solidFill>
              </a:rPr>
              <a:t>стойкую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ремиссию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заболевания</a:t>
            </a:r>
            <a:r>
              <a:rPr lang="uk-UA" sz="2400" dirty="0" smtClean="0">
                <a:solidFill>
                  <a:schemeClr val="tx1"/>
                </a:solidFill>
              </a:rPr>
              <a:t> и </a:t>
            </a:r>
            <a:r>
              <a:rPr lang="uk-UA" sz="2400" dirty="0" err="1" smtClean="0">
                <a:solidFill>
                  <a:schemeClr val="tx1"/>
                </a:solidFill>
              </a:rPr>
              <a:t>повышение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качества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uk-UA" sz="2400" dirty="0" err="1" smtClean="0">
                <a:solidFill>
                  <a:schemeClr val="tx1"/>
                </a:solidFill>
              </a:rPr>
              <a:t>жизни</a:t>
            </a:r>
            <a:r>
              <a:rPr lang="uk-UA" sz="2400" dirty="0" smtClean="0">
                <a:solidFill>
                  <a:schemeClr val="tx1"/>
                </a:solidFill>
              </a:rPr>
              <a:t>, а </a:t>
            </a:r>
            <a:r>
              <a:rPr lang="uk-UA" sz="2400" dirty="0" err="1" smtClean="0">
                <a:solidFill>
                  <a:schemeClr val="tx1"/>
                </a:solidFill>
              </a:rPr>
              <a:t>также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повысить </a:t>
            </a:r>
            <a:r>
              <a:rPr lang="ru-RU" sz="2400" dirty="0" smtClean="0">
                <a:solidFill>
                  <a:srgbClr val="FF0000"/>
                </a:solidFill>
              </a:rPr>
              <a:t>шансы на зачатие и нормальное течение беременности, скорее всего за счет создания лучших условий в момент формирования плаценты в подготовленной матке.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sz="25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go4.imgsmail.ru/imgpreview?key=ac5621d6c4756ec&amp;mb=imgdb_preview_10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000" y="2924944"/>
            <a:ext cx="6522690" cy="495610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829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260648"/>
            <a:ext cx="8964488" cy="3672408"/>
          </a:xfrm>
          <a:noFill/>
          <a:ln w="57150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/>
            <a:r>
              <a:rPr lang="ru-RU" sz="6000" b="1" dirty="0" smtClean="0">
                <a:solidFill>
                  <a:srgbClr val="FF0000"/>
                </a:solidFill>
              </a:rPr>
              <a:t>Спасибо за внимание</a:t>
            </a:r>
            <a:r>
              <a:rPr lang="ru-RU" sz="5400" b="1" dirty="0" smtClean="0">
                <a:solidFill>
                  <a:srgbClr val="FF0000"/>
                </a:solidFill>
              </a:rPr>
              <a:t>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47260</TotalTime>
  <Words>1257</Words>
  <Application>Microsoft Office PowerPoint</Application>
  <PresentationFormat>Экран (4:3)</PresentationFormat>
  <Paragraphs>76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Спасибо за внимание!</vt:lpstr>
    </vt:vector>
  </TitlesOfParts>
  <Company>Gedeon Richter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OC</dc:creator>
  <cp:lastModifiedBy>Наталья</cp:lastModifiedBy>
  <cp:revision>2452</cp:revision>
  <dcterms:created xsi:type="dcterms:W3CDTF">2007-04-10T05:31:10Z</dcterms:created>
  <dcterms:modified xsi:type="dcterms:W3CDTF">2026-04-02T01:44:36Z</dcterms:modified>
</cp:coreProperties>
</file>