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339" r:id="rId4"/>
    <p:sldId id="342" r:id="rId5"/>
    <p:sldId id="340" r:id="rId6"/>
    <p:sldId id="341" r:id="rId7"/>
    <p:sldId id="374" r:id="rId8"/>
    <p:sldId id="343" r:id="rId9"/>
    <p:sldId id="358" r:id="rId10"/>
    <p:sldId id="344" r:id="rId11"/>
    <p:sldId id="297" r:id="rId12"/>
    <p:sldId id="345" r:id="rId13"/>
    <p:sldId id="290" r:id="rId14"/>
    <p:sldId id="347" r:id="rId15"/>
    <p:sldId id="360" r:id="rId16"/>
    <p:sldId id="364" r:id="rId17"/>
    <p:sldId id="365" r:id="rId18"/>
    <p:sldId id="366" r:id="rId19"/>
    <p:sldId id="348" r:id="rId20"/>
    <p:sldId id="361" r:id="rId21"/>
    <p:sldId id="349" r:id="rId22"/>
    <p:sldId id="367" r:id="rId23"/>
    <p:sldId id="362" r:id="rId24"/>
    <p:sldId id="346" r:id="rId25"/>
    <p:sldId id="352" r:id="rId26"/>
    <p:sldId id="353" r:id="rId27"/>
    <p:sldId id="376" r:id="rId28"/>
    <p:sldId id="354" r:id="rId29"/>
    <p:sldId id="355" r:id="rId30"/>
    <p:sldId id="368" r:id="rId31"/>
    <p:sldId id="369" r:id="rId32"/>
    <p:sldId id="356" r:id="rId33"/>
    <p:sldId id="335" r:id="rId34"/>
    <p:sldId id="372" r:id="rId35"/>
    <p:sldId id="373" r:id="rId36"/>
    <p:sldId id="371" r:id="rId37"/>
    <p:sldId id="377" r:id="rId38"/>
    <p:sldId id="302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CFDDB"/>
    <a:srgbClr val="00FF00"/>
    <a:srgbClr val="0000FF"/>
    <a:srgbClr val="FF0066"/>
    <a:srgbClr val="FF3300"/>
    <a:srgbClr val="00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>
      <p:cViewPr>
        <p:scale>
          <a:sx n="60" d="100"/>
          <a:sy n="60" d="100"/>
        </p:scale>
        <p:origin x="-16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13690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 ведения супружеских </a:t>
            </a: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 с проблемами                                      репродуктивной </a:t>
            </a: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г.Луганск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2026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2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092280" y="4869160"/>
            <a:ext cx="1728192" cy="17281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4774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 НАШЕЙ  РАБОТЫ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236296" y="5013176"/>
            <a:ext cx="1656184" cy="16561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Ретроспективный анализ </a:t>
            </a:r>
            <a:r>
              <a:rPr lang="ru-RU" sz="4800" dirty="0" smtClean="0"/>
              <a:t>некоторых клинических и анамнестических показателей у </a:t>
            </a:r>
            <a:r>
              <a:rPr lang="ru-RU" sz="4800" dirty="0" smtClean="0">
                <a:solidFill>
                  <a:srgbClr val="FF0000"/>
                </a:solidFill>
              </a:rPr>
              <a:t>супружеских пар с проблемами в зачатии и вынашивании</a:t>
            </a:r>
            <a:r>
              <a:rPr lang="ru-RU" sz="4800" dirty="0" smtClean="0"/>
              <a:t>, которые, однако,         впоследствии родили ребенка</a:t>
            </a:r>
            <a:endParaRPr lang="ru-RU" sz="4800" dirty="0"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 А Т Е Р И А Л                                                         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 М Е Т О Д Ы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С С Л Е Д О В А Н И Я</a:t>
            </a: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308304" y="5085184"/>
            <a:ext cx="1584176" cy="158417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5544616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 fontAlgn="base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решения поставленной задачи нами проанализирована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архивная база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данных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женской консультации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городской больницы</a:t>
            </a:r>
          </a:p>
          <a:p>
            <a:pPr marL="0" indent="0" algn="ctr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период                                                 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августа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август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base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 лет)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История болезни: псориатический артрит – Ревматолог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444176"/>
            <a:ext cx="2736304" cy="22809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29702" name="AutoShape 6" descr="Календарь 2021 - красивые картинки (40 фото) • Прикольные картинки и позити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6" name="AutoShape 2" descr="https://thumbs.dreamstime.com/z/%D0%B3%D0%BE%D0%B4-templa-%D0%B4%D0%B8%D0%B7%D0%B0%D0%B9%D0%BD%D0%B0-%D0%B2%D0%B5%D0%BA%D1%82%D0%BE%D1%80%D0%B0-%D0%BA%D0%B0%D0%BB%D0%B5%D0%BD%D0%B4%D0%B0%D1%80%D0%B5%D0%B9-123867709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https://thumbs.dreamstime.com/z/%D0%B3%D0%BE%D0%B4-templa-%D0%B4%D0%B8%D0%B7%D0%B0%D0%B9%D0%BD%D0%B0-%D0%B2%D0%B5%D0%BA%D1%82%D0%BE%D1%80%D0%B0-%D0%BA%D0%B0%D0%BB%D0%B5%D0%BD%D0%B4%D0%B0%D1%80%D0%B5%D0%B9-123867709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https://thumbs.dreamstime.com/z/%D0%B3%D0%BE%D0%B4-templa-%D0%B4%D0%B8%D0%B7%D0%B0%D0%B9%D0%BD%D0%B0-%D0%B2%D0%B5%D0%BA%D1%82%D0%BE%D1%80%D0%B0-%D0%BA%D0%B0%D0%BB%D0%B5%D0%BD%D0%B4%D0%B0%D1%80%D0%B5%D0%B9-123867709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2" name="AutoShape 8" descr="https://thumbs.dreamstime.com/z/%D0%B3%D0%BE%D0%B4-templa-%D0%B4%D0%B8%D0%B7%D0%B0%D0%B9%D0%BD%D0%B0-%D0%B2%D0%B5%D0%BA%D1%82%D0%BE%D1%80%D0%B0-%D0%BA%D0%B0%D0%BB%D0%B5%D0%BD%D0%B4%D0%B0%D1%80%D0%B5%D0%B9-123867709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4" name="AutoShape 10" descr="https://thumbs.dreamstime.com/z/%D0%B3%D0%BE%D0%B4-templa-%D0%B4%D0%B8%D0%B7%D0%B0%D0%B9%D0%BD%D0%B0-%D0%B2%D0%B5%D0%BA%D1%82%D0%BE%D1%80%D0%B0-%D0%BA%D0%B0%D0%BB%D0%B5%D0%BD%D0%B4%D0%B0%D1%80%D0%B5%D0%B9-123867709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6" name="AutoShape 12" descr="https://as2.ftcdn.net/v2/jpg/02/18/01/17/1000_F_218011770_oT7qct0ehes1H2JdTw7riRnRDSCZp1oT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85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Анализу подлежала                                      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медицинская документация 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(карточки, выписки из стационаров, данные УЗИ, результаты анализов гормонов и др.) </a:t>
            </a:r>
          </a:p>
          <a:p>
            <a:pPr marL="0" indent="0" algn="ctr"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 в возрасте от 19 до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                которые обратились с вопросом </a:t>
            </a:r>
          </a:p>
          <a:p>
            <a:pPr marL="0" indent="0"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получается забеременеть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marL="0" indent="0"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столько делала, но все зря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 marL="0" indent="0"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предыдущую беременность врач не сохранил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 algn="ctr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 все это заставляло женщину обращаться в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очередную клинику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 тем же вопросом.</a:t>
            </a: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анализа нами отобраны случаи женщин с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отягощенным репродуктивным анамнезом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71 % случаях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предыдущая беременность прервалась до 22 недель :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самопроизвольный аборт до 8-9 недель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(22,9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самопроизвольный аборт после 9 недель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(8,3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неразвивающаяся беременность до 8-9 недель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(12,5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неразвивающаяся беременность после 9 недель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(2,1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анэмбриония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(12,5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трубная беременность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(8,3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прерывание беременности по медицинским показаниям со стороны плода (ВПР)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(4,2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29 %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отмечено бесплодие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бесплодие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(20,8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  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бесплодие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(8,3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marL="0" indent="0" algn="ctr">
              <a:buFontTx/>
              <a:buChar char="-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анамнезе </a:t>
            </a: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Роды имели место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52%,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 т.ч.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72%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кесарево  сечение</a:t>
            </a:r>
          </a:p>
          <a:p>
            <a:pPr marL="0" indent="0">
              <a:buFontTx/>
              <a:buChar char="-"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 слов женщин </a:t>
            </a: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«здоровые дети» родились и росли – 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72%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 особенностями психического / физического развития – 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28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%) </a:t>
            </a:r>
          </a:p>
          <a:p>
            <a:pPr marL="0" indent="0">
              <a:buFontTx/>
              <a:buChar char="-"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момент обращения в нашу клинику </a:t>
            </a: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Прежний брак был 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87,5%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Новый брак – у 6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12,5%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600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000" dirty="0" smtClean="0"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Критерием исключения явились: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клинически значимая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экстрагенитальная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патология (диабет, астма,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гипертензния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ИМТ ≥30 (норма 18,5 - 25), </a:t>
            </a:r>
          </a:p>
          <a:p>
            <a:pPr marL="0" indent="0"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склерокистоз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яичников,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эндометриоз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опухолевые процессы гениталий,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миома матки средних и больших размеров,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миома матки.   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(такие случаи в разработку не включались)</a:t>
            </a:r>
          </a:p>
          <a:p>
            <a:pPr marL="0" indent="0" algn="ctr">
              <a:buNone/>
            </a:pPr>
            <a:endParaRPr lang="ru-RU" sz="3000" dirty="0" smtClean="0"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РЕЗУЛЬТАТЫ                     И ИХ ОБСУЖДЕНИЕ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6588224" y="4365104"/>
            <a:ext cx="2304256" cy="23042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документации показал,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визита в нашу клинику  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большая часть пациенток                 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(62,5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первая группа)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были обследованы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в клиниках разного уровня,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 учетом  существующих рекомендаций,  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Причем 56,7%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них – в 2-3-х, 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13,3%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и более клиниках).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Остальные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37,5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 - вторая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еще детально не занимались вопросом коррекции репродуктивной функции.    </a:t>
            </a:r>
          </a:p>
          <a:p>
            <a:pPr marL="0" indent="0"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4800" dirty="0" smtClean="0">
                <a:cs typeface="Times New Roman" pitchFamily="18" charset="0"/>
              </a:rPr>
              <a:t>   </a:t>
            </a:r>
            <a:endParaRPr lang="ru-RU" sz="4800" dirty="0"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ru-RU" sz="2800" b="1" dirty="0" smtClean="0"/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Удовика Н.А., 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Заведующая кафедрой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акушерства и гинекологии ФГБОУ ВО ЛНР им.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Свт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Луки Минздрава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России,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к.мед.н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., доцент </a:t>
            </a: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endParaRPr lang="ru-RU" sz="28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Гордиенко Е.В., 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Доцент кафедры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акушерства и гинекологии ФГБОУ ВО ЛНР им.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Свт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Луки Минздрава России,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к.мед.н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Почти все пациентки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первой группы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рекомендации врачей вели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учет овуляций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использованием  </a:t>
            </a:r>
          </a:p>
          <a:p>
            <a:pPr marL="0" indent="0" algn="ctr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тест-полосок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и/или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повторных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УЗИ-исследований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и/или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базальной температуры.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83,3%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многократно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сдавала кровь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определения уровня  женских половых и регуляторных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гормонов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(ФСГ, ЛГ, пролактин, ТТГ).  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Достоверных гормональных нарушений у них не выявлено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обследования  женщинам назначались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гормональные препараты                                              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дуфастон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фемостон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КОК с последующей отменой препарата или стимуляцией овуляции)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антибактериальные препараты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как правило,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перорально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интравагинально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2-3 курсами.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половине случаев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проведена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гистероскопия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исследованием эндометрия и оценкой устьев маточных труб;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56,7%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лапароскопия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оценкой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ампулярного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отдела маточных труб и очагов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эндометриоза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у половины выполнен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дриллинг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яичников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Достоверной патологии не выявлено</a:t>
            </a: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000" dirty="0" smtClean="0"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вот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физиотерапевтическое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санаторно-курортное лечение получили только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16,7%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женщин                      первой группы 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касается пациенток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второй группы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часть из них один или два раза начинали обследование, но бросали, а другая часть только планировала что-то,             но ничего последовательного еще не совершила в сторону решения вопроса репродукции.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момент обследования в нашей клинике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выявлено, что у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79,2%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 с проблемами репродуктивной функции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присутствовала астеническая симптоматика и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зацикленность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проблеме  «беременность», 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причем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более выраженная в первой группе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                            где женщины активно обследовались и лечились еще до попадания в нашу клинику.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Выявлено также, что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обследование мужа (партнера)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наряду с обследованием и лечением женщины 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попадания в нашу клинику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проведено только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47,9%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был традиционный анализ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спермограммы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который проводился в условиях клиник ЛНР. 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Выявлены: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Нормальная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спермограмма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- 30,4%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err="1" smtClean="0">
                <a:latin typeface="Cambria"/>
                <a:cs typeface="Times New Roman" pitchFamily="18" charset="0"/>
              </a:rPr>
              <a:t>↓</a:t>
            </a:r>
            <a:r>
              <a:rPr lang="ru-RU" sz="2400" b="1" dirty="0" smtClean="0">
                <a:latin typeface="Cambria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общего числа сперматозоидов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олигозооспермия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 26%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err="1" smtClean="0">
                <a:latin typeface="Cambria"/>
                <a:cs typeface="Times New Roman" pitchFamily="18" charset="0"/>
              </a:rPr>
              <a:t>↓</a:t>
            </a:r>
            <a:r>
              <a:rPr lang="ru-RU" sz="2400" b="1" dirty="0" smtClean="0">
                <a:latin typeface="Cambria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подвижности сперматозоидов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астенозооспермия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- 34,8%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патологические формы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тератозооспермия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- 8,8%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ts val="48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документации или со слов женщин имелись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следующие заключения в отношении партнера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lnSpc>
                <a:spcPts val="48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«здоров» -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30,4% 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ts val="48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«можно беременеть, не критично»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43,5%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ts val="48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«плохие анализы и врач сказал лечиться» -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26,1%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ts val="4800"/>
              </a:lnSpc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ts val="48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Однако, только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мужчин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ранее получали лечение витаминами;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остальные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отказались или отложили его на «потом» из-за ряда проблем в жизни. </a:t>
            </a:r>
            <a:endParaRPr lang="ru-RU" sz="3000" dirty="0"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180020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нашей клинике предлагались такие подходы к ведению супружеской пары с нерешенной репродуктивной функцией :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4" name="Picture 2" descr="https://o-krohe.ru/images/article/thumb/660-0/2018/01/stimulyaciya-ovulyacii-dlya-planirovaniya-beremennosti-preparaty-i-rezultaty-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276872"/>
            <a:ext cx="5760640" cy="43204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Активное приобщение партнера (супруга) к обследованию и полному                                           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выполнению рекомендаций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андролога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FontTx/>
              <a:buChar char="-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более широкое включение                         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физиотерапевтических методов воздействия на матку и придатки матки                                                                        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 как  беременность вынашивать будет женщина и матку нужно готовить;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психотерапевтические методики для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купирования доминанты «беременность»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48 обратившихся женщин с нарушенной репродуктивной функцией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77% пар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приняли предложенные рекомендации и попытались пройти этот путь с нашим участием.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Так, полноценный курс лечения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андролога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Получили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78,4%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мужчин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(массаж простаты, тампоны, антибиотики, антиоксиданты,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физкабинет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Лечение занимало от 2 до 6 месяцев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Существенно изменили образ жизни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81%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вредные привычки, питание, снижение веса, отказ от пива и алкоголя, смена работы, улучшение режима работы и др.)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получали гирудотерапию и курс физиотерапевтических процедур 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отличие от ранее проведенных курсов лечения женщин мы не назначали гормональные препараты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(не было показаний, а побочные эффекты могут быть существенными)</a:t>
            </a:r>
          </a:p>
          <a:p>
            <a:pPr marL="0" indent="0" algn="ctr">
              <a:buNone/>
            </a:pP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ряде случаев пары консультировались у психотерапевта или психолога </a:t>
            </a: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 ПРОБЛЕМЫ</a:t>
            </a:r>
          </a:p>
          <a:p>
            <a:pPr algn="ctr">
              <a:buNone/>
            </a:pP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6948264" y="4725144"/>
            <a:ext cx="1944216" cy="1944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в итоге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течение года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завершения нашей программы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беременность наступила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27%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женщин (пролечены оба супруга)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16%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(в паре пролечилась только женщина)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13,5%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новых отношениях в течение 2-4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Показательно, что в парах, где наступила беременность, но лечилась только женщина, она в анамнезе имела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кесарево сечение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диагноз «вторичное бесплодие»                                    (вероятная причина которого  -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хронический эндометрит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 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какой то степени это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исключило мужской фактор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инфертильности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2068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Течение беременностей было физиологическим.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Беспокойство за исход беременности, конечно, имело место, но оба супруга были настроены на позитив.</a:t>
            </a:r>
          </a:p>
          <a:p>
            <a:pPr marL="0" indent="0" algn="ctr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Следует отметить, что ни в одном случае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прогестерон не назначался,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родители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были настроены на ребенка и не предполагали причин для аборта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даже по медицинским показаниям, что позволило минимизировать число УЗИ плода и плаценты до 1-2 раз за беременность.                                                       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Полностью от УЗИ отказалась только одна пара.</a:t>
            </a:r>
          </a:p>
          <a:p>
            <a:pPr marL="0" indent="0" algn="ctr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Все беременности у них закончились рождением доношенного ребенка без видимых патологических дефектов.    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8784" y="4509120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Б С У Ж Д Е Н И Е </a:t>
            </a: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 Е З У Л Ь Т А Т О В  </a:t>
            </a:r>
          </a:p>
          <a:p>
            <a:pPr algn="ctr">
              <a:buNone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Ы В О Д 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6588224" y="4365104"/>
            <a:ext cx="2304256" cy="23042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Можно полагать, что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здоровье партнера имеет большое значение в решении репродуктивной функции пары (семьи)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что необходимо учитывать при обследовании и лечении супружеских пар с нерешенной репродуктивной функцией.  </a:t>
            </a:r>
          </a:p>
          <a:p>
            <a:pPr fontAlgn="base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Частота наступления беременности повышалась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1,7 раза в случае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лечения обоих супругов;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 если лечилась только женщина, то беременность чаще наступала в случаях вторичного бесплодия по причине хронического эндометрита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У 13,5% женщин беременность наступила в новых отношениях, что еще раз указывает на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значимость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полноценности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сперматозоида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36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Сегодня доказано:</a:t>
            </a:r>
          </a:p>
          <a:p>
            <a:pPr fontAlgn="base"/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реализация неблагоприятного репродуктивного сценария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инфертильность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самоаборты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преждевременные роды,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гестозы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врожденные пороки развития плода, внематочная беременность)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берет начало с неполноценных мужских гамет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Так, при наличии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патологического хроматина сперматозоида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(конденсация хроматина) происходит</a:t>
            </a:r>
          </a:p>
          <a:p>
            <a:pPr algn="ctr" fontAlgn="base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неполноценное зачатие</a:t>
            </a:r>
          </a:p>
          <a:p>
            <a:pPr algn="ctr" fontAlgn="base">
              <a:buNone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формируется неполноценное плодное яйцо</a:t>
            </a:r>
          </a:p>
          <a:p>
            <a:pPr algn="ctr" fontAlgn="base">
              <a:buNone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далее - неполноценный иммунный ответ организма матери</a:t>
            </a:r>
          </a:p>
          <a:p>
            <a:pPr algn="ctr" fontAlgn="base">
              <a:buNone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результате развивается «осложненная беременность»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36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Ранее существовала догма, что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единственная роль сперматозоида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— доставка генетического кода в яйцеклетку, чтобы  потомство унаследовало от отца последовательность ДНК. 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Сегодня известно, что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сперма также вносит вклад в программу дальнейшего развития эмбриона.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Так, сегодня выделено как минимум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 гена отца (H19-IGF2, RASGRF и DLK1-GTL2), участвующих в развитии зародыша,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формировании </a:t>
            </a:r>
            <a:r>
              <a:rPr lang="ru-RU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трофобласта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плаценты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                     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 современным представлениям,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экспрессия отцовских генов стартует на стадии 4—8 бластомеров, что происходит на 3-и стуки развития зародыша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Этот период является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критическим в развитии зародыша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если зародыш погибает, то ведущая причина – генетический дефект сперматозоида.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36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 fontAlgn="base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ТАКИМ ОБРАЗОМ: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реализацию репродуктивной функции влияет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исходный уровень здоровья обоих супругов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этапе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прегравидарной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подготовки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лечение только женщины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нереализованной репродуктивной функцией -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неверное решение.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Партнеру –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прегравидарная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подготовка также важна и перспективна.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Необходима борьба с вредными привычками у молодых людей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государственном уровне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(причина травматизма, половых инфекций, осложненного течения беременности).  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Луганской Народной Республике нужно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развивать андрологию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прикладную науку.</a:t>
            </a:r>
          </a:p>
          <a:p>
            <a:pPr fontAlgn="base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36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60648"/>
            <a:ext cx="8640960" cy="6597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</a:p>
          <a:p>
            <a:pPr marL="609600" indent="-514350" algn="l">
              <a:spcBef>
                <a:spcPts val="300"/>
              </a:spcBef>
              <a:spcAft>
                <a:spcPts val="300"/>
              </a:spcAft>
              <a:buAutoNum type="arabicPeriod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Божедомов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В.А., Виноградов И.В., Липатова Н.А. Нарушения структуры хроматина сперматозоидов: клиническое значение, причины, диагностика, лечение (обзор литературы) Проблемы  репродукции. 2012; (5): 80‑88. </a:t>
            </a:r>
          </a:p>
          <a:p>
            <a:pPr marL="609600" lvl="0" indent="-514350" algn="l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Лычагин А.С., Малинина О.Ю.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Невынашивание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беременности: вклад мужского фактора и возможности его преодоления //  Проблемы  репродукции 2017; 23(5):106‑114.  </a:t>
            </a:r>
          </a:p>
          <a:p>
            <a:pPr marL="609600" indent="-514350" algn="l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Bundhun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PK,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Janoo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Bhurtu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Teeluck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Soogund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MZS,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Pursun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M, et al. Tobacco smoking and semen quality in infertile males: a systematic review and meta-analysis. MC Public Health 2019;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19(1):36.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10.1186/s12889-018-6319-3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514350" algn="l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Gharagozloo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P.,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Aitken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R.J. The role of sperm oxidative stress in male infertility and the significance of oral antioxidant therapy. Hum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Reprod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2011; 26: 7: 1628—1640.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514350" algn="l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Gill K,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Jakubik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J,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Kups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M. The impact of sedentary work on sperm nuclear DNA integrity. Folia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Histochem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Cytobiol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2019;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57(1):15-22.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10.5603/ FHC.a2019.0002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6" name="AutoShape 12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AutoShape 14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0" name="AutoShape 16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20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60863" y="-34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6" name="AutoShape 12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AutoShape 14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0" name="AutoShape 16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Picture 2" descr="https://papik.pro/grafic/uploads/posts/2023-04/1681538731_papik-pro-p-demografiya-natsproekt-logotip-vektor-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96752"/>
            <a:ext cx="7776864" cy="50405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6820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Вполне понятно, чтобы общество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выжило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продолжилось: 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стране должны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рождаться здоровые дети;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 дети должны быть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способны к нормальной общественной трудовой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(создавать блага);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в будущем, сами должны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создавать семьи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давать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здоровое потомство.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380312" y="5157192"/>
            <a:ext cx="1512168" cy="151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Однако,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протяжении последних двух десятилетий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имеет место четкая тенденция в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ухудшении здоровья детей и подростков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рожденных в 2000-х годах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по сравнению с аналогичными показателями у детей и подростков прошлого столетия.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Так,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настораживает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то, что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уменьшилась доля здоровых детей при рождении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и                                 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растет число детей-инвалидов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                                   которые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маловероятно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 будущем                                           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родят здоровое поколение.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164288" y="5013176"/>
            <a:ext cx="1656184" cy="16561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Наряду с этим,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медико-социальное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значение в России приобрела проблема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бесплодия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частота которого колеблется в пределах                        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8 до 19%,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оказываясь более высокой в промышленно развитых областях.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Эти цифры касаются поколения, рожденного до 2000-х гг.  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Для поколения 2000-х убедительных данных по этому показателю в литературе еще не найдено (времени мало).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 имеются такие данные:                                           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доля родившихся детей у молодых матерей                                              15-19 лет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2020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году снизилась                                                     до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3 %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против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14 %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1990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год, в т.ч.                                                    по причине бесплодия 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чайлд-фри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380312" y="5157192"/>
            <a:ext cx="1512168" cy="151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имеет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тенденции к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снижению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частота                               </a:t>
            </a:r>
            <a:r>
              <a:rPr lang="ru-RU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невынашивания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беременности.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России данный показатель составляет                                            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15 до 20%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 всех диагностированных беременностей (по разным причинам)</a:t>
            </a:r>
          </a:p>
          <a:p>
            <a:pPr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триместр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50%, 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триместр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20%, 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триместр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30%).</a:t>
            </a:r>
          </a:p>
          <a:p>
            <a:pPr>
              <a:buNone/>
            </a:pPr>
            <a:endParaRPr lang="ru-RU" sz="27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308304" y="4941168"/>
            <a:ext cx="1512168" cy="151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4098" name="AutoShape 2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endParaRPr lang="ru-RU" sz="27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ПОКАЗАТЕЛЬНО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, что на протяжении                                    </a:t>
            </a:r>
          </a:p>
          <a:p>
            <a:pPr>
              <a:buNone/>
            </a:pPr>
            <a:endParaRPr lang="ru-RU" sz="27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более 70 лет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sz="2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прогестерона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и                     </a:t>
            </a:r>
          </a:p>
          <a:p>
            <a:pPr>
              <a:buNone/>
            </a:pPr>
            <a:endParaRPr lang="ru-RU" sz="27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7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более 50 лет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sz="27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токолитиков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7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при беременности в мире частота </a:t>
            </a:r>
          </a:p>
          <a:p>
            <a:pPr algn="ctr">
              <a:buNone/>
            </a:pP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невынашивания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недонашивания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беременности                               НЕ СНИЗИЛАСЬ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,                                                     </a:t>
            </a:r>
          </a:p>
          <a:p>
            <a:pPr>
              <a:buNone/>
            </a:pP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а в ряде случаев – даже растет (например, ВРТ).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4" name="Picture 8" descr="https://avatars.mds.yandex.net/i?id=20bac77e68708de8f560c25306add7783eaad175-5337299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052736"/>
            <a:ext cx="1971587" cy="13102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4106" name="AutoShape 10" descr="https://darba.ru/media/products/37218/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AutoShape 12" descr="https://darba.ru/media/products/37218/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darba.ru/media/products/37218/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darba.ru/media/products/37218/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14" name="Picture 18" descr="https://cdn.eapteka.ru/upload/offer_photo/182/38/2_f8ea745fd9daa3a0f180dc12b63bac68.png?t=1643585989&amp;_cvc=16747177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348880"/>
            <a:ext cx="2915816" cy="22322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Согласно большинству прогнозов, в XXI веке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людей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территории РФ будет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убывать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(около − 510 тыс. в год), и по мнению ряда ученых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 возрождения многодетной семьи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(3 и более детей)                             в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2050 году в России будет жить до 70 млн.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Поэтому,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стабилизация демографической ситуации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 очень важная и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наиболее сложная                                      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 для страны.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7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s://xn-----mlcbpbaajirchhb2bshcg5a6c8i.xn--p1ai/wp-content/uploads/2020/03/pattern_icons_RGB_futurerussia_demograp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7308304" y="4941168"/>
            <a:ext cx="1656184" cy="16561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4098" name="AutoShape 2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https://avatars.mds.yandex.net/i?id=506bf774eacdcb17d7387947e8d4edcc23cb6b2b-7952541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10729</TotalTime>
  <Words>1779</Words>
  <Application>Microsoft Office PowerPoint</Application>
  <PresentationFormat>Экран (4:3)</PresentationFormat>
  <Paragraphs>229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Опыт ведения супружеских пар с проблемами                                      репродуктивной функции     г.Луганск – 2026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Выводы</vt:lpstr>
      <vt:lpstr>Выводы</vt:lpstr>
      <vt:lpstr>Выводы</vt:lpstr>
      <vt:lpstr>Выводы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Наталья</cp:lastModifiedBy>
  <cp:revision>380</cp:revision>
  <dcterms:created xsi:type="dcterms:W3CDTF">2020-09-15T14:02:41Z</dcterms:created>
  <dcterms:modified xsi:type="dcterms:W3CDTF">2026-02-19T01:09:55Z</dcterms:modified>
</cp:coreProperties>
</file>