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39" r:id="rId4"/>
    <p:sldId id="342" r:id="rId5"/>
    <p:sldId id="409" r:id="rId6"/>
    <p:sldId id="395" r:id="rId7"/>
    <p:sldId id="396" r:id="rId8"/>
    <p:sldId id="397" r:id="rId9"/>
    <p:sldId id="344" r:id="rId10"/>
    <p:sldId id="297" r:id="rId11"/>
    <p:sldId id="345" r:id="rId12"/>
    <p:sldId id="347" r:id="rId13"/>
    <p:sldId id="392" r:id="rId14"/>
    <p:sldId id="411" r:id="rId15"/>
    <p:sldId id="386" r:id="rId16"/>
    <p:sldId id="412" r:id="rId17"/>
    <p:sldId id="366" r:id="rId18"/>
    <p:sldId id="406" r:id="rId19"/>
    <p:sldId id="407" r:id="rId20"/>
    <p:sldId id="405" r:id="rId21"/>
    <p:sldId id="403" r:id="rId22"/>
    <p:sldId id="404" r:id="rId23"/>
    <p:sldId id="399" r:id="rId24"/>
    <p:sldId id="410" r:id="rId25"/>
    <p:sldId id="401" r:id="rId26"/>
    <p:sldId id="391" r:id="rId27"/>
    <p:sldId id="390" r:id="rId28"/>
    <p:sldId id="30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DDB"/>
    <a:srgbClr val="00FF00"/>
    <a:srgbClr val="0000FF"/>
    <a:srgbClr val="FF0066"/>
    <a:srgbClr val="FF33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70" d="100"/>
          <a:sy n="70" d="100"/>
        </p:scale>
        <p:origin x="-136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48872" cy="604867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СОСТОЯНИЕ  ГЕПАТОБИЛИАРНОЙ СИСТЕМЫ У МОЛОДЫХ ЖЕНЩИН С НАРУШЕНИЕМ МЕНСТРУАЛЬНОЙ  ФУНКЦИИ, ПРОЖИВАЮЩИХ  В ЛУГАНСКОЙ НАРОДНОЙ РЕСПУБЛИКЕ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2400" b="1" dirty="0" smtClean="0"/>
              <a:t>Луганск - 2025</a:t>
            </a:r>
            <a:r>
              <a:rPr lang="ru-RU" sz="3300" b="1" dirty="0" smtClean="0">
                <a:solidFill>
                  <a:srgbClr val="FF0000"/>
                </a:solidFill>
              </a:rPr>
              <a:t/>
            </a:r>
            <a:br>
              <a:rPr lang="ru-RU" sz="3300" b="1" dirty="0" smtClean="0">
                <a:solidFill>
                  <a:srgbClr val="FF0000"/>
                </a:solidFill>
              </a:rPr>
            </a:b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11210"/>
            <a:ext cx="3168352" cy="307858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774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6048672" cy="604867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Изучение состояния 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гепатобилиарной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системы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молодых женщин с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нарушением менструальной  функции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                          проживающих в                                          Луганской Народной Республике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698517" cy="4293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482453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 А Т Е Р И А Л                                                        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  М Е Т О Д Ы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endParaRPr lang="ru-RU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 С Л Е Д О В А Н И Я</a:t>
            </a:r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806368" cy="2542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268288" indent="-268288" fontAlgn="base"/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наблюдением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находилось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24±2,3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 с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менструальной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обратившихся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клинику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вопросам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прегравидарной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подготовки.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268288" indent="-268288" fontAlgn="base"/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нарушения менструальной функции у них:</a:t>
            </a:r>
            <a:endParaRPr lang="ru-RU" sz="2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46063" fontAlgn="base">
              <a:buNone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Альгоменорея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-  21 (40,4%)</a:t>
            </a:r>
          </a:p>
          <a:p>
            <a:pPr marL="514350" indent="-246063" fontAlgn="base">
              <a:buNone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Межменструальные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выделения – 11 (21,2%)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Увеличение объема менструальной крови – 10 (19,2%)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Вторичная аменорея – 9 (17,4%)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Уменьшение длительности цикла – 8 (15,4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Задержка менструаций при нормальной периодичности предыдущих – 7 (13,5%)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Уменьшение объема менструальной крови – 7 (13,5%).</a:t>
            </a:r>
          </a:p>
          <a:p>
            <a:pPr marL="514350" indent="-246063" fontAlgn="base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ремль объединит ДНР и ЛН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872" y="4581128"/>
            <a:ext cx="374441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640871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61950" indent="-36195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Все наблюдаемые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молодые женщины постоянно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проживали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ЛНР в экологически неблагоприятных регионах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(крупные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поселки городского типа, где были предприятия металлургической, угольной, химической и коксохимической промышленности, пестициды, ядохимикаты),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2014 года - в условиях локального вооруженного конфликта, подвергаясь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хрониострессу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связанному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 политическими, социальными и финансово-экономическими трудностями в республике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за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ее пределы не выезжали. </a:t>
            </a:r>
          </a:p>
          <a:p>
            <a:pPr marL="514350" indent="-51435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Эти женщины составили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основную группу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61950" indent="-361950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группу сопоставления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вошли 50 женщин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25±1,9 лет)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менструальной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оторые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проживали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отдаленных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сельско-хозяйственных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районах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ЛНР,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 с 2014 года – вдали от линии боевых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действий (или временно уезжали в мирные районы Ростовской, Воронежской и других областей РФ). </a:t>
            </a:r>
          </a:p>
          <a:p>
            <a:pPr marL="268288" indent="-268288"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 менструальной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у них: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246063" fontAlgn="base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Альгоменорея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24 (48%)</a:t>
            </a:r>
          </a:p>
          <a:p>
            <a:pPr marL="514350" indent="-246063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длительности менструального цикла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(22%).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246063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объема менструальной крови – 10 (20%)</a:t>
            </a:r>
          </a:p>
          <a:p>
            <a:pPr marL="514350" indent="-246063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Вторичная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аменорея – 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(18%)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246063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Задержка менструаций при нормальной периодичности предыдущих – 7 (14%)</a:t>
            </a:r>
          </a:p>
          <a:p>
            <a:pPr marL="514350" indent="-246063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объема менструальной крови – 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(14%).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ремль объединит ДНР и ЛН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872" y="4581128"/>
            <a:ext cx="374441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главным отличием основной и группы сопоставления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были условия проживания.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Установлено также, что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вканун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появления нарушений менструального цикла у 16 (30,8%) и 11 (22,0%) пациенток основной и группы сопоставления соответственно был аборт; у 33 (63,5%) и 35 (70%) – длительный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психоэмоциональный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стресс (чаще – неразрешенная ситуация дома, реже - на работе);                     12 (23,1%) и 14 (28,0%) пациенток указали на изменение массы тела за последние 3-6 месяцев (как в сторону прибавки веса, так и в сторону похудения). </a:t>
            </a:r>
          </a:p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Физиологическая беременность,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аденомиоз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миома матки, а также полипы эндометрия и шейки матки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 обследованных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молодых женщин обоих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были исключены.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ремль объединит ДНР и ЛН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872" y="4581128"/>
            <a:ext cx="374441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Патология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щитовидной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железы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пациенток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сопоставления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комплексного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выявлена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  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Рожавших оказалось 13 (25%) в основной группе и 20 (40%) – в группе  сопоставления.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подвергались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общеклиническому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гинекологическому, неврологическому, инструментальному и лабораторному обследованию, которое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роводили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динамике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1-2‑х лет). </a:t>
            </a:r>
          </a:p>
          <a:p>
            <a:pPr marL="0" indent="0">
              <a:buNone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Полученные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данные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обработаны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методами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вариационной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статистики.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Пациентки с вирусным поражением печени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осложнениями (фиброз, цирроз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карцинома печени)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исследование не включались. </a:t>
            </a:r>
          </a:p>
          <a:p>
            <a:pPr marL="0" indent="0">
              <a:buNone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ПОЛУЧЕННЫЕ РЕЗУЛЬТАТЫ                     И ИХ ОБСУЖДЕНИЕ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08712"/>
          </a:xfrm>
          <a:solidFill>
            <a:srgbClr val="FCFDD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результате проведенных исследований установлено, что у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(69,2%)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пациенток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нарушениями менструальной функции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имела место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ХНП ГБС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достоверно было выше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чем в группе сопоставления (12 –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24%). 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Хронический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некалькулезный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холецистит в стадии нестойкой ремиссии диагностирован у 29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(80,6%)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пациенток основной группы; жировой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гепатоз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30,5%), хронический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неспецифический реактивный гепатит - 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2 (5,6%), хронический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токсический гепатит - у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 (2,8%). В ряде случаев патология была сочетанной.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6336704"/>
          </a:xfrm>
          <a:solidFill>
            <a:srgbClr val="FCFDD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Сопутствующая хроническая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патология у пациенток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группы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дигестивной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системы (гастроптоз,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гипацидный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гастрит, панкреатит, колит) диагностирована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46 (88,5%);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хроническая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ЛОР-патология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синуиты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декомпенсированный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тонзиллит) -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17 (47,2%). </a:t>
            </a: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частые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ОРВИ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- 35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67,3%)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из этой группы, причем не только в осенне-зимний период, но и летом; у половины это сопровождалось проявлениями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nasalis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labialis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группе сопоставления таких женщин было 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меньше.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 lvl="0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Удовика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НатальяАлексеевна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к.мед.н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доцент кафедры акушерства и гинекологии ФГБОУ ВО ЛНР им.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Свт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Луки Минздрава России </a:t>
            </a:r>
          </a:p>
          <a:p>
            <a:pPr>
              <a:buNone/>
            </a:pPr>
            <a:endParaRPr lang="en-US" sz="2800" b="1" dirty="0" smtClean="0"/>
          </a:p>
        </p:txBody>
      </p:sp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816424" cy="2921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  <a:solidFill>
            <a:srgbClr val="FCFDD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Клиническая картина ХНП ГБС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 пациенток основной группы характеризовалась наличием тяжести и умеренной боли в области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эпигастрия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 правого подреберья 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83,3%),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обложенностью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языка желтоватым или грязным налетом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(22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61,1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%).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Характерными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были бледность кожи и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субиктеричность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склер;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10 (27,8%)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имела место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лимфаденопатия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33,3%)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диспептические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явления.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Единичные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телеангиоэктазии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выявлены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10  (27,8%),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умеренно выраженная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пальмарная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эритема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15 (41,7%).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  <a:solidFill>
            <a:srgbClr val="FCFDD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(50%)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пациенток при пальпации отмечалось увеличение печени на 2-3 см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из-под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края реберной дуги, в ряде случаев выявлены слабо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5 (13,9%)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выявлены положительные пробы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Даниньи-Ашнера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глазо-сердечный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рефлекс) и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(11,1%)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Чермака-Геринга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сино-каротидный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рефлекс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Чувствительность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пальпации толстой кишки определялась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(25,0%) пациенток.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53547"/>
          </a:xfrm>
          <a:solidFill>
            <a:srgbClr val="FCFDDB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ультразвукового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плотности печени определялось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(38,9%)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пациенток,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неравномерность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эхоструктуры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 7 (19,4%).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ряда пациенток было выявлено умеренное расширение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внутрипеченочных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желчных протоков, у 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(13,9%)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повышение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эхоплотности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поджелудочной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железы и нечеткость ее контуров.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Утолщение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стенки желчного пузыря до 3-5 мм отмечено у всех пациенток с диагнозом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хронического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некалькулезного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холецистита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наличие перетяжек (спаек) –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24,1%),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детрита («замазки») –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(34,5%),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микролитов – у 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(20,7%).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Одновременно с этим у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82,7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%.) пациенток основной группы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выявлена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астеническая симптоматика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которую мы трактовали как СПУ ввиду сочетания стрессовых факторов (влияние последствий локального вооруженного конфликта) и проживание в экологически неблагоприятном регионе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Донбасса. </a:t>
            </a:r>
          </a:p>
          <a:p>
            <a:pPr marL="0" indent="0" algn="just">
              <a:buNone/>
            </a:pP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Клиническая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картина СПУ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характеризовалась жалобами на общую слабость и повышенную утомляемость, которые не ликвидировалась после сна, отпуска и отдыха, недомогание, снижение настроения и работоспособности. Характерными были эмоциональная лабильность, раздражительность, недостаточная концентрация внимания, снижение памяти, нарушение формулы сна. 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ряде случаев отмечалась апатия, чувство немотивированной тревоги, иногда достигающей характера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обсессивно-фобического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синдрома. Обращали на себя внимание астенический тип телосложения и тонкие конечности у пациенток основной группы; однако случаев дефицита массы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тела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ожирения в нашей выборке не было.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Показательно, что в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 сопоставления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пациентки который проживали в более выгодных экологических условиях и менее были подвержены хроническому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стрессу,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таких изменений как со стороны ГБС, так и яркости астенической симптоматики нами не отмечено</a:t>
            </a: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биохимическом обследовании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половины пациенток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основной группы отмечалось умеренное повышению активности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аминотрансфераз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(для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АлАТ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в пределах 1,0-1,3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/час*л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АсАТ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0,8-1,0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/час*л); уровень общего билирубина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пределах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21-29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мкмоль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/л выявлен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 (17,3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%) случаях; тенденция к повышению тимоловой пробы в пределах 4,5-7 ед. - 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19,2%),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общая активность щелочной фосфатазы норму превышала также у 9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17,3%) (7,9±0,02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‑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глутамилтранспептидазы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15,4%)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человек. Достоверное повышение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«печеночных» изоферментов ЛДГ4+5 отмечено в 12 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23,1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%) наблюдениях.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остальных пациенток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основной группы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наличием ХНП ГБС эти биохимические показатели были в пределах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нормы.</a:t>
            </a:r>
          </a:p>
          <a:p>
            <a:pPr marL="0" indent="0"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пациенток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сопоставления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выявлено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отклонений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ремль объединит ДНР и ЛН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872" y="4581128"/>
            <a:ext cx="374441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молодых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женщин с нарушениями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менструальной функции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проживающих в экологически неблагоприятных условиях ЛНР,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69,2% случаев зарегистрирована ХНП ГБС, что в 2,9 раза превышало аналогичный показатель пациенток, проживающих в более благоприятных регионах ЛНР.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88,5% пациенток основной группы выявлена сопутствующая патология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дигестивной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системы и у 82,7% – астеническая симптоматика в виде СПУ, что достоверно было выше, чем в группе сопоставления.  </a:t>
            </a:r>
          </a:p>
          <a:p>
            <a:pPr marL="514350" indent="-514350" algn="just"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Фактор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сочетанности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ХНП ГБС и астенический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симптоматики,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сдвиги биохимических показателей у молодых женщин основной группы нужно учитывать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разработке 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прегравидарной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подготовки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для создания более благоприятных условий для зачатия.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ремль объединит ДНР и ЛНР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872" y="4581128"/>
            <a:ext cx="3744415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63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7" y="476672"/>
            <a:ext cx="7934886" cy="5688632"/>
          </a:xfrm>
          <a:prstGeom prst="rect">
            <a:avLst/>
          </a:prstGeom>
          <a:solidFill>
            <a:srgbClr val="FCFDDB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avatars.mds.yandex.net/i?id=23f1b786a0fe4350294e82f4b0c4c9244a5c3efb-10805295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avatars.mds.yandex.net/i?id=23f1b786a0fe4350294e82f4b0c4c9244a5c3efb-10805295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avatars.mds.yandex.net/i?id=23f1b786a0fe4350294e82f4b0c4c9244a5c3efb-10805295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avatars.mds.yandex.net/i?id=23f1b786a0fe4350294e82f4b0c4c9244a5c3efb-10805295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Картинки демография населени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Картинки демография населени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avatars.mds.yandex.net/i?id=030e2ee52061d70d1cba895e194b6b52f9a4a01d-10928869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https://avatars.mds.yandex.net/i?id=030e2ee52061d70d1cba895e194b6b52f9a4a01d-10928869-images-thumbs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 ПРОБЛЕМЫ</a:t>
            </a:r>
          </a:p>
          <a:p>
            <a:pPr algn="ctr">
              <a:buNone/>
            </a:pP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912768" cy="6408712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Хроническая неспецифическая патология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гепатобилиарной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системы (ХНП ГБС) занимает одно из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ведущих мест в структуре общей заболеваемости 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проживающих в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неблагоприятных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регионах с высоким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уровнем загрязнения окружающей среды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гепатотоксичными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ксенобиотиками (промышленные яды, пестициды, инсектициды, красители, бытовые химикаты и 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что связывается с                        развитием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вторичного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иммунодефицита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2520280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912768" cy="6192688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данной проблематике возрастает еще и потому, что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ХНП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ГБС чаще встречается 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женщин.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тому же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известна взаимосвязь между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состоянием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ГБС и репродуктивной системой.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пациенток с пролиферативными заболеваниями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матки и молочных желез нередко выявляется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патология ГБС,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приводит к нарушениям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метаболизма эстрогенов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                      а избыток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крови половых стероидов неблагоприятно влияет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печени и желчевыводящих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50136"/>
            <a:ext cx="2362224" cy="2905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Ряд авторов указывают на нередкое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сочетание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патологии печени с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астенической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симптоматикой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которая, в отличие от обычной усталости, проявляется даже 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другой стороны, в современном мире отмечается повсеместное возрастание числа больных с хронической астенией, в патогенезе которой определенное значение имеют вторичные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иммунодефициты.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ранее был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 и изучен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синдром повышенной утомляемости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(СПУ), который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воздействием на организм человека в целом и иммунную систему, в частности,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неблагоприятных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факторов.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возникновения СПУ характерно не само по себе наличие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вредных факторов окружающей среды, а именно 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сочетание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неблагоприятной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обстановкой, не разрешающейся в течение длительного времени, тогда как в отдельности эти факторы не обладают способностью вызывать данный синдром.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Нами на протяжении ряда лет изучались клинико-патогенетические аспекты СПУ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женщин с  хроническими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воспалительными заболеваниями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гениталий.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 была установлена тесная взаимосвязь между состоянием иммунного статуса и выраженностью астенической симптоматикой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последние годы особое наше внимание привлекли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молодые жительницы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крупных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индустриальных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городов, имеющие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гинекологические проблемы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позиции нередкого наличия у них астенической симптоматики, в том числе сходной с характеристикой СПУ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обнаруживали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нарушения менструального цикла более эмоционально переживали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пациентки с неразрешенными социальными проблемами.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менструального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цикла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непосредственно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могли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сопряжены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наличием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хронической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патологии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печени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 них. При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достаточно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дифференцировать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первично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вторично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  <a:solidFill>
            <a:srgbClr val="FCFDDB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РАБОТЫ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9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11167</TotalTime>
  <Words>1631</Words>
  <Application>Microsoft Office PowerPoint</Application>
  <PresentationFormat>Экран (4:3)</PresentationFormat>
  <Paragraphs>91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СОСТОЯНИЕ  ГЕПАТОБИЛИАРНОЙ СИСТЕМЫ У МОЛОДЫХ ЖЕНЩИН С НАРУШЕНИЕМ МЕНСТРУАЛЬНОЙ  ФУНКЦИИ, ПРОЖИВАЮЩИХ  В ЛУГАНСКОЙ НАРОДНОЙ РЕСПУБЛИКЕ      Луганск - 2025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504</cp:revision>
  <dcterms:created xsi:type="dcterms:W3CDTF">2020-09-15T14:02:41Z</dcterms:created>
  <dcterms:modified xsi:type="dcterms:W3CDTF">2025-02-17T03:52:40Z</dcterms:modified>
</cp:coreProperties>
</file>