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03" r:id="rId4"/>
    <p:sldId id="300" r:id="rId5"/>
    <p:sldId id="282" r:id="rId6"/>
    <p:sldId id="306" r:id="rId7"/>
    <p:sldId id="258" r:id="rId8"/>
    <p:sldId id="301" r:id="rId9"/>
    <p:sldId id="307" r:id="rId10"/>
    <p:sldId id="281" r:id="rId11"/>
    <p:sldId id="259" r:id="rId12"/>
    <p:sldId id="292" r:id="rId13"/>
    <p:sldId id="305" r:id="rId14"/>
    <p:sldId id="264" r:id="rId15"/>
    <p:sldId id="265" r:id="rId16"/>
    <p:sldId id="261" r:id="rId17"/>
    <p:sldId id="309" r:id="rId18"/>
    <p:sldId id="310" r:id="rId19"/>
    <p:sldId id="313" r:id="rId20"/>
    <p:sldId id="311" r:id="rId21"/>
    <p:sldId id="316" r:id="rId22"/>
    <p:sldId id="315" r:id="rId23"/>
    <p:sldId id="317" r:id="rId24"/>
    <p:sldId id="318" r:id="rId25"/>
    <p:sldId id="320" r:id="rId26"/>
    <p:sldId id="31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EAEAE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B0203-D067-493E-9496-9A187811F28F}" type="datetimeFigureOut">
              <a:rPr lang="uk-UA" smtClean="0"/>
              <a:pPr/>
              <a:t>27.03.2026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6999-56DF-4C80-A68C-C04C865B96A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269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hape 33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83971" name="Shape 3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26999-56DF-4C80-A68C-C04C865B96A2}" type="slidenum">
              <a:rPr lang="uk-UA" smtClean="0"/>
              <a:pPr/>
              <a:t>20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4075" y="2348880"/>
            <a:ext cx="8107882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фокусе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апластическая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анемия у девочки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подростка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F4928A-4508-A7A1-BC6B-3BB4CC27D0B3}"/>
              </a:ext>
            </a:extLst>
          </p:cNvPr>
          <p:cNvSpPr txBox="1"/>
          <p:nvPr/>
        </p:nvSpPr>
        <p:spPr>
          <a:xfrm>
            <a:off x="584075" y="357279"/>
            <a:ext cx="85341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Федеральное государственное бюджетное </a:t>
            </a: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образовательное учреждение высшего образования</a:t>
            </a:r>
            <a:endParaRPr kumimoji="0" lang="en-US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«Донецкий государственный медицинский университет</a:t>
            </a: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имени М. Горького» </a:t>
            </a:r>
            <a:endParaRPr kumimoji="0" lang="en-US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Министерства здравоохранения Российской Федерации, Донецк</a:t>
            </a:r>
            <a:endParaRPr kumimoji="0" lang="uk-UA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DF13800-B97E-CFE5-967C-82EEFE5F3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1213209" cy="10729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17175F5-DF61-1154-C505-A9CA642B16C8}"/>
              </a:ext>
            </a:extLst>
          </p:cNvPr>
          <p:cNvSpPr txBox="1"/>
          <p:nvPr/>
        </p:nvSpPr>
        <p:spPr>
          <a:xfrm>
            <a:off x="5691730" y="5301208"/>
            <a:ext cx="31698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д.м.н.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проф. Дубовая А. В.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к.м.н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доц. </a:t>
            </a:r>
            <a:r>
              <a:rPr kumimoji="0" lang="ru-RU" alt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Баешко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Г. И.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асс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Марченко Е. Н.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9CF9FF8-C205-397D-451E-B39942DFDD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0" y="4725144"/>
            <a:ext cx="2861844" cy="1990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7662" y="345024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картина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505" y="1340768"/>
            <a:ext cx="82153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Дебют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обыч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острый и характеризуется тремя синдромами, обусловленными поражением всех трех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гемопоэ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тических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ростков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4814" y="3024514"/>
            <a:ext cx="436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uk-UA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анемический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3645024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uk-UA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геморрагический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286256"/>
            <a:ext cx="5082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uk-UA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инфекционных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осложнений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70"/>
          <a:stretch/>
        </p:blipFill>
        <p:spPr>
          <a:xfrm>
            <a:off x="6072197" y="3258007"/>
            <a:ext cx="2806251" cy="14068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5305792" cy="796908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619872"/>
              </p:ext>
            </p:extLst>
          </p:nvPr>
        </p:nvGraphicFramePr>
        <p:xfrm>
          <a:off x="179512" y="1556792"/>
          <a:ext cx="8784976" cy="45567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4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130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778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99268">
                <a:tc>
                  <a:txBody>
                    <a:bodyPr/>
                    <a:lstStyle/>
                    <a:p>
                      <a:r>
                        <a:rPr lang="ru-RU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анемический синдром</a:t>
                      </a:r>
                      <a:endParaRPr lang="uk-UA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геморрагический синдром</a:t>
                      </a:r>
                      <a:endParaRPr lang="uk-UA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инфекционных осложнений</a:t>
                      </a:r>
                      <a:endParaRPr lang="uk-UA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7515">
                <a:tc>
                  <a:txBody>
                    <a:bodyPr/>
                    <a:lstStyle/>
                    <a:p>
                      <a:r>
                        <a:rPr lang="ru-RU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слабость,</a:t>
                      </a:r>
                    </a:p>
                    <a:p>
                      <a:r>
                        <a:rPr lang="ru-RU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бледность кожи,</a:t>
                      </a:r>
                    </a:p>
                    <a:p>
                      <a:r>
                        <a:rPr lang="ru-RU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тахикардия,</a:t>
                      </a:r>
                    </a:p>
                    <a:p>
                      <a:r>
                        <a:rPr lang="ru-RU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одышка,</a:t>
                      </a:r>
                    </a:p>
                    <a:p>
                      <a:r>
                        <a:rPr lang="ru-RU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шум в ушах,</a:t>
                      </a:r>
                    </a:p>
                    <a:p>
                      <a:r>
                        <a:rPr lang="ru-RU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головокружение, обмороки.</a:t>
                      </a:r>
                      <a:endParaRPr lang="uk-UA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петехии,</a:t>
                      </a:r>
                    </a:p>
                    <a:p>
                      <a:r>
                        <a:rPr lang="ru-RU" sz="2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экхимозы</a:t>
                      </a:r>
                      <a:r>
                        <a:rPr lang="ru-RU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кровоизлияния</a:t>
                      </a:r>
                      <a:r>
                        <a:rPr lang="ru-RU" sz="2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слизистые, склеру,</a:t>
                      </a:r>
                    </a:p>
                    <a:p>
                      <a:r>
                        <a:rPr lang="ru-RU" sz="2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кровотечения </a:t>
                      </a:r>
                      <a:r>
                        <a:rPr lang="ru-RU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маточные, носовые, ЖКТ </a:t>
                      </a:r>
                      <a:r>
                        <a:rPr lang="ru-RU" sz="2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др.</a:t>
                      </a:r>
                      <a:endParaRPr lang="uk-UA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лихорадка,</a:t>
                      </a:r>
                    </a:p>
                    <a:p>
                      <a:r>
                        <a:rPr lang="ru-RU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стоматит,</a:t>
                      </a:r>
                    </a:p>
                    <a:p>
                      <a:r>
                        <a:rPr lang="ru-RU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ангина,</a:t>
                      </a:r>
                    </a:p>
                    <a:p>
                      <a:r>
                        <a:rPr lang="ru-RU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инфекционные очаги на коже,</a:t>
                      </a:r>
                    </a:p>
                    <a:p>
                      <a:r>
                        <a:rPr lang="ru-RU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пневмонии, сепсис и др</a:t>
                      </a:r>
                      <a:r>
                        <a:rPr lang="ru-RU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7500990" cy="939784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на амбулаторном уровне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NB!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Диагноз приобретенной АА ставится на основании следующих признаков: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стойкое, более 2 недель снижение показателей минимум двух из трех линий периферической крови: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−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тромбоциты менее 140 Г/л;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 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−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гранулоциты менее 1,5 Г/л 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детей младше 5 лет - менее 1 Г/л);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 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−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 менее 110 г/л.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      </a:t>
            </a: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228871"/>
            <a:ext cx="87868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трёхростковая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анемия (гемоглобин &lt;110 г/л),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гранулоцитопения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(гранулоциты &lt;1,5х10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/л),   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тромбоцитопения (&lt;140х10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/л) 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отсутствие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пунктатах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костного мозга лейкемических клеток острого лейкоза или других опухолевых клеток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нейробластома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рабдомиосаркома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лимфома).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снижение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костного мозга и отсутствие мегакариоцитов по данным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костного мозга;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аплазия кроветворения в биоптате подвздошной кости (преобладание жирового костного мозга над деятельным).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91270"/>
            <a:ext cx="7192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диагноза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АА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05BDB6-B3FF-6162-C653-118DE3F800DD}"/>
              </a:ext>
            </a:extLst>
          </p:cNvPr>
          <p:cNvSpPr txBox="1"/>
          <p:nvPr/>
        </p:nvSpPr>
        <p:spPr>
          <a:xfrm>
            <a:off x="160893" y="5723207"/>
            <a:ext cx="88936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NB!</a:t>
            </a:r>
            <a:r>
              <a:rPr kumimoji="0" lang="ru-RU" sz="2800" b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 АА устанавливается только после гистологического исследования костного мозга (</a:t>
            </a:r>
            <a:r>
              <a:rPr kumimoji="0" lang="ru-RU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трепанобиопсия</a:t>
            </a: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1762"/>
            <a:ext cx="6314474" cy="654032"/>
          </a:xfrm>
        </p:spPr>
        <p:txBody>
          <a:bodyPr>
            <a:normAutofit/>
          </a:bodyPr>
          <a:lstStyle/>
          <a:p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алгоритм: 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80acd4f5a9a98a9579bfcf25d7ad8e9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607220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215370" cy="1143000"/>
          </a:xfrm>
        </p:spPr>
        <p:txBody>
          <a:bodyPr>
            <a:noAutofit/>
          </a:bodyPr>
          <a:lstStyle/>
          <a:p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Общий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иммуносупрессивной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терапии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a96aeecef9d54439675e239599416fb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011222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ремиссии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(полной или частичной)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28575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или частичная нормализация показателей гемограммы: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гемоглобин &gt;100 г/л, 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гранулоциты &gt;1,5 Г/л, 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тромбоциты &gt;100 Г/л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потребности в заместительной терапии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57256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Пациентка, П., 12 лет поступила в клинику с жалобами на обильные маточные кровотечения, эпизоды потери сознания, головокружение, выраженную слабость, бледность. </a:t>
            </a:r>
          </a:p>
          <a:p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Анамнез заболевания: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маточное кровотечение началось за 9 дней до госпитализации подростка  в отделение детской и подростковой гинекологии. Вначале получала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гемостатическую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терапию по месту жительства, без положительного результата. Когда кровотечение приняло характер профузного, бригадой «скорой помощи» доставлена в центр подростковой гинекологии. В отделении произведена трансфузия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эритромассы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с/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плазмы. Выполнен клинический  анализ крови, выявлена тромбоцитопения. Девочка переведена в ООГД ИНВХ с подозрением на тромбоцитопеническую пурпуру.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Анамнез жизни: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болела редко простудными заболеваниями. Из «детских» инфекций перенесла ветряную оспу в раннем возрасте.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Аппендэктомия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Страдала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атопическим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дерматитом. Туберкулез, ВИЧ, гепатиты в семье отрицают.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7417" y="153013"/>
            <a:ext cx="4133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случай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1520" y="1700808"/>
            <a:ext cx="835824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поступлении: </a:t>
            </a:r>
            <a:r>
              <a:rPr kumimoji="0" lang="ru-RU" sz="22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 100/60 </a:t>
            </a:r>
            <a:r>
              <a:rPr kumimoji="0" lang="ru-RU" sz="22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мм.рт</a:t>
            </a:r>
            <a:r>
              <a:rPr kumimoji="0" lang="ru-RU" sz="22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ст., пульс 100  уд/мин.</a:t>
            </a:r>
            <a:r>
              <a:rPr kumimoji="0" lang="ru-RU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Общее состояние девочки тяжелое.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Выражена общая слабость, беспокоит головокружение. Правильного телосложения, удовлетворительного питания. Обращает внимание  резкая бледность кожных покровов.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Геморрагий на коже нет. Видимые слизистые очень бледные,  кровоизлияние</a:t>
            </a:r>
            <a:r>
              <a:rPr kumimoji="0" lang="ru-RU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слизистой щеки. Периферические лимфатические</a:t>
            </a:r>
            <a:r>
              <a:rPr kumimoji="0" lang="ru-RU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узлы не увеличены, единичные, эластичные. В легких дыхание везикулярное. Тоны сердца ритмичные,  систолический</a:t>
            </a:r>
            <a:r>
              <a:rPr kumimoji="0" lang="ru-RU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шум анемического характера над всей </a:t>
            </a:r>
            <a:r>
              <a:rPr kumimoji="0" 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предсердечной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областью. Живот мягкий,</a:t>
            </a:r>
            <a:r>
              <a:rPr kumimoji="0" lang="ru-RU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безболезненный.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Печень</a:t>
            </a:r>
            <a:r>
              <a:rPr kumimoji="0" lang="ru-RU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увеличена.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Селезенка у края реберной дуги. Стул и мочеиспускание не нарушены.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476672"/>
            <a:ext cx="4133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случай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64399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Общий анализ крови:  эр-ты: </a:t>
            </a:r>
            <a:r>
              <a:rPr lang="ru-RU" sz="23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Т/л,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Нb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52 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г/л,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ц.п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sz="23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тромбоциты</a:t>
            </a:r>
            <a:r>
              <a:rPr lang="ru-RU" sz="23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20‰ 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(44г/л); лейкоциты:  9,2 Г/л; п: 3; с: 73; л: 19; м: 5; СОЭ 8 мм/ч. </a:t>
            </a:r>
            <a:r>
              <a:rPr lang="en-US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31.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Анизоцитоз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пойкилоцитоз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выражены.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Свертываемость крови: нач. – 8’; кон. – 10;’ время кровотечения – 1,5’.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Миелограмма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(1): бласты: 0,75; гранулоцитарный ряд-52,5%; эритрон-30,75%. лимфоциты: </a:t>
            </a:r>
            <a:r>
              <a:rPr lang="ru-RU" sz="23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15,25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моноциты: 0,75. Индекс Л-Э 2,2:1. К/мозг клеточный.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Мегакариоцитарный росток сужен.</a:t>
            </a:r>
            <a:endParaRPr lang="ru-RU" sz="23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Миелограмма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(2): </a:t>
            </a: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гиперцеллюлярны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расширения миелоидного ростка без нарушения созревания. Повышено содержание моноцитов, эозинофилов и плазматических клеток. Мегакариоцитарный росток сужен, представлен нефункционирующими мегакариоцитами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зрелости.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Диспоэз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выражен.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Гемофагоцитоз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выявлен. 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Выставлен предварительный диагноз – ИТП.</a:t>
            </a:r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243386"/>
            <a:ext cx="4133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случай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0" y="3428999"/>
            <a:ext cx="2592290" cy="17281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9485"/>
            <a:ext cx="4443406" cy="72547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аплазии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665" y="1196752"/>
            <a:ext cx="8643998" cy="34563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	</a:t>
            </a:r>
            <a:endParaRPr lang="uk-UA" sz="2800" dirty="0"/>
          </a:p>
          <a:p>
            <a:pPr>
              <a:buNone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Приобретенная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апластическая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анемия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(АА) —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тяжелое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кроветворной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панцитопенией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периферической крови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клеточным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костным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мозгом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02D8BB-95B5-5C2F-3497-36E8CF2BC859}"/>
              </a:ext>
            </a:extLst>
          </p:cNvPr>
          <p:cNvSpPr txBox="1"/>
          <p:nvPr/>
        </p:nvSpPr>
        <p:spPr>
          <a:xfrm>
            <a:off x="518705" y="5229200"/>
            <a:ext cx="828395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Встречается редко — в среднем </a:t>
            </a:r>
            <a:r>
              <a:rPr kumimoji="0" lang="uk-UA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2-6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случаев</a:t>
            </a:r>
            <a:r>
              <a:rPr kumimoji="0" lang="uk-UA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1млн. </a:t>
            </a:r>
            <a:r>
              <a:rPr kumimoji="0" lang="uk-UA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детского</a:t>
            </a:r>
            <a:r>
              <a:rPr kumimoji="0" lang="uk-UA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uk-UA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населения</a:t>
            </a:r>
            <a:r>
              <a:rPr kumimoji="0" lang="uk-UA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год.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9552" y="1484784"/>
            <a:ext cx="8286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Девочке  в ургентном порядке с целью быстрой остановки кровотечения назначен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Иммуновенин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в/в) 400мг/кг/сутки № 5.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Выполнена трансфузия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одногруппной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однорезусной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эритроцитарной массы.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Проведенный курс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положительного результата  не оказал, сохранялась тяжелая тромбоцитопения. Кровотечение было купировано назначением высокой дозы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регивидона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попытке отмены препарата – возобновлялось  маточное кровотечение.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Учитывая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нетипичность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течения тромбоцитопенической пурпуры был продолжен дальнейший диагностический поиск.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7417" y="418408"/>
            <a:ext cx="4133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случай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64704"/>
            <a:ext cx="85725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3 недели от начала терапии повторно выполнен забор костного мозга. </a:t>
            </a:r>
          </a:p>
          <a:p>
            <a:r>
              <a:rPr lang="ru-RU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Миелограмма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бласты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0,5;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промиелоциты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0,25; миелоциты(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0,5; юные(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0,25;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/я(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5,25; с/я(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59,75;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(э): 3,25; лимфоциты: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23,25;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моноциты: 3,25;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плазм.кл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0,5; нормобласты(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1,5; (э): 1,75.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Л-Э 29:1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Препараты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малоклеточные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Эритроидный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росток сужен. МКЦ единичные в препаратах.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Гистологическое исследование: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Костный мозг резко пониженной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клеточности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соотношение кроветворного к жировому составляет примерно 10% к 90% соответственно. Среди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липоцитов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определяются очаговые мелкие скопления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нормобластов, единичные гранулоциты.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Гистологическая картина соответствует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апластической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анемии.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Биохимические анализы крови, тесты на аутоиммунные заболевания оставались в пределах возрастных величин. Вирусы не обнаружены.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7417" y="58143"/>
            <a:ext cx="4133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случай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00" y="1134673"/>
            <a:ext cx="87144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антитимоцитарный иммуноглобулин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Атгам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мг/кг №7,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Метилпреднизолон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1мг/кг/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колониестимулирующий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Ленограстим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5мкг/кг/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Циклоспорин 5 мкг/кг/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7-е сутки от начала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иммуносупрессивной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 состояние больной резко ухудшилось: девочка начала лихорадить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фебрильных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цифрах, появилась гематурия. На фоне общей интоксикации появились боли в животе, клинически – парез кишечника I-II, затем присоединились боли в правой половине грудной клетки, одышка. В течении нескольких часов развился респираторный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дистресс-синдром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Ro-ОГК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массивная двустороння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полисегментарная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пневмония, больше справа с 2-х сторонним гидротораксом.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Больная получала антибактериальную, противогрибковую терапию, трансфузии СЗП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тромбоконцентрата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эритроцитарной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массы,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симптоматические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препараты. Состояние девочки  стабилизировалось.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01019"/>
            <a:ext cx="4133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случай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381" y="1628800"/>
            <a:ext cx="821537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10 дней состояние ребенка стало ухудшаться. Появился отек в области правой глазницы, правой половины лица, присоединился массивный язвенно-некротический стоматит. Из бакпосева со слизистой полости рта выделен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полирезистентный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штамм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Meningoseptica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Элизабет-Кинг. Продолжала  получать курсы  антибактериальной, противогрибковой терапии, симптоматическую терапию. Положительного эффекта от проводимого лечения добиться не удалось.   Заболевание приобрело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инкурабельный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характер. </a:t>
            </a:r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476672"/>
            <a:ext cx="4133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случай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85720" y="1988840"/>
            <a:ext cx="857256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диагноз: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Приобретенная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апластическая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анемия, сверхтяжелое течение.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Осложнения основного диагноза: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Двусторонняя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полисегментарная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пневмония (преимущественно справа). Двусторонний гидроторакс ДН </a:t>
            </a:r>
            <a:r>
              <a:rPr kumimoji="0" lang="ru-RU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Сепсис-синдром.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ДВС-синдром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Некротический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пансинусит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некротический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хейлит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Отек головного мозга.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500042"/>
            <a:ext cx="4133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случай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D33396-8799-E1CE-1F71-AFD887508EA7}"/>
              </a:ext>
            </a:extLst>
          </p:cNvPr>
          <p:cNvSpPr txBox="1"/>
          <p:nvPr/>
        </p:nvSpPr>
        <p:spPr>
          <a:xfrm>
            <a:off x="359532" y="1988840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Представленное сообщение  призвано способствовать улучшению знаний практикующих врачей об апластической анемии.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Приведенный клинический случай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показывает, что данное заболевание действительно является трудным как для диагностики, так и для лечения.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Врачам необходимо помнить, что от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поставленного диагноза зависит эффективность терапии и достижение положительного результата.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031A64-30DD-FA01-827E-57D0844E1914}"/>
              </a:ext>
            </a:extLst>
          </p:cNvPr>
          <p:cNvSpPr txBox="1"/>
          <p:nvPr/>
        </p:nvSpPr>
        <p:spPr>
          <a:xfrm>
            <a:off x="2330237" y="26064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Клинический случай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0B6100-F509-F28A-BCE2-DF04A3DDB5BC}"/>
              </a:ext>
            </a:extLst>
          </p:cNvPr>
          <p:cNvSpPr txBox="1"/>
          <p:nvPr/>
        </p:nvSpPr>
        <p:spPr>
          <a:xfrm>
            <a:off x="683568" y="1227530"/>
            <a:ext cx="1646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</p:txBody>
      </p:sp>
    </p:spTree>
    <p:extLst>
      <p:ext uri="{BB962C8B-B14F-4D97-AF65-F5344CB8AC3E}">
        <p14:creationId xmlns:p14="http://schemas.microsoft.com/office/powerpoint/2010/main" val="1007949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085184"/>
            <a:ext cx="7675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bg1"/>
                </a:solidFill>
                <a:latin typeface="Monotype Corsiva" pitchFamily="66" charset="0"/>
              </a:rPr>
              <a:t>Спасибо за внимание!</a:t>
            </a:r>
            <a:endParaRPr lang="uk-UA" sz="7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620" y="883255"/>
            <a:ext cx="86067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q"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Идиопатические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апластические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анемии</a:t>
            </a:r>
            <a:endParaRPr lang="uk-U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q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Вторичные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апластические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анемии</a:t>
            </a:r>
            <a:endParaRPr lang="uk-U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Радиация</a:t>
            </a:r>
            <a:endParaRPr lang="uk-U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токсины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Вызывающие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дозозависимую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АА</a:t>
            </a:r>
          </a:p>
          <a:p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Вызывающие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идиосинкратическую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АА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Поствирусные</a:t>
            </a:r>
            <a:endParaRPr lang="uk-U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Гепатит</a:t>
            </a:r>
          </a:p>
          <a:p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Вирус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Эпштейна-Барр</a:t>
            </a:r>
            <a:endParaRPr lang="uk-U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Вирус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иммунодефицита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uk-U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Парвовирус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В19 у пациентов с иммунодефицитом.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фоне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иммунных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</a:t>
            </a:r>
            <a:endParaRPr lang="uk-U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Гипогаммаглобулинемия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(ОВИН,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с-м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Ниймеген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Х-сцепленный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лимфопролиферативный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синдром)</a:t>
            </a:r>
          </a:p>
          <a:p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трансплантат-против-хозяина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Эозинофильный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фасциит</a:t>
            </a:r>
            <a:endParaRPr lang="uk-U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Тимома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карцинома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тимуса</a:t>
            </a:r>
            <a:endParaRPr lang="uk-U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1400" y="116632"/>
            <a:ext cx="3543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349804"/>
            <a:ext cx="4989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 заболевания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341" y="2636912"/>
            <a:ext cx="8786874" cy="304698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Courier New" pitchFamily="49" charset="0"/>
              <a:buChar char="o"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стволовых клеток с нарушением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пролиферативной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Clr>
                <a:srgbClr val="C00000"/>
              </a:buClr>
              <a:buFont typeface="Courier New" pitchFamily="49" charset="0"/>
              <a:buChar char="o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регуляции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гемопоэза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иммунокомпетентными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лимфоидными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Clr>
                <a:srgbClr val="C00000"/>
              </a:buClr>
              <a:buFont typeface="Courier New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стромы костного мозга, т.е.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мопоэтического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микроокружения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C00000"/>
              </a:buClr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различных механизмов па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тогенеза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26876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ведущих механизмов поражения кроветворения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апластической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анемии считается иммунная агрессия, направленная на клетки-предшественники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гемопоэза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 idx="4294967295"/>
          </p:nvPr>
        </p:nvSpPr>
        <p:spPr>
          <a:xfrm>
            <a:off x="1627945" y="92852"/>
            <a:ext cx="5888110" cy="628650"/>
          </a:xfrm>
          <a:prstGeom prst="rect">
            <a:avLst/>
          </a:prstGeom>
        </p:spPr>
        <p:txBody>
          <a:bodyPr lIns="34290" tIns="34290" rIns="34290" bIns="34290" anchor="ctr">
            <a:normAutofit fontScale="90000"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Общая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кроветворения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Shape 31"/>
          <p:cNvSpPr>
            <a:spLocks noChangeArrowheads="1"/>
          </p:cNvSpPr>
          <p:nvPr/>
        </p:nvSpPr>
        <p:spPr bwMode="auto">
          <a:xfrm>
            <a:off x="0" y="785794"/>
            <a:ext cx="9144000" cy="607220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72066" y="785794"/>
            <a:ext cx="2143140" cy="571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2714612" y="1214422"/>
            <a:ext cx="2071702" cy="642942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86380" y="1285860"/>
            <a:ext cx="2428892" cy="500066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0554" y="217463"/>
            <a:ext cx="4729158" cy="51115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развития АА 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000100" y="928670"/>
            <a:ext cx="6929486" cy="71438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Повреждающее действие на костный  мозг больного 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1000100" y="2000240"/>
            <a:ext cx="6929486" cy="71438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содержания пролиферирующих 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клеток в костном мозге</a:t>
            </a:r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>
            <a:off x="4286248" y="271462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1000100" y="3000372"/>
            <a:ext cx="6929486" cy="647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клеточности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костного мозга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08062" y="3892555"/>
            <a:ext cx="6913562" cy="647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Замещение костного мозга жировой тканью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00100" y="4857760"/>
            <a:ext cx="6929486" cy="5762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числа лимфоидных элементов и клеток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стромы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2143108" y="5715016"/>
            <a:ext cx="4464050" cy="863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Апластическая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анемия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286248" y="3643314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4286248" y="4572008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4286248" y="1714488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4286248" y="5429264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201" y="219793"/>
            <a:ext cx="5164626" cy="785818"/>
          </a:xfrm>
        </p:spPr>
        <p:txBody>
          <a:bodyPr>
            <a:normAutofit/>
          </a:bodyPr>
          <a:lstStyle/>
          <a:p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тяжести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АА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729" y="908720"/>
            <a:ext cx="8501122" cy="500066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dirty="0"/>
              <a:t>	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5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любых двух из </a:t>
            </a:r>
            <a:r>
              <a:rPr lang="uk-UA" sz="5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перечисленных</a:t>
            </a:r>
            <a:r>
              <a:rPr lang="uk-UA" sz="5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критериев</a:t>
            </a:r>
            <a:r>
              <a:rPr lang="uk-UA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uk-UA" sz="5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</a:t>
            </a:r>
            <a:r>
              <a:rPr lang="uk-UA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гранулоци</a:t>
            </a:r>
            <a:r>
              <a:rPr lang="ru-RU" sz="5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менее 0,5 Г/л; 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тромбоцитов менее 20 Г/л;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ретикулоцитов менее 1 % (с коррекцией по гематокриту);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5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сверхтяжелая</a:t>
            </a:r>
            <a:r>
              <a:rPr lang="uk-UA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5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</a:t>
            </a:r>
            <a:r>
              <a:rPr lang="uk-UA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</a:t>
            </a:r>
            <a:r>
              <a:rPr lang="uk-UA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тяжелой, но при этом уровень гранулоцитов ме</a:t>
            </a:r>
            <a:r>
              <a:rPr lang="uk-UA" sz="5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нее</a:t>
            </a:r>
            <a:r>
              <a:rPr lang="uk-UA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0,2 Г/л;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степени тяжести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(нетяжелая АА) —случаи, не попадающие в группу тяжелой апластической анемии.</a:t>
            </a:r>
            <a:endParaRPr lang="uk-UA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729" y="6029596"/>
            <a:ext cx="86361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по изучению АА 1979 г. (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Camitta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В.М.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al.,1979)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4948032" cy="868346"/>
          </a:xfrm>
        </p:spPr>
        <p:txBody>
          <a:bodyPr>
            <a:normAutofit/>
          </a:bodyPr>
          <a:lstStyle/>
          <a:p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тяжести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АА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1"/>
            <a:ext cx="8786874" cy="3900502"/>
          </a:xfrm>
          <a:ln w="19050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 тяжести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апластической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анемии учитываются результаты не менее трех анализов периферической крови на момент диагностики заболевания до начала лечения. 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Рефрактерная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АА диагностируется в случае отсутствия эффекта от проводимой комбинированной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иммуносупрессивной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 через 6—9 месяцев от начала лечения или после II этапа лечения (после второго курса АТГ).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63" y="5949280"/>
            <a:ext cx="878687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по изучению АА 1979 г. (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Camitta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В.М.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al.,1979)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6056" y="1224493"/>
            <a:ext cx="2731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Костный мозг в норме</a:t>
            </a:r>
            <a:endParaRPr lang="uk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234305"/>
            <a:ext cx="3273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Костный мозг больного АА</a:t>
            </a:r>
            <a:endParaRPr lang="uk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85728"/>
            <a:ext cx="560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Гистологическая картина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5" y="1740878"/>
            <a:ext cx="8042561" cy="51171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1320</Words>
  <Application>Microsoft Office PowerPoint</Application>
  <PresentationFormat>Экран (4:3)</PresentationFormat>
  <Paragraphs>147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В фокусе внимания – апластическая анемия у девочки – подростка</vt:lpstr>
      <vt:lpstr>Понятие аплазии</vt:lpstr>
      <vt:lpstr>Презентация PowerPoint</vt:lpstr>
      <vt:lpstr>Презентация PowerPoint</vt:lpstr>
      <vt:lpstr>Общая схема кроветворения</vt:lpstr>
      <vt:lpstr>Схема развития АА </vt:lpstr>
      <vt:lpstr>Критерии тяжести АА</vt:lpstr>
      <vt:lpstr>Критерии тяжести АА</vt:lpstr>
      <vt:lpstr>Презентация PowerPoint</vt:lpstr>
      <vt:lpstr>Презентация PowerPoint</vt:lpstr>
      <vt:lpstr>Клиническая картина</vt:lpstr>
      <vt:lpstr>Диагностика на амбулаторном уровне</vt:lpstr>
      <vt:lpstr>Презентация PowerPoint</vt:lpstr>
      <vt:lpstr>Диагностический алгоритм: </vt:lpstr>
      <vt:lpstr>Общий план иммуносупрессивной терапии</vt:lpstr>
      <vt:lpstr>Критерии ремиссии  (полной или частичной)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Дебют приобретенной апластической анемии под маской ювенильного маточного кровотечения</dc:title>
  <dc:creator>Katya</dc:creator>
  <cp:lastModifiedBy>Екатерина</cp:lastModifiedBy>
  <cp:revision>135</cp:revision>
  <dcterms:created xsi:type="dcterms:W3CDTF">2018-11-14T15:11:10Z</dcterms:created>
  <dcterms:modified xsi:type="dcterms:W3CDTF">2026-03-27T16:44:23Z</dcterms:modified>
</cp:coreProperties>
</file>