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7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0" r:id="rId13"/>
    <p:sldId id="265" r:id="rId14"/>
    <p:sldId id="269" r:id="rId15"/>
    <p:sldId id="268" r:id="rId16"/>
    <p:sldId id="267" r:id="rId17"/>
    <p:sldId id="266" r:id="rId18"/>
    <p:sldId id="271" r:id="rId19"/>
    <p:sldId id="277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8C0"/>
    <a:srgbClr val="E6D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a Koshelenko" userId="ace370b143e48755" providerId="LiveId" clId="{1F424C64-B5D8-4B62-B7E6-C6CCC0209260}"/>
    <pc:docChg chg="undo custSel modSld">
      <pc:chgData name="Kristina Koshelenko" userId="ace370b143e48755" providerId="LiveId" clId="{1F424C64-B5D8-4B62-B7E6-C6CCC0209260}" dt="2023-05-22T20:57:25.354" v="315" actId="113"/>
      <pc:docMkLst>
        <pc:docMk/>
      </pc:docMkLst>
      <pc:sldChg chg="modSp mod">
        <pc:chgData name="Kristina Koshelenko" userId="ace370b143e48755" providerId="LiveId" clId="{1F424C64-B5D8-4B62-B7E6-C6CCC0209260}" dt="2023-05-22T20:57:25.354" v="315" actId="113"/>
        <pc:sldMkLst>
          <pc:docMk/>
          <pc:sldMk cId="3869485605" sldId="256"/>
        </pc:sldMkLst>
        <pc:spChg chg="mod">
          <ac:chgData name="Kristina Koshelenko" userId="ace370b143e48755" providerId="LiveId" clId="{1F424C64-B5D8-4B62-B7E6-C6CCC0209260}" dt="2023-05-22T20:57:25.354" v="315" actId="113"/>
          <ac:spMkLst>
            <pc:docMk/>
            <pc:sldMk cId="3869485605" sldId="256"/>
            <ac:spMk id="6" creationId="{CCEA433A-5AA0-40A6-AB14-99745B580331}"/>
          </ac:spMkLst>
        </pc:spChg>
        <pc:picChg chg="mod">
          <ac:chgData name="Kristina Koshelenko" userId="ace370b143e48755" providerId="LiveId" clId="{1F424C64-B5D8-4B62-B7E6-C6CCC0209260}" dt="2023-05-22T20:56:12.448" v="303" actId="1076"/>
          <ac:picMkLst>
            <pc:docMk/>
            <pc:sldMk cId="3869485605" sldId="256"/>
            <ac:picMk id="7" creationId="{B588E4F9-1291-4726-8A3F-9AA071F3CFF8}"/>
          </ac:picMkLst>
        </pc:picChg>
      </pc:sldChg>
      <pc:sldChg chg="modSp mod">
        <pc:chgData name="Kristina Koshelenko" userId="ace370b143e48755" providerId="LiveId" clId="{1F424C64-B5D8-4B62-B7E6-C6CCC0209260}" dt="2023-05-22T18:12:29.226" v="16" actId="1076"/>
        <pc:sldMkLst>
          <pc:docMk/>
          <pc:sldMk cId="625870238" sldId="261"/>
        </pc:sldMkLst>
        <pc:spChg chg="mod">
          <ac:chgData name="Kristina Koshelenko" userId="ace370b143e48755" providerId="LiveId" clId="{1F424C64-B5D8-4B62-B7E6-C6CCC0209260}" dt="2023-05-22T18:12:29.226" v="16" actId="1076"/>
          <ac:spMkLst>
            <pc:docMk/>
            <pc:sldMk cId="625870238" sldId="261"/>
            <ac:spMk id="2" creationId="{56B5E245-CFD3-401F-9637-B58440E68F94}"/>
          </ac:spMkLst>
        </pc:spChg>
      </pc:sldChg>
      <pc:sldChg chg="modSp mod">
        <pc:chgData name="Kristina Koshelenko" userId="ace370b143e48755" providerId="LiveId" clId="{1F424C64-B5D8-4B62-B7E6-C6CCC0209260}" dt="2023-05-22T18:48:24.566" v="33" actId="20577"/>
        <pc:sldMkLst>
          <pc:docMk/>
          <pc:sldMk cId="3026369483" sldId="263"/>
        </pc:sldMkLst>
        <pc:spChg chg="mod">
          <ac:chgData name="Kristina Koshelenko" userId="ace370b143e48755" providerId="LiveId" clId="{1F424C64-B5D8-4B62-B7E6-C6CCC0209260}" dt="2023-05-22T18:48:24.566" v="33" actId="20577"/>
          <ac:spMkLst>
            <pc:docMk/>
            <pc:sldMk cId="3026369483" sldId="263"/>
            <ac:spMk id="3" creationId="{A17A14C9-D551-4E87-A1D5-14F665C1F53E}"/>
          </ac:spMkLst>
        </pc:spChg>
      </pc:sldChg>
      <pc:sldChg chg="modSp mod">
        <pc:chgData name="Kristina Koshelenko" userId="ace370b143e48755" providerId="LiveId" clId="{1F424C64-B5D8-4B62-B7E6-C6CCC0209260}" dt="2023-05-22T18:48:24.214" v="32" actId="20577"/>
        <pc:sldMkLst>
          <pc:docMk/>
          <pc:sldMk cId="4205710242" sldId="268"/>
        </pc:sldMkLst>
        <pc:spChg chg="mod">
          <ac:chgData name="Kristina Koshelenko" userId="ace370b143e48755" providerId="LiveId" clId="{1F424C64-B5D8-4B62-B7E6-C6CCC0209260}" dt="2023-05-22T18:48:24.214" v="32" actId="20577"/>
          <ac:spMkLst>
            <pc:docMk/>
            <pc:sldMk cId="4205710242" sldId="268"/>
            <ac:spMk id="4" creationId="{019B96C3-50AF-4E40-AF03-6F19C9625157}"/>
          </ac:spMkLst>
        </pc:spChg>
      </pc:sldChg>
      <pc:sldChg chg="addSp delSp modSp mod">
        <pc:chgData name="Kristina Koshelenko" userId="ace370b143e48755" providerId="LiveId" clId="{1F424C64-B5D8-4B62-B7E6-C6CCC0209260}" dt="2023-05-22T19:07:33.732" v="47" actId="21"/>
        <pc:sldMkLst>
          <pc:docMk/>
          <pc:sldMk cId="532243495" sldId="271"/>
        </pc:sldMkLst>
        <pc:spChg chg="mod">
          <ac:chgData name="Kristina Koshelenko" userId="ace370b143e48755" providerId="LiveId" clId="{1F424C64-B5D8-4B62-B7E6-C6CCC0209260}" dt="2023-05-22T19:07:05.102" v="44"/>
          <ac:spMkLst>
            <pc:docMk/>
            <pc:sldMk cId="532243495" sldId="271"/>
            <ac:spMk id="2" creationId="{F25690D9-0467-43F4-8710-2BCC2C06DF3F}"/>
          </ac:spMkLst>
        </pc:spChg>
        <pc:spChg chg="add del mod">
          <ac:chgData name="Kristina Koshelenko" userId="ace370b143e48755" providerId="LiveId" clId="{1F424C64-B5D8-4B62-B7E6-C6CCC0209260}" dt="2023-05-22T19:07:33.732" v="47" actId="21"/>
          <ac:spMkLst>
            <pc:docMk/>
            <pc:sldMk cId="532243495" sldId="271"/>
            <ac:spMk id="4" creationId="{6C3AAA19-5948-4143-A0AE-946873BDE164}"/>
          </ac:spMkLst>
        </pc:spChg>
      </pc:sldChg>
      <pc:sldChg chg="modSp mod">
        <pc:chgData name="Kristina Koshelenko" userId="ace370b143e48755" providerId="LiveId" clId="{1F424C64-B5D8-4B62-B7E6-C6CCC0209260}" dt="2023-05-22T18:03:58.320" v="0" actId="20577"/>
        <pc:sldMkLst>
          <pc:docMk/>
          <pc:sldMk cId="478385771" sldId="274"/>
        </pc:sldMkLst>
        <pc:spChg chg="mod">
          <ac:chgData name="Kristina Koshelenko" userId="ace370b143e48755" providerId="LiveId" clId="{1F424C64-B5D8-4B62-B7E6-C6CCC0209260}" dt="2023-05-22T18:03:58.320" v="0" actId="20577"/>
          <ac:spMkLst>
            <pc:docMk/>
            <pc:sldMk cId="478385771" sldId="274"/>
            <ac:spMk id="3" creationId="{549DB434-CC3B-4802-955E-D7702D149A25}"/>
          </ac:spMkLst>
        </pc:spChg>
      </pc:sldChg>
      <pc:sldChg chg="modSp mod">
        <pc:chgData name="Kristina Koshelenko" userId="ace370b143e48755" providerId="LiveId" clId="{1F424C64-B5D8-4B62-B7E6-C6CCC0209260}" dt="2023-05-22T18:55:20.901" v="43" actId="20577"/>
        <pc:sldMkLst>
          <pc:docMk/>
          <pc:sldMk cId="2180817373" sldId="277"/>
        </pc:sldMkLst>
        <pc:spChg chg="mod">
          <ac:chgData name="Kristina Koshelenko" userId="ace370b143e48755" providerId="LiveId" clId="{1F424C64-B5D8-4B62-B7E6-C6CCC0209260}" dt="2023-05-22T18:55:20.901" v="43" actId="20577"/>
          <ac:spMkLst>
            <pc:docMk/>
            <pc:sldMk cId="2180817373" sldId="277"/>
            <ac:spMk id="2" creationId="{5B036D06-BA0F-4858-9269-04CDB91AB025}"/>
          </ac:spMkLst>
        </pc:spChg>
      </pc:sldChg>
      <pc:sldChg chg="modSp mod">
        <pc:chgData name="Kristina Koshelenko" userId="ace370b143e48755" providerId="LiveId" clId="{1F424C64-B5D8-4B62-B7E6-C6CCC0209260}" dt="2023-05-22T18:04:57.317" v="15" actId="20577"/>
        <pc:sldMkLst>
          <pc:docMk/>
          <pc:sldMk cId="1428511913" sldId="278"/>
        </pc:sldMkLst>
        <pc:spChg chg="mod">
          <ac:chgData name="Kristina Koshelenko" userId="ace370b143e48755" providerId="LiveId" clId="{1F424C64-B5D8-4B62-B7E6-C6CCC0209260}" dt="2023-05-22T18:04:57.317" v="15" actId="20577"/>
          <ac:spMkLst>
            <pc:docMk/>
            <pc:sldMk cId="1428511913" sldId="278"/>
            <ac:spMk id="3" creationId="{E458DB92-2C66-4E5B-B2D6-D6456891168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35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34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53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2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59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79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63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41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09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11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44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2/4/2026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9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F7504-167E-4669-8CBA-5A9E6BD3A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1588" y="1498021"/>
            <a:ext cx="8731833" cy="2387600"/>
          </a:xfrm>
        </p:spPr>
        <p:txBody>
          <a:bodyPr>
            <a:normAutofit/>
          </a:bodyPr>
          <a:lstStyle/>
          <a:p>
            <a:pPr fontAlgn="t"/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Анализ нарушений менструального цикла в контексте метаболического синдрома у девочек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EA433A-5AA0-40A6-AB14-99745B580331}"/>
              </a:ext>
            </a:extLst>
          </p:cNvPr>
          <p:cNvSpPr txBox="1"/>
          <p:nvPr/>
        </p:nvSpPr>
        <p:spPr>
          <a:xfrm>
            <a:off x="1377154" y="148390"/>
            <a:ext cx="110234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/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Федеральное г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осударственное б</a:t>
            </a: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юджетное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бразовательное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</a:t>
            </a: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чреждение </a:t>
            </a:r>
          </a:p>
          <a:p>
            <a:pPr algn="ctr"/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высшего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бразования </a:t>
            </a:r>
            <a:b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«Донецкий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осударственный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</a:t>
            </a: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едицинский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</a:t>
            </a: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ниверситет им. М. Горького» </a:t>
            </a:r>
          </a:p>
          <a:p>
            <a:pPr algn="ctr"/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Министерства здравоохранения Российской Федерации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Кафедра педиатрии №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7ED12-EA25-4513-A48A-C872BB0B4630}"/>
              </a:ext>
            </a:extLst>
          </p:cNvPr>
          <p:cNvSpPr txBox="1"/>
          <p:nvPr/>
        </p:nvSpPr>
        <p:spPr>
          <a:xfrm>
            <a:off x="5368644" y="6488668"/>
            <a:ext cx="2044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Донецк – 2026 г.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579556E-B2E8-4FDE-A253-B153D90A6A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2950"/>
            <a:ext cx="3966519" cy="2990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840986" y="3870486"/>
            <a:ext cx="9144000" cy="259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Arial"/>
              </a:rPr>
              <a:t>Дубовая Анна Валериевна </a:t>
            </a:r>
            <a:endParaRPr lang="ru-RU" sz="1800" dirty="0">
              <a:latin typeface="Arial"/>
            </a:endParaRPr>
          </a:p>
          <a:p>
            <a:r>
              <a:rPr lang="ru-RU" sz="1800" dirty="0">
                <a:latin typeface="Arial"/>
              </a:rPr>
              <a:t> </a:t>
            </a:r>
            <a:r>
              <a:rPr lang="ru-RU" sz="1800" i="1" dirty="0">
                <a:latin typeface="Arial"/>
              </a:rPr>
              <a:t>директор </a:t>
            </a:r>
            <a:r>
              <a:rPr lang="ru-RU" sz="1800" i="1" dirty="0" err="1">
                <a:latin typeface="Arial"/>
              </a:rPr>
              <a:t>Аккредитационно-симуляционного</a:t>
            </a:r>
            <a:r>
              <a:rPr lang="ru-RU" sz="1800" i="1" dirty="0">
                <a:latin typeface="Arial"/>
              </a:rPr>
              <a:t> центра </a:t>
            </a:r>
            <a:br>
              <a:rPr lang="ru-RU" sz="1800" i="1" dirty="0">
                <a:latin typeface="Arial"/>
              </a:rPr>
            </a:br>
            <a:r>
              <a:rPr lang="ru-RU" sz="1800" i="1" dirty="0">
                <a:latin typeface="Arial"/>
              </a:rPr>
              <a:t>ФГБОУ ВО </a:t>
            </a:r>
            <a:r>
              <a:rPr lang="ru-RU" sz="1800" i="1" dirty="0" err="1">
                <a:latin typeface="Arial"/>
              </a:rPr>
              <a:t>ДонГМУ</a:t>
            </a:r>
            <a:r>
              <a:rPr lang="ru-RU" sz="1800" i="1" dirty="0">
                <a:latin typeface="Arial"/>
              </a:rPr>
              <a:t> Минздрава России, заведующая кафедрой педиатрии № 3, </a:t>
            </a:r>
            <a:r>
              <a:rPr lang="ru-RU" sz="1800" i="1" dirty="0" err="1">
                <a:latin typeface="Arial"/>
              </a:rPr>
              <a:t>д.мед.н</a:t>
            </a:r>
            <a:r>
              <a:rPr lang="ru-RU" sz="1800" i="1" dirty="0">
                <a:latin typeface="Arial"/>
              </a:rPr>
              <a:t>, профессор </a:t>
            </a:r>
            <a:endParaRPr lang="ru-RU" sz="1800" dirty="0">
              <a:latin typeface="Arial"/>
            </a:endParaRPr>
          </a:p>
          <a:p>
            <a:pPr algn="ctr"/>
            <a:r>
              <a:rPr lang="ru-RU" sz="1800" b="1" dirty="0">
                <a:latin typeface="Arial"/>
              </a:rPr>
              <a:t>Науменко Юлия Владимировна </a:t>
            </a:r>
            <a:endParaRPr lang="ru-RU" sz="1800" dirty="0">
              <a:latin typeface="Arial"/>
            </a:endParaRPr>
          </a:p>
          <a:p>
            <a:r>
              <a:rPr lang="ru-RU" sz="1800" dirty="0">
                <a:latin typeface="Arial"/>
              </a:rPr>
              <a:t> </a:t>
            </a:r>
            <a:r>
              <a:rPr lang="ru-RU" sz="1800" i="1" dirty="0">
                <a:latin typeface="Arial"/>
              </a:rPr>
              <a:t>заместитель директора </a:t>
            </a:r>
            <a:r>
              <a:rPr lang="ru-RU" sz="1800" i="1" dirty="0" err="1">
                <a:latin typeface="Arial"/>
              </a:rPr>
              <a:t>Аккредитационно-симуляционного</a:t>
            </a:r>
            <a:r>
              <a:rPr lang="ru-RU" sz="1800" i="1" dirty="0">
                <a:latin typeface="Arial"/>
              </a:rPr>
              <a:t> центра </a:t>
            </a:r>
            <a:br>
              <a:rPr lang="ru-RU" sz="1800" i="1" dirty="0">
                <a:latin typeface="Arial"/>
              </a:rPr>
            </a:br>
            <a:r>
              <a:rPr lang="ru-RU" sz="1800" i="1" dirty="0">
                <a:latin typeface="Arial"/>
              </a:rPr>
              <a:t>ФГБОУ ВО </a:t>
            </a:r>
            <a:r>
              <a:rPr lang="ru-RU" sz="1800" i="1" dirty="0" err="1">
                <a:latin typeface="Arial"/>
              </a:rPr>
              <a:t>ДонГМУ</a:t>
            </a:r>
            <a:r>
              <a:rPr lang="ru-RU" sz="1800" i="1" dirty="0">
                <a:latin typeface="Arial"/>
              </a:rPr>
              <a:t> Минздрава России, </a:t>
            </a:r>
            <a:r>
              <a:rPr lang="ru-RU" sz="1800" i="1" dirty="0" err="1">
                <a:latin typeface="Arial"/>
              </a:rPr>
              <a:t>к.мед.н</a:t>
            </a:r>
            <a:r>
              <a:rPr lang="ru-RU" sz="1800" i="1" dirty="0">
                <a:latin typeface="Arial"/>
              </a:rPr>
              <a:t>., доцент кафедры педиатрии № 3</a:t>
            </a:r>
          </a:p>
          <a:p>
            <a:pPr algn="ctr"/>
            <a:r>
              <a:rPr lang="ru-RU" sz="1800" i="1" dirty="0">
                <a:latin typeface="Arial"/>
              </a:rPr>
              <a:t>​​​​​​​</a:t>
            </a:r>
            <a:endParaRPr lang="ru-RU" b="0" i="1" dirty="0"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9485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7EDEF2-9E04-423E-A1A4-A6C3318F049B}"/>
              </a:ext>
            </a:extLst>
          </p:cNvPr>
          <p:cNvSpPr txBox="1"/>
          <p:nvPr/>
        </p:nvSpPr>
        <p:spPr>
          <a:xfrm>
            <a:off x="0" y="0"/>
            <a:ext cx="5160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Клинический пример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7A14C9-D551-4E87-A1D5-14F665C1F53E}"/>
              </a:ext>
            </a:extLst>
          </p:cNvPr>
          <p:cNvSpPr txBox="1"/>
          <p:nvPr/>
        </p:nvSpPr>
        <p:spPr>
          <a:xfrm>
            <a:off x="1167569" y="713020"/>
            <a:ext cx="100467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ru-RU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Анамнез заболевания.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Впервые жалобы появились в возрасте 12 лет. В ходе обследования ребенку была проведена 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Липидограмма</a:t>
            </a: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триглицериды 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2,43 ммоль/л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(норма 0,34- 1,41), </a:t>
            </a:r>
          </a:p>
          <a:p>
            <a:pPr algn="just">
              <a:buClr>
                <a:srgbClr val="FF0000"/>
              </a:buClr>
            </a:pP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холестерин 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04 ммоль/л 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(норма 2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95-5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2), </a:t>
            </a:r>
          </a:p>
          <a:p>
            <a:pPr algn="just">
              <a:buClr>
                <a:srgbClr val="FF0000"/>
              </a:buClr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холестерин ЛПВП 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41 </a:t>
            </a:r>
            <a:r>
              <a:rPr lang="ru-RU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ммол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/л (средняя степень риска)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холестерин ЛПНП 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 ммоль/л ( средняя степень риска)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uk-UA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Коэффициент</a:t>
            </a:r>
            <a:r>
              <a:rPr lang="uk-UA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атерогенности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28 - угроза развития атеросклероза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Назначено лечение: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Лечебное питание по возрасту,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моксонидин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арведилол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умпан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пентоксифиллин,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магне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В6, фенибут,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ипоевая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кислота. 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Через два месяца на фоне проводимой терапии артериальное давление в    пределах нормы по возрасту, показатели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липидограммы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нормализовались.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Липидограмма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триглицериды 2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23 ммоль/л (норма 0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11-2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30),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общий холестерин 4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08 ммоль/л (норма 2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80-5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04),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холестерин ЛПВП 1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ммол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/л (норма 0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00-3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36),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холестерин ЛПНП 2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85 ммоль/л (норма 0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00-3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36), 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Индекс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атерогенности</a:t>
            </a: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37ммоль/л (норма 0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00-3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00).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3E8305-BE8A-40E7-B202-5C0D853C38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241" y="4036107"/>
            <a:ext cx="3640122" cy="2663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6369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84CF52-6AA8-441B-815C-C834F2DBFD7B}"/>
              </a:ext>
            </a:extLst>
          </p:cNvPr>
          <p:cNvSpPr txBox="1"/>
          <p:nvPr/>
        </p:nvSpPr>
        <p:spPr>
          <a:xfrm>
            <a:off x="0" y="-77872"/>
            <a:ext cx="5160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Клинический пример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BC56BAA-353B-4E69-80D4-0BA82F3DE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24" y="903744"/>
            <a:ext cx="1189981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АНАМНЕЗ ЖИЗНИ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ребенок от </a:t>
            </a:r>
            <a:r>
              <a:rPr lang="ru-RU" alt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беременности, протекавшей с угрозой прерывания в 15, 24,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31-32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нед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 многоводием, анемией беременных,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гестационным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сахарным диабетом. </a:t>
            </a:r>
            <a:r>
              <a:rPr lang="ru-RU" alt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оды II срочные, 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 двойни</a:t>
            </a:r>
            <a:r>
              <a:rPr lang="ru-RU" alt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Родился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 массой тела 2450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,0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г. Ранний анамнез гипотрофия I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</a:t>
            </a:r>
            <a:r>
              <a:rPr lang="en-US" alt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неонатальная анемия. 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Ребенок с 1 месяца </a:t>
            </a:r>
            <a:r>
              <a:rPr lang="ru-RU" alt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зни на искусственном </a:t>
            </a:r>
            <a:r>
              <a:rPr lang="ru-RU" alt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вскармливании. В питании присутствовала манная каша на коровьем молоке.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Привит. Растет и развивается по возрасту. Болела ОРВИ, из детских инфекций 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ветряной оспой.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602744-86E9-4AB6-9CBA-7ECF75742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72" y="3916685"/>
            <a:ext cx="4462021" cy="297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8113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83D554-5ED3-466F-9CDD-7A67271AE4CF}"/>
              </a:ext>
            </a:extLst>
          </p:cNvPr>
          <p:cNvSpPr txBox="1"/>
          <p:nvPr/>
        </p:nvSpPr>
        <p:spPr>
          <a:xfrm>
            <a:off x="0" y="0"/>
            <a:ext cx="12066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Динамика распределения массы тела и роста</a:t>
            </a: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D9375B1-ABE2-4B26-A58A-92D500ACB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345979"/>
              </p:ext>
            </p:extLst>
          </p:nvPr>
        </p:nvGraphicFramePr>
        <p:xfrm>
          <a:off x="815298" y="1065229"/>
          <a:ext cx="10135399" cy="3280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8268">
                  <a:extLst>
                    <a:ext uri="{9D8B030D-6E8A-4147-A177-3AD203B41FA5}">
                      <a16:colId xmlns:a16="http://schemas.microsoft.com/office/drawing/2014/main" val="3373439739"/>
                    </a:ext>
                  </a:extLst>
                </a:gridCol>
                <a:gridCol w="1255736">
                  <a:extLst>
                    <a:ext uri="{9D8B030D-6E8A-4147-A177-3AD203B41FA5}">
                      <a16:colId xmlns:a16="http://schemas.microsoft.com/office/drawing/2014/main" val="2714460639"/>
                    </a:ext>
                  </a:extLst>
                </a:gridCol>
                <a:gridCol w="2038568">
                  <a:extLst>
                    <a:ext uri="{9D8B030D-6E8A-4147-A177-3AD203B41FA5}">
                      <a16:colId xmlns:a16="http://schemas.microsoft.com/office/drawing/2014/main" val="552856154"/>
                    </a:ext>
                  </a:extLst>
                </a:gridCol>
                <a:gridCol w="1278446">
                  <a:extLst>
                    <a:ext uri="{9D8B030D-6E8A-4147-A177-3AD203B41FA5}">
                      <a16:colId xmlns:a16="http://schemas.microsoft.com/office/drawing/2014/main" val="2779542815"/>
                    </a:ext>
                  </a:extLst>
                </a:gridCol>
                <a:gridCol w="1894292">
                  <a:extLst>
                    <a:ext uri="{9D8B030D-6E8A-4147-A177-3AD203B41FA5}">
                      <a16:colId xmlns:a16="http://schemas.microsoft.com/office/drawing/2014/main" val="222925664"/>
                    </a:ext>
                  </a:extLst>
                </a:gridCol>
                <a:gridCol w="1090089">
                  <a:extLst>
                    <a:ext uri="{9D8B030D-6E8A-4147-A177-3AD203B41FA5}">
                      <a16:colId xmlns:a16="http://schemas.microsoft.com/office/drawing/2014/main" val="4220048243"/>
                    </a:ext>
                  </a:extLst>
                </a:gridCol>
              </a:tblGrid>
              <a:tr h="426979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Возраст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Вес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Центильный</a:t>
                      </a:r>
                      <a:endParaRPr lang="ru-RU" sz="1100">
                        <a:effectLst/>
                      </a:endParaRPr>
                    </a:p>
                    <a:p>
                      <a:pPr algn="ctr"/>
                      <a:r>
                        <a:rPr lang="ru-RU" sz="1200">
                          <a:effectLst/>
                        </a:rPr>
                        <a:t>интервал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Рост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Центильный</a:t>
                      </a:r>
                      <a:endParaRPr lang="ru-RU" sz="1100">
                        <a:effectLst/>
                      </a:endParaRPr>
                    </a:p>
                    <a:p>
                      <a:pPr algn="ctr"/>
                      <a:r>
                        <a:rPr lang="ru-RU" sz="1200">
                          <a:effectLst/>
                        </a:rPr>
                        <a:t>интервал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ИМТ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628103"/>
                  </a:ext>
                </a:extLst>
              </a:tr>
              <a:tr h="426979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5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24 кг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&gt;97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110 см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25-75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19,8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495373"/>
                  </a:ext>
                </a:extLst>
              </a:tr>
              <a:tr h="426979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6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29 кг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&gt;97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117 см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25-75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21,2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598852"/>
                  </a:ext>
                </a:extLst>
              </a:tr>
              <a:tr h="426979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7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31 кг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&gt;97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123 см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25-75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20,5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28043"/>
                  </a:ext>
                </a:extLst>
              </a:tr>
              <a:tr h="426979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8 лет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32 кг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90-97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129 см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25-75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19,2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92582"/>
                  </a:ext>
                </a:extLst>
              </a:tr>
              <a:tr h="533724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9 лет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41 кг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&gt;97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137 см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75-90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21,8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463360"/>
                  </a:ext>
                </a:extLst>
              </a:tr>
              <a:tr h="611909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10 лет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49 кг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&gt;97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140 см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75-90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42209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E259FBC-0F8D-496A-A324-71A6CB721513}"/>
              </a:ext>
            </a:extLst>
          </p:cNvPr>
          <p:cNvSpPr txBox="1"/>
          <p:nvPr/>
        </p:nvSpPr>
        <p:spPr>
          <a:xfrm>
            <a:off x="914400" y="4345757"/>
            <a:ext cx="1085159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ребенка с 5 лет стабильно физическое развитие резко дисгармоничное за счет </a:t>
            </a:r>
            <a:r>
              <a:rPr lang="ru-RU" alt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избыточной</a:t>
            </a:r>
            <a:r>
              <a:rPr kumimoji="0" lang="ru-RU" altLang="ru-RU" sz="20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массы тела.</a:t>
            </a:r>
            <a:endParaRPr kumimoji="0" lang="ru-RU" altLang="ru-RU" sz="20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Семейный анамнез отягощен по сахарному диабету </a:t>
            </a:r>
            <a:r>
              <a:rPr kumimoji="0" lang="en-US" altLang="ru-RU" sz="20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</a:t>
            </a:r>
            <a:r>
              <a:rPr kumimoji="0" lang="ru-RU" altLang="ru-RU" sz="20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типа по женской линии со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стороны матери.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матери</a:t>
            </a:r>
            <a:r>
              <a:rPr kumimoji="0" lang="ru-RU" altLang="ru-RU" sz="20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девочки с раннего детства избыточная масса тела,</a:t>
            </a:r>
            <a:r>
              <a:rPr kumimoji="0" lang="ru-RU" altLang="ru-RU" sz="2000" i="0" u="none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подростковом периоде-  НМЦ. </a:t>
            </a:r>
            <a:r>
              <a:rPr kumimoji="0" lang="ru-RU" altLang="ru-RU" sz="20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kumimoji="0" lang="ru-RU" altLang="ru-RU" sz="20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тец умер в 39 лет от инсульта, у бабушки по линии отца артериальная гипертензия до 200/105 </a:t>
            </a:r>
            <a:r>
              <a:rPr kumimoji="0" lang="ru-RU" altLang="ru-RU" sz="200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мм.рт.ст</a:t>
            </a:r>
            <a:r>
              <a:rPr kumimoji="0" lang="ru-RU" altLang="ru-RU" sz="20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Аллергологический анамнез: не отягощен.</a:t>
            </a:r>
            <a:endParaRPr kumimoji="0" lang="ru-RU" altLang="ru-RU" sz="20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A10797E-878D-4A68-820E-ADE8D67A5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001310"/>
              </p:ext>
            </p:extLst>
          </p:nvPr>
        </p:nvGraphicFramePr>
        <p:xfrm>
          <a:off x="815297" y="716436"/>
          <a:ext cx="10135399" cy="3629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8268">
                  <a:extLst>
                    <a:ext uri="{9D8B030D-6E8A-4147-A177-3AD203B41FA5}">
                      <a16:colId xmlns:a16="http://schemas.microsoft.com/office/drawing/2014/main" val="3373439739"/>
                    </a:ext>
                  </a:extLst>
                </a:gridCol>
                <a:gridCol w="1255736">
                  <a:extLst>
                    <a:ext uri="{9D8B030D-6E8A-4147-A177-3AD203B41FA5}">
                      <a16:colId xmlns:a16="http://schemas.microsoft.com/office/drawing/2014/main" val="2714460639"/>
                    </a:ext>
                  </a:extLst>
                </a:gridCol>
                <a:gridCol w="2038568">
                  <a:extLst>
                    <a:ext uri="{9D8B030D-6E8A-4147-A177-3AD203B41FA5}">
                      <a16:colId xmlns:a16="http://schemas.microsoft.com/office/drawing/2014/main" val="552856154"/>
                    </a:ext>
                  </a:extLst>
                </a:gridCol>
                <a:gridCol w="1278446">
                  <a:extLst>
                    <a:ext uri="{9D8B030D-6E8A-4147-A177-3AD203B41FA5}">
                      <a16:colId xmlns:a16="http://schemas.microsoft.com/office/drawing/2014/main" val="2779542815"/>
                    </a:ext>
                  </a:extLst>
                </a:gridCol>
                <a:gridCol w="1894292">
                  <a:extLst>
                    <a:ext uri="{9D8B030D-6E8A-4147-A177-3AD203B41FA5}">
                      <a16:colId xmlns:a16="http://schemas.microsoft.com/office/drawing/2014/main" val="222925664"/>
                    </a:ext>
                  </a:extLst>
                </a:gridCol>
                <a:gridCol w="1090089">
                  <a:extLst>
                    <a:ext uri="{9D8B030D-6E8A-4147-A177-3AD203B41FA5}">
                      <a16:colId xmlns:a16="http://schemas.microsoft.com/office/drawing/2014/main" val="4220048243"/>
                    </a:ext>
                  </a:extLst>
                </a:gridCol>
              </a:tblGrid>
              <a:tr h="414995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Возраст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Вес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Центильный</a:t>
                      </a:r>
                      <a:endParaRPr lang="ru-RU" sz="1100">
                        <a:effectLst/>
                      </a:endParaRPr>
                    </a:p>
                    <a:p>
                      <a:pPr algn="ctr"/>
                      <a:r>
                        <a:rPr lang="ru-RU" sz="1200">
                          <a:effectLst/>
                        </a:rPr>
                        <a:t>интервал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Рост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Центильный</a:t>
                      </a:r>
                      <a:endParaRPr lang="ru-RU" sz="1100">
                        <a:effectLst/>
                      </a:endParaRPr>
                    </a:p>
                    <a:p>
                      <a:pPr algn="ctr"/>
                      <a:r>
                        <a:rPr lang="ru-RU" sz="1200">
                          <a:effectLst/>
                        </a:rPr>
                        <a:t>интервал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ИМТ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628103"/>
                  </a:ext>
                </a:extLst>
              </a:tr>
              <a:tr h="41499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5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24 кг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&gt;97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110 см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25-75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19,8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495373"/>
                  </a:ext>
                </a:extLst>
              </a:tr>
              <a:tr h="516859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6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29 кг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&gt;97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117 см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25-75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21,2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598852"/>
                  </a:ext>
                </a:extLst>
              </a:tr>
              <a:tr h="41499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7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31 кг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&gt;97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123 см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25-75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20,5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28043"/>
                  </a:ext>
                </a:extLst>
              </a:tr>
              <a:tr h="41499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8 лет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32 кг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90-97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129 см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25-75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19,2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92582"/>
                  </a:ext>
                </a:extLst>
              </a:tr>
              <a:tr h="518744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9 лет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41 кг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&gt;97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137 см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75-90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21,8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463360"/>
                  </a:ext>
                </a:extLst>
              </a:tr>
              <a:tr h="518744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10 лет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49 кг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&gt;97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140 см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75-90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422097"/>
                  </a:ext>
                </a:extLst>
              </a:tr>
              <a:tr h="41499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12 лет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67 кг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&gt;97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164 см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&gt;97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24,9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581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61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9995D5-3E91-41AC-B8A4-1C7CBE68ED2F}"/>
              </a:ext>
            </a:extLst>
          </p:cNvPr>
          <p:cNvSpPr txBox="1"/>
          <p:nvPr/>
        </p:nvSpPr>
        <p:spPr>
          <a:xfrm>
            <a:off x="0" y="0"/>
            <a:ext cx="5160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Клинический пример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B26398-0DFF-4274-AD3A-7CB9ECE2F1DE}"/>
              </a:ext>
            </a:extLst>
          </p:cNvPr>
          <p:cNvSpPr txBox="1"/>
          <p:nvPr/>
        </p:nvSpPr>
        <p:spPr>
          <a:xfrm>
            <a:off x="593888" y="733808"/>
            <a:ext cx="11598111" cy="5035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Объективно:</a:t>
            </a:r>
            <a:r>
              <a:rPr lang="ru-RU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Вес- 67кг (&gt;97), рост-164 см (&gt;97), </a:t>
            </a:r>
            <a:r>
              <a:rPr lang="ru-RU" sz="16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окр</a:t>
            </a:r>
            <a:r>
              <a:rPr lang="ru-RU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головы-57 см (75-90), </a:t>
            </a:r>
            <a:r>
              <a:rPr lang="ru-RU" sz="16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окр</a:t>
            </a:r>
            <a:r>
              <a:rPr lang="ru-RU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ГК- 91см (&gt;97),ИМТ- 24,9 (высокий).</a:t>
            </a:r>
            <a:endParaRPr lang="ru-RU" sz="16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Т- 36</a:t>
            </a:r>
            <a:r>
              <a:rPr lang="en-US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АД </a:t>
            </a:r>
            <a:r>
              <a:rPr lang="ru-RU" sz="16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пр.рука</a:t>
            </a:r>
            <a:r>
              <a:rPr lang="ru-RU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- 110/75 </a:t>
            </a:r>
            <a:r>
              <a:rPr lang="ru-RU" sz="16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мм.рт.ст</a:t>
            </a:r>
            <a:r>
              <a:rPr lang="ru-RU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 АД </a:t>
            </a:r>
            <a:r>
              <a:rPr lang="ru-RU" sz="16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лев.рука</a:t>
            </a:r>
            <a:r>
              <a:rPr lang="ru-RU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- 115/80 </a:t>
            </a:r>
            <a:r>
              <a:rPr lang="ru-RU" sz="16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мм.рт.ст</a:t>
            </a:r>
            <a:r>
              <a:rPr lang="ru-RU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 ЧСС-75уд/мин.</a:t>
            </a:r>
            <a:r>
              <a:rPr lang="ru-RU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ЧД 20 в мин</a:t>
            </a: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Физическое развитие высокое, дисгармоничное за счет повышения показателей массы тела, роста, окружности грудной клетки. </a:t>
            </a:r>
          </a:p>
          <a:p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Состояние ребенка средней степени тяжести по основному заболеванию. </a:t>
            </a:r>
          </a:p>
          <a:p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Кожные покровы телесного цвета, обычной влажности,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лице имеются угревые высыпания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отеки не определяются. </a:t>
            </a:r>
          </a:p>
          <a:p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Видимые слизистые оболочки розовой окраски, без патологических высыпаний.  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Состояние подкожно-жировой клетчатки: избыточные жировые отложения преимущественно в области живота, увеличение молочных желез.</a:t>
            </a:r>
            <a:r>
              <a:rPr lang="ru-RU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симметричных участках кожи, локализованных в подмышечных впадинах, на шее и локтевых сгибах наблюдается доброкачественный чернеющий </a:t>
            </a:r>
            <a:r>
              <a:rPr lang="ru-RU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акантоз</a:t>
            </a:r>
            <a:r>
              <a:rPr lang="ru-RU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i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Периферические лимфоузлы, не пальпируются, не увеличены.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Гипермобильность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суставов. Имеются вторичные половые признаки.</a:t>
            </a:r>
          </a:p>
          <a:p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Перкуторно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границы сердца не изменены. Деятельность сердца ритмичная, тоны громкие.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Систолический шум на верхушке. 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8F9D56-F819-4A1A-8CE4-54BEB19AD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063" y="4861481"/>
            <a:ext cx="3014352" cy="1996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2821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24D77117-935D-42A1-98C0-C981C528AF08}"/>
              </a:ext>
            </a:extLst>
          </p:cNvPr>
          <p:cNvSpPr/>
          <p:nvPr/>
        </p:nvSpPr>
        <p:spPr>
          <a:xfrm>
            <a:off x="3996966" y="2971800"/>
            <a:ext cx="4392890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ДИФФЕРЕНЦИАЛЬНЫЙ	</a:t>
            </a:r>
          </a:p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ДИАГНОЗ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7224AB16-4144-477C-BC08-86B7999A83F8}"/>
              </a:ext>
            </a:extLst>
          </p:cNvPr>
          <p:cNvSpPr/>
          <p:nvPr/>
        </p:nvSpPr>
        <p:spPr>
          <a:xfrm>
            <a:off x="7872953" y="5329286"/>
            <a:ext cx="3428214" cy="914400"/>
          </a:xfrm>
          <a:prstGeom prst="ellipse">
            <a:avLst/>
          </a:prstGeom>
          <a:solidFill>
            <a:srgbClr val="F8C8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МЕТАБОЛИЧЕСКИЙ СИНДРОМ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C09774AB-8CD8-48ED-83CE-51BC78AE2F0E}"/>
              </a:ext>
            </a:extLst>
          </p:cNvPr>
          <p:cNvSpPr/>
          <p:nvPr/>
        </p:nvSpPr>
        <p:spPr>
          <a:xfrm>
            <a:off x="6355238" y="874337"/>
            <a:ext cx="4692975" cy="914400"/>
          </a:xfrm>
          <a:prstGeom prst="ellipse">
            <a:avLst/>
          </a:prstGeom>
          <a:solidFill>
            <a:srgbClr val="F8C8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СЕМЕЙНАЯ ГИПЕРХОЛЕСТЕРИНЕМИЯ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75844E4A-E963-4C8C-97E3-D39D876938FD}"/>
              </a:ext>
            </a:extLst>
          </p:cNvPr>
          <p:cNvCxnSpPr>
            <a:cxnSpLocks/>
          </p:cNvCxnSpPr>
          <p:nvPr/>
        </p:nvCxnSpPr>
        <p:spPr>
          <a:xfrm flipV="1">
            <a:off x="6193410" y="1783631"/>
            <a:ext cx="2508315" cy="118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24BA9A26-BDD1-4BC1-A300-C0F2991CFDD3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3373225" y="3429000"/>
            <a:ext cx="6237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74655935-FA00-4A12-8378-EB85882C0C61}"/>
              </a:ext>
            </a:extLst>
          </p:cNvPr>
          <p:cNvCxnSpPr>
            <a:cxnSpLocks/>
            <a:stCxn id="2" idx="6"/>
          </p:cNvCxnSpPr>
          <p:nvPr/>
        </p:nvCxnSpPr>
        <p:spPr>
          <a:xfrm>
            <a:off x="8389856" y="3429000"/>
            <a:ext cx="4336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609E226-FEB2-46ED-972B-7822DF43893F}"/>
              </a:ext>
            </a:extLst>
          </p:cNvPr>
          <p:cNvCxnSpPr>
            <a:cxnSpLocks/>
            <a:stCxn id="2" idx="4"/>
          </p:cNvCxnSpPr>
          <p:nvPr/>
        </p:nvCxnSpPr>
        <p:spPr>
          <a:xfrm flipH="1">
            <a:off x="2790335" y="3886200"/>
            <a:ext cx="3403076" cy="1441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EE8B05E6-859E-4A18-9560-CD048242EA9E}"/>
              </a:ext>
            </a:extLst>
          </p:cNvPr>
          <p:cNvCxnSpPr>
            <a:cxnSpLocks/>
            <a:stCxn id="2" idx="4"/>
            <a:endCxn id="3" idx="0"/>
          </p:cNvCxnSpPr>
          <p:nvPr/>
        </p:nvCxnSpPr>
        <p:spPr>
          <a:xfrm>
            <a:off x="6193411" y="3886200"/>
            <a:ext cx="3393649" cy="1443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CA9A57C-4EF7-448D-84FE-F7C08D013253}"/>
              </a:ext>
            </a:extLst>
          </p:cNvPr>
          <p:cNvCxnSpPr>
            <a:cxnSpLocks/>
            <a:stCxn id="2" idx="0"/>
          </p:cNvCxnSpPr>
          <p:nvPr/>
        </p:nvCxnSpPr>
        <p:spPr>
          <a:xfrm flipH="1" flipV="1">
            <a:off x="3128129" y="1788737"/>
            <a:ext cx="3065282" cy="118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E0BA541F-64C7-4A21-ADB0-799798836E91}"/>
              </a:ext>
            </a:extLst>
          </p:cNvPr>
          <p:cNvSpPr/>
          <p:nvPr/>
        </p:nvSpPr>
        <p:spPr>
          <a:xfrm>
            <a:off x="1472939" y="874337"/>
            <a:ext cx="3310379" cy="914400"/>
          </a:xfrm>
          <a:prstGeom prst="ellipse">
            <a:avLst/>
          </a:prstGeom>
          <a:solidFill>
            <a:srgbClr val="E6D5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ГИПОТИРЕОЗ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7F3CE6A-61A5-45E4-BACD-3503EF49EFBC}"/>
              </a:ext>
            </a:extLst>
          </p:cNvPr>
          <p:cNvSpPr/>
          <p:nvPr/>
        </p:nvSpPr>
        <p:spPr>
          <a:xfrm>
            <a:off x="8823489" y="2971800"/>
            <a:ext cx="3305665" cy="914400"/>
          </a:xfrm>
          <a:prstGeom prst="ellipse">
            <a:avLst/>
          </a:prstGeom>
          <a:solidFill>
            <a:srgbClr val="E6D5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САХАРНЫЙ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ДИАБЕТ 2 типа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EE28AA5-B4A3-44CE-A0C8-9D55D4170CDD}"/>
              </a:ext>
            </a:extLst>
          </p:cNvPr>
          <p:cNvSpPr/>
          <p:nvPr/>
        </p:nvSpPr>
        <p:spPr>
          <a:xfrm>
            <a:off x="62846" y="3002045"/>
            <a:ext cx="3310379" cy="914400"/>
          </a:xfrm>
          <a:prstGeom prst="ellipse">
            <a:avLst/>
          </a:prstGeom>
          <a:solidFill>
            <a:srgbClr val="F8C8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АКРОМЕГАЛИЯ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C5E4E4EB-CB78-46BC-90AE-297F0F222CA9}"/>
              </a:ext>
            </a:extLst>
          </p:cNvPr>
          <p:cNvSpPr/>
          <p:nvPr/>
        </p:nvSpPr>
        <p:spPr>
          <a:xfrm>
            <a:off x="339366" y="5327715"/>
            <a:ext cx="4901938" cy="914400"/>
          </a:xfrm>
          <a:prstGeom prst="ellipse">
            <a:avLst/>
          </a:prstGeom>
          <a:solidFill>
            <a:srgbClr val="E6D5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БОЛЕЗНЬ ИЦЕНКО-КУШИНГА</a:t>
            </a:r>
          </a:p>
        </p:txBody>
      </p:sp>
    </p:spTree>
    <p:extLst>
      <p:ext uri="{BB962C8B-B14F-4D97-AF65-F5344CB8AC3E}">
        <p14:creationId xmlns:p14="http://schemas.microsoft.com/office/powerpoint/2010/main" val="1444983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AD5AF7-611A-4FCF-A462-D3C22F59D996}"/>
              </a:ext>
            </a:extLst>
          </p:cNvPr>
          <p:cNvSpPr txBox="1"/>
          <p:nvPr/>
        </p:nvSpPr>
        <p:spPr>
          <a:xfrm>
            <a:off x="0" y="-60378"/>
            <a:ext cx="5032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Клинический пример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DE06B6-15D3-4859-830D-527BD0FBACA0}"/>
              </a:ext>
            </a:extLst>
          </p:cNvPr>
          <p:cNvSpPr txBox="1"/>
          <p:nvPr/>
        </p:nvSpPr>
        <p:spPr>
          <a:xfrm>
            <a:off x="30969" y="600336"/>
            <a:ext cx="5663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Лабораторное обследование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9B96C3-50AF-4E40-AF03-6F19C9625157}"/>
              </a:ext>
            </a:extLst>
          </p:cNvPr>
          <p:cNvSpPr txBox="1"/>
          <p:nvPr/>
        </p:nvSpPr>
        <p:spPr>
          <a:xfrm>
            <a:off x="904972" y="1200185"/>
            <a:ext cx="1108661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Липидограмма</a:t>
            </a: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Триглицериды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(↑) 2,0 ммоль/л 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(норма 0-1,7),</a:t>
            </a:r>
          </a:p>
          <a:p>
            <a:pPr algn="just"/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общий холестерин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(↑) 5,50 ммоль/л 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(норма 0-5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2), </a:t>
            </a:r>
          </a:p>
          <a:p>
            <a:pPr algn="just"/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холестерин ЛПВП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(↑) 1,15 ммоль/л 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(норма 0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00-1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03),</a:t>
            </a:r>
          </a:p>
          <a:p>
            <a:pPr algn="just"/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холестерин ЛПНП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(↑) 4,5 ммоль/л 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(норма 0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00-3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3), </a:t>
            </a:r>
            <a:endParaRPr lang="ru-RU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Индекс </a:t>
            </a:r>
            <a:r>
              <a:rPr lang="ru-RU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атерогенности</a:t>
            </a: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(↑) 4,05 ммоль/л 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(норма 0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00-4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00)- 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угроза развития атеросклероза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Сахар крови натощак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мм/, через 60 мин. после нагрузки 9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мм/ через 120 мин. </a:t>
            </a:r>
          </a:p>
          <a:p>
            <a:pPr algn="just"/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после нагрузки  5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мм/.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Иммуноферментный анализ:</a:t>
            </a:r>
            <a:r>
              <a:rPr lang="ru-RU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 к тироидной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пероксидазе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- 3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 ЕД/мл (норма 0 – 30), </a:t>
            </a:r>
          </a:p>
          <a:p>
            <a:pPr algn="just"/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ТТГ – 2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мкМЕ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/мл (норма 0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 – 3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4), </a:t>
            </a:r>
          </a:p>
          <a:p>
            <a:pPr algn="just"/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Т4 св. – 20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пмоль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/л (норма 10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 – 23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3), Т3 св. – 6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пмоль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/л (норма 2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– 7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Молекулярно-генетический тест (ДНК): 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Отсутствие мутаций в генах LDLR, АРОВ, PCSK9, LDLRAP1, ABCG5, ABCG8, CYP7A1.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Генез артериальной гипертензии, вероятно, обусловлен метаболическими нарушениями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Исследован холестерин у матери и родной сестры в пределах нормы. 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546137-9CEE-4614-AAEC-2D9A2BEDD1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930" y="713595"/>
            <a:ext cx="2881237" cy="1920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5710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454EA6-7A23-4B45-A013-071EBE28EE85}"/>
              </a:ext>
            </a:extLst>
          </p:cNvPr>
          <p:cNvSpPr txBox="1"/>
          <p:nvPr/>
        </p:nvSpPr>
        <p:spPr>
          <a:xfrm>
            <a:off x="0" y="-79633"/>
            <a:ext cx="5032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Клинический пример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091F33-A701-4A1B-BE0B-9922ECCB5993}"/>
              </a:ext>
            </a:extLst>
          </p:cNvPr>
          <p:cNvSpPr txBox="1"/>
          <p:nvPr/>
        </p:nvSpPr>
        <p:spPr>
          <a:xfrm>
            <a:off x="0" y="675353"/>
            <a:ext cx="635565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Инструментальная диагностика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870C14-41FA-4BC2-9B81-173B163B9969}"/>
              </a:ext>
            </a:extLst>
          </p:cNvPr>
          <p:cNvSpPr txBox="1"/>
          <p:nvPr/>
        </p:nvSpPr>
        <p:spPr>
          <a:xfrm>
            <a:off x="146612" y="1414017"/>
            <a:ext cx="118987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ЭКГ: 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Ритм синусовый, нерегулярный, ЧСС 68-77 уд/мин. Эл. ось сердца вертикальная позиция сердца вертикальная. </a:t>
            </a:r>
          </a:p>
          <a:p>
            <a:pPr algn="just">
              <a:buClr>
                <a:srgbClr val="FF0000"/>
              </a:buClr>
            </a:pPr>
            <a:endParaRPr lang="ru-RU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ЭХО-ЭС: 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Признаки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ликворной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гипертензии отсутствуют.</a:t>
            </a:r>
            <a:endParaRPr lang="ru-RU" sz="16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ü"/>
            </a:pP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УЗИ щитовидной железы: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Эхопризнаки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гиперплазии щитовидной железы.</a:t>
            </a:r>
            <a:endParaRPr lang="ru-RU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FF0000"/>
              </a:buClr>
            </a:pP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УЗИ почек и мочевого пузыря: 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Правая и левая почка без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эхографических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изменений. Нормальная картина мочевого.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FB26B8-1FB0-4EFC-B46C-0CC5991BF777}"/>
              </a:ext>
            </a:extLst>
          </p:cNvPr>
          <p:cNvSpPr txBox="1"/>
          <p:nvPr/>
        </p:nvSpPr>
        <p:spPr>
          <a:xfrm>
            <a:off x="195811" y="4705567"/>
            <a:ext cx="11800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Эндокринолог: 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Выявлен низкий уровень натрия и   дислипидемия 3 типа.   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Стрий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нет. Вторичные половые признаки Ах0 З1-2 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 Щитовидная железа не увеличена.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Гинеколог: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Нарушение менструального цикла. Метаболический синдром. Рекомендовано: УЗИ органов малого таза, анализ выделений, анализ крови на пролактин.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EDCE1-7D81-4751-A2CD-2418795216C8}"/>
              </a:ext>
            </a:extLst>
          </p:cNvPr>
          <p:cNvSpPr txBox="1"/>
          <p:nvPr/>
        </p:nvSpPr>
        <p:spPr>
          <a:xfrm>
            <a:off x="245010" y="3983951"/>
            <a:ext cx="5732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Консультации специалистов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268B95-C59D-4EFD-9789-8BF47669AE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2066" y="1996308"/>
            <a:ext cx="2913322" cy="1666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3852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ABDCCB-25EE-4250-BE09-DFE99F432055}"/>
              </a:ext>
            </a:extLst>
          </p:cNvPr>
          <p:cNvSpPr txBox="1"/>
          <p:nvPr/>
        </p:nvSpPr>
        <p:spPr>
          <a:xfrm>
            <a:off x="0" y="0"/>
            <a:ext cx="5930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Выводы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этапа работы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752EA-EF11-43A8-9ADC-C4B8E33AA981}"/>
              </a:ext>
            </a:extLst>
          </p:cNvPr>
          <p:cNvSpPr txBox="1"/>
          <p:nvPr/>
        </p:nvSpPr>
        <p:spPr>
          <a:xfrm>
            <a:off x="675640" y="863146"/>
            <a:ext cx="10840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Детальный сбор анамнестических данных (анамнез заболевания и жизни), анализа клинических, инструментальных и лабораторных данных позволило исключить:</a:t>
            </a:r>
          </a:p>
          <a:p>
            <a:pPr algn="just">
              <a:buClr>
                <a:srgbClr val="FF0000"/>
              </a:buClr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ипотиреоз,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акромегалию, 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болезнь Иценко-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Кушинга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сахарный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диабет,   </a:t>
            </a: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семейную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гиперхолестеринемию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F0C0C9-D363-4369-8B82-CC9148324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5040" y="1806721"/>
            <a:ext cx="4765040" cy="505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01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5690D9-0467-43F4-8710-2BCC2C06DF3F}"/>
              </a:ext>
            </a:extLst>
          </p:cNvPr>
          <p:cNvSpPr txBox="1"/>
          <p:nvPr/>
        </p:nvSpPr>
        <p:spPr>
          <a:xfrm>
            <a:off x="480766" y="1808756"/>
            <a:ext cx="108596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Основной: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(I15)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Вторичная артериальная гипертензия на фоне эндокринных изменений. Метаболический синдром (абдоминальный тип ожирения, ИМТ - 25, гипергликемия натощак). </a:t>
            </a:r>
          </a:p>
          <a:p>
            <a:pPr algn="just"/>
            <a:endParaRPr lang="ru-RU" sz="2800" b="1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28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Сопутствующий: 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Нарушение менструального цикла.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5FA23B-5F5C-41D5-8076-FA996E70D9DB}"/>
              </a:ext>
            </a:extLst>
          </p:cNvPr>
          <p:cNvSpPr txBox="1"/>
          <p:nvPr/>
        </p:nvSpPr>
        <p:spPr>
          <a:xfrm>
            <a:off x="0" y="0"/>
            <a:ext cx="51177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Клинический диагноз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243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036D06-BA0F-4858-9269-04CDB91AB025}"/>
              </a:ext>
            </a:extLst>
          </p:cNvPr>
          <p:cNvSpPr txBox="1"/>
          <p:nvPr/>
        </p:nvSpPr>
        <p:spPr>
          <a:xfrm>
            <a:off x="641023" y="1127297"/>
            <a:ext cx="1106706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Несколько эпидемиологических исследований показали, что изменения массы и состава тела имеют решающее значение для регуляции полового развития у женщин, а ожирение в подростковом возрасте увеличивает риск менструальных проблем в будущем. </a:t>
            </a:r>
          </a:p>
          <a:p>
            <a:pPr marL="457200" indent="-4572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Изучение механизмов, способствующих развитию нарушений менструальной функции при ожирении у девочек-подростков, является одной из важнейших задач современной медицины. </a:t>
            </a:r>
          </a:p>
          <a:p>
            <a:pPr marL="457200" indent="-4572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Исследования показывают, что ожирение может влиять на возраст наступления </a:t>
            </a:r>
            <a:r>
              <a:rPr lang="ru-RU" sz="2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менархе</a:t>
            </a:r>
            <a:r>
              <a:rPr lang="ru-RU" sz="2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формирование менструальной функции и циклическую активность яичников.</a:t>
            </a:r>
            <a:endParaRPr lang="ru-RU" sz="26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514793-3710-47AF-BD4B-8260E6C4C491}"/>
              </a:ext>
            </a:extLst>
          </p:cNvPr>
          <p:cNvSpPr txBox="1"/>
          <p:nvPr/>
        </p:nvSpPr>
        <p:spPr>
          <a:xfrm>
            <a:off x="247135" y="98854"/>
            <a:ext cx="25318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Выводы: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817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35D1B3-8D0A-4E5C-A521-DBEC7529A8ED}"/>
              </a:ext>
            </a:extLst>
          </p:cNvPr>
          <p:cNvSpPr txBox="1"/>
          <p:nvPr/>
        </p:nvSpPr>
        <p:spPr>
          <a:xfrm>
            <a:off x="257431" y="284815"/>
            <a:ext cx="1167713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Одной из проблем в подростковом периоде является избыток массы тела и ожирение. </a:t>
            </a:r>
          </a:p>
          <a:p>
            <a:pPr algn="just">
              <a:buClr>
                <a:srgbClr val="FF0000"/>
              </a:buClr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Ожирение, как известно, может сопровождаться многочисленными видами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коморбидности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в том числе имеющими отношение к развитию и функциональной активности гипоталамо-гипофизарно-гонадной оси.</a:t>
            </a:r>
          </a:p>
          <a:p>
            <a:pPr algn="r">
              <a:buClr>
                <a:srgbClr val="FF0000"/>
              </a:buClr>
            </a:pPr>
            <a:r>
              <a:rPr lang="ru-RU" sz="1400" i="1" dirty="0">
                <a:latin typeface="Arial" panose="020B0604020202020204" pitchFamily="34" charset="0"/>
                <a:cs typeface="Arial" pitchFamily="34" charset="0"/>
              </a:rPr>
              <a:t>Никитина И.Л, 2018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Клинические наблюдения свидетельствуют о достаточно частой ассоциации аномальных маточных кровотечений (АМК) с избыточной массой тела у девочек-подростков, однако причины данного феномена остаются недостаточно ясными. </a:t>
            </a:r>
            <a:endParaRPr lang="ru-RU" sz="1600" i="1" dirty="0">
              <a:latin typeface="Arial" panose="020B0604020202020204" pitchFamily="34" charset="0"/>
              <a:cs typeface="Arial" pitchFamily="34" charset="0"/>
            </a:endParaRPr>
          </a:p>
          <a:p>
            <a:pPr algn="r">
              <a:buClr>
                <a:srgbClr val="FF0000"/>
              </a:buClr>
            </a:pPr>
            <a:r>
              <a:rPr lang="en-US" sz="1400" i="1" dirty="0" err="1">
                <a:latin typeface="Arial" panose="020B0604020202020204" pitchFamily="34" charset="0"/>
                <a:cs typeface="Arial" pitchFamily="34" charset="0"/>
              </a:rPr>
              <a:t>Seif</a:t>
            </a:r>
            <a:r>
              <a:rPr lang="en-US" sz="1400" i="1" dirty="0">
                <a:latin typeface="Arial" panose="020B0604020202020204" pitchFamily="34" charset="0"/>
                <a:cs typeface="Arial" pitchFamily="34" charset="0"/>
              </a:rPr>
              <a:t> MW, Diamond K, </a:t>
            </a:r>
            <a:r>
              <a:rPr lang="en-US" sz="1400" i="1" dirty="0" err="1">
                <a:latin typeface="Arial" panose="020B0604020202020204" pitchFamily="34" charset="0"/>
                <a:cs typeface="Arial" pitchFamily="34" charset="0"/>
              </a:rPr>
              <a:t>Nickkho-Amiry</a:t>
            </a:r>
            <a:r>
              <a:rPr lang="en-US" sz="1400" i="1" dirty="0">
                <a:latin typeface="Arial" panose="020B0604020202020204" pitchFamily="34" charset="0"/>
                <a:cs typeface="Arial" pitchFamily="34" charset="0"/>
              </a:rPr>
              <a:t> M.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исследований должны включать как изучение роли метаболических параметров, так и оценку количественных изменений и соотношений гормонов, физиологически повышающихся в периоде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пубертата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27E98-F08A-4687-89F4-6EF1E7C6F77C}"/>
              </a:ext>
            </a:extLst>
          </p:cNvPr>
          <p:cNvSpPr txBox="1"/>
          <p:nvPr/>
        </p:nvSpPr>
        <p:spPr>
          <a:xfrm>
            <a:off x="0" y="-3835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356237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09139C-3EE9-4018-875D-71DF90BBB9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36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5D9890-5CB1-41CC-A233-37BC827857AF}"/>
              </a:ext>
            </a:extLst>
          </p:cNvPr>
          <p:cNvSpPr txBox="1"/>
          <p:nvPr/>
        </p:nvSpPr>
        <p:spPr>
          <a:xfrm>
            <a:off x="1463040" y="2870368"/>
            <a:ext cx="7888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8055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35D1B3-8D0A-4E5C-A521-DBEC7529A8ED}"/>
              </a:ext>
            </a:extLst>
          </p:cNvPr>
          <p:cNvSpPr txBox="1"/>
          <p:nvPr/>
        </p:nvSpPr>
        <p:spPr>
          <a:xfrm>
            <a:off x="257432" y="607981"/>
            <a:ext cx="11677135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Речь идет о половых стероидах, пролактине, пубертатной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инсулинорезистентности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надпочечниковых андрогенах и прочих.</a:t>
            </a:r>
          </a:p>
          <a:p>
            <a:pPr algn="just">
              <a:buClr>
                <a:srgbClr val="FF0000"/>
              </a:buClr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Проведенное исследование является стартовым в оценке роли метаболических и гормональных изменений, ассоциированных с ожирением, в формировании нарушений МЦ у девочек-подростков с разной степенью ожирения. </a:t>
            </a:r>
          </a:p>
          <a:p>
            <a:pPr algn="r">
              <a:buClr>
                <a:srgbClr val="FF0000"/>
              </a:buClr>
            </a:pPr>
            <a:r>
              <a:rPr lang="ru-RU" sz="1600" i="1" dirty="0">
                <a:latin typeface="Arial" panose="020B0604020202020204" pitchFamily="34" charset="0"/>
                <a:cs typeface="Arial" pitchFamily="34" charset="0"/>
              </a:rPr>
              <a:t>А.С. </a:t>
            </a:r>
            <a:r>
              <a:rPr lang="ru-RU" sz="1600" i="1" dirty="0" err="1">
                <a:latin typeface="Arial" panose="020B0604020202020204" pitchFamily="34" charset="0"/>
                <a:cs typeface="Arial" pitchFamily="34" charset="0"/>
              </a:rPr>
              <a:t>Лискина</a:t>
            </a:r>
            <a:r>
              <a:rPr lang="ru-RU" sz="1600" i="1" dirty="0">
                <a:latin typeface="Arial" panose="020B0604020202020204" pitchFamily="34" charset="0"/>
                <a:cs typeface="Arial" pitchFamily="34" charset="0"/>
              </a:rPr>
              <a:t>, И.Е. </a:t>
            </a:r>
            <a:r>
              <a:rPr lang="ru-RU" sz="1600" i="1" dirty="0" err="1">
                <a:latin typeface="Arial" panose="020B0604020202020204" pitchFamily="34" charset="0"/>
                <a:cs typeface="Arial" pitchFamily="34" charset="0"/>
              </a:rPr>
              <a:t>Зазерская</a:t>
            </a:r>
            <a:r>
              <a:rPr lang="ru-RU" sz="1600" i="1" dirty="0">
                <a:latin typeface="Arial" panose="020B0604020202020204" pitchFamily="34" charset="0"/>
                <a:cs typeface="Arial" pitchFamily="34" charset="0"/>
              </a:rPr>
              <a:t>, Т.И. Антошина, 2022</a:t>
            </a: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клинической практике отмечено увеличение числа девочек подросткового возраста, у которых наблюдается сочетание тяжелых форм ожирения с АМК.</a:t>
            </a: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настоящий момент имеются немногочисленные литературные данные об исследованиях распространенности АМК у девочек-подростков с ожирением, в связи с чем исследования в данном направлении имеют большую практическую значимость и научный интерес.</a:t>
            </a:r>
          </a:p>
          <a:p>
            <a:pPr algn="r">
              <a:buClr>
                <a:srgbClr val="FF0000"/>
              </a:buClr>
            </a:pP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Аменорея и </a:t>
            </a:r>
            <a:r>
              <a:rPr lang="ru-RU" sz="1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олигоменорея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Клинические рекомендации Российской Федерации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27E98-F08A-4687-89F4-6EF1E7C6F77C}"/>
              </a:ext>
            </a:extLst>
          </p:cNvPr>
          <p:cNvSpPr txBox="1"/>
          <p:nvPr/>
        </p:nvSpPr>
        <p:spPr>
          <a:xfrm>
            <a:off x="86497" y="-3835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407548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35D1B3-8D0A-4E5C-A521-DBEC7529A8ED}"/>
              </a:ext>
            </a:extLst>
          </p:cNvPr>
          <p:cNvSpPr txBox="1"/>
          <p:nvPr/>
        </p:nvSpPr>
        <p:spPr>
          <a:xfrm>
            <a:off x="0" y="929519"/>
            <a:ext cx="838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 комплекс метаболических, гормональных и клинических нарушений, тесно ассоциированных с ожирением и являющихся факторов риска сахарного диабета 2 типа и сердечно-сосудистой патологии, в основе которого лежит инсулинорезистентность.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27E98-F08A-4687-89F4-6EF1E7C6F77C}"/>
              </a:ext>
            </a:extLst>
          </p:cNvPr>
          <p:cNvSpPr txBox="1"/>
          <p:nvPr/>
        </p:nvSpPr>
        <p:spPr>
          <a:xfrm>
            <a:off x="0" y="-3835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Метаболический синдром (МС)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D3601E-9800-4D02-9E29-C482C73AD667}"/>
              </a:ext>
            </a:extLst>
          </p:cNvPr>
          <p:cNvSpPr txBox="1"/>
          <p:nvPr/>
        </p:nvSpPr>
        <p:spPr>
          <a:xfrm>
            <a:off x="0" y="6578394"/>
            <a:ext cx="1219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«ПРАКТИКА ПЕДИАТРА»; март; 2019; стр.4 </a:t>
            </a:r>
            <a:r>
              <a:rPr lang="ru-RU" sz="8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Т.А. Бокова, д. м. н., профессор кафедры педиатрии факультета усовершенствования врачей ГБУЗ МО МОНИКИ им. М.Ф. Владимирского, г. Москва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274676-35AA-45B9-9E4F-DB3C1FA669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4753" y="929519"/>
            <a:ext cx="3648635" cy="476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90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4ECC27-3249-408B-AADE-526467A9F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29" y="430306"/>
            <a:ext cx="8211671" cy="64276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0FD74-C606-462A-8963-446C9E7BDBE9}"/>
              </a:ext>
            </a:extLst>
          </p:cNvPr>
          <p:cNvSpPr txBox="1"/>
          <p:nvPr/>
        </p:nvSpPr>
        <p:spPr>
          <a:xfrm>
            <a:off x="0" y="-116541"/>
            <a:ext cx="5527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Этиология и патогенез </a:t>
            </a:r>
          </a:p>
        </p:txBody>
      </p:sp>
    </p:spTree>
    <p:extLst>
      <p:ext uri="{BB962C8B-B14F-4D97-AF65-F5344CB8AC3E}">
        <p14:creationId xmlns:p14="http://schemas.microsoft.com/office/powerpoint/2010/main" val="209358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91CFEB-E2D2-409A-A07E-5986E1AC452E}"/>
              </a:ext>
            </a:extLst>
          </p:cNvPr>
          <p:cNvSpPr txBox="1"/>
          <p:nvPr/>
        </p:nvSpPr>
        <p:spPr>
          <a:xfrm>
            <a:off x="0" y="0"/>
            <a:ext cx="884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Критерии метаболического синдрома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EFA480-5684-4F49-A11D-946541B3CC4B}"/>
              </a:ext>
            </a:extLst>
          </p:cNvPr>
          <p:cNvSpPr txBox="1"/>
          <p:nvPr/>
        </p:nvSpPr>
        <p:spPr>
          <a:xfrm>
            <a:off x="497771" y="530067"/>
            <a:ext cx="11576115" cy="6186309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Основной признак: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Центральный (абдоминальный) тип ожирения – окружность талии (ОТ) более 80 см </a:t>
            </a:r>
          </a:p>
          <a:p>
            <a:pPr>
              <a:buClr>
                <a:srgbClr val="FF0000"/>
              </a:buCl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у женщин и более 94 см у мужчин. 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критерии: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Артериальная гипертония (АД ≥ 140/90 мм рт. ст.)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ОХС - ≥ 5,2 ммоль/л;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ХС ЛПНП-  ≥ 3,36 ммоль/л.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ХС ЛПВП- ≤ 1,17 ммоль/л;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Уровень глюкозы плазмы натощак составляет- ≤ 7,0 ммоль/л;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Повышение уровня триглицеридов (≥ 1,7 ммоль/л);</a:t>
            </a:r>
          </a:p>
          <a:p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Достоверным МС считается при наличии 3 критериев: 1 основного и 2 дополнительных!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E15400-5617-479C-90AE-7BA8DB66EA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0447" y="1839516"/>
            <a:ext cx="5701553" cy="29235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156F9D-CBE8-4C23-AD0C-4E4DC5CF8C2D}"/>
              </a:ext>
            </a:extLst>
          </p:cNvPr>
          <p:cNvSpPr txBox="1"/>
          <p:nvPr/>
        </p:nvSpPr>
        <p:spPr>
          <a:xfrm>
            <a:off x="0" y="6642556"/>
            <a:ext cx="121134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Бокова Т. А. Метаболический синдром у детей : учеб. пособие / [Бокова Т. А.] ; М-во здравоохранения Московской обл., ГБУЗ МО МОНИКИ им. М. Ф. Владимирского, Фак. усовершенствования врачей, Каф. педиатрии. - М. : Форте принт, 2013. – с 6.</a:t>
            </a:r>
          </a:p>
        </p:txBody>
      </p:sp>
    </p:spTree>
    <p:extLst>
      <p:ext uri="{BB962C8B-B14F-4D97-AF65-F5344CB8AC3E}">
        <p14:creationId xmlns:p14="http://schemas.microsoft.com/office/powerpoint/2010/main" val="54686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EF6475-050D-47EC-8B82-EB6802B61A51}"/>
              </a:ext>
            </a:extLst>
          </p:cNvPr>
          <p:cNvSpPr txBox="1"/>
          <p:nvPr/>
        </p:nvSpPr>
        <p:spPr>
          <a:xfrm>
            <a:off x="690282" y="1351508"/>
            <a:ext cx="111810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Генетическая предрасположенность к ожирению, сахарному диабету 2-го типа, артериальной гипертензии, ишемической болезни сердца,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инфаркту миокарда, инсульту, заболеваниям гепатобилиарной системы     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обменно-воспалительного характера.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УЗИ печени: наличие жировых отложений, что является признаком 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стеатоза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печени;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УЗИ стенок артерий: наличии атеросклероза:</a:t>
            </a:r>
          </a:p>
          <a:p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ЭКГ: нарушений сердечного ритма.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E06252-6D92-486E-82D8-4330B7ED8573}"/>
              </a:ext>
            </a:extLst>
          </p:cNvPr>
          <p:cNvSpPr txBox="1"/>
          <p:nvPr/>
        </p:nvSpPr>
        <p:spPr>
          <a:xfrm>
            <a:off x="0" y="0"/>
            <a:ext cx="3207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Признаки МС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B246A3-AEB7-4F75-9115-ADC257938BBA}"/>
              </a:ext>
            </a:extLst>
          </p:cNvPr>
          <p:cNvSpPr txBox="1"/>
          <p:nvPr/>
        </p:nvSpPr>
        <p:spPr>
          <a:xfrm>
            <a:off x="0" y="6642556"/>
            <a:ext cx="1212287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/>
              <a:t>Метаболический синдром. Учебное пособие / Ю.П. Успенский, Ю.В. Петренко, З.Х. </a:t>
            </a:r>
            <a:r>
              <a:rPr lang="ru-RU" sz="800" dirty="0" err="1"/>
              <a:t>Гулунов</a:t>
            </a:r>
            <a:r>
              <a:rPr lang="ru-RU" sz="800" dirty="0"/>
              <a:t>, Н.Л. </a:t>
            </a:r>
            <a:r>
              <a:rPr lang="ru-RU" sz="800" dirty="0" err="1"/>
              <a:t>Шапорова</a:t>
            </a:r>
            <a:r>
              <a:rPr lang="ru-RU" sz="800" dirty="0"/>
              <a:t>, Ю.А. Фоминых, Р.М. Ниязов – СПб., 2017. – 60 с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B63F19-1E0A-4322-ADD0-C0FDFC2222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503" y="4477732"/>
            <a:ext cx="4403497" cy="2380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0730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B5E245-CFD3-401F-9637-B58440E68F94}"/>
              </a:ext>
            </a:extLst>
          </p:cNvPr>
          <p:cNvSpPr txBox="1"/>
          <p:nvPr/>
        </p:nvSpPr>
        <p:spPr>
          <a:xfrm>
            <a:off x="680137" y="1618096"/>
            <a:ext cx="11199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Анализ клинического случая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ребенка 14 лет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84DEB7-9A02-43E6-8070-CED234234146}"/>
              </a:ext>
            </a:extLst>
          </p:cNvPr>
          <p:cNvSpPr txBox="1"/>
          <p:nvPr/>
        </p:nvSpPr>
        <p:spPr>
          <a:xfrm>
            <a:off x="0" y="0"/>
            <a:ext cx="537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Цель работы: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DA5F59-4BA7-4001-ADFF-06FE68EB4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606" y="3324052"/>
            <a:ext cx="6281394" cy="353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70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C97897-0A9C-44D0-A910-9EBCA97F56FD}"/>
              </a:ext>
            </a:extLst>
          </p:cNvPr>
          <p:cNvSpPr txBox="1"/>
          <p:nvPr/>
        </p:nvSpPr>
        <p:spPr>
          <a:xfrm>
            <a:off x="0" y="0"/>
            <a:ext cx="5032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Клинический пример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7038C2-05C4-4947-BDDF-76BBF2C9A313}"/>
              </a:ext>
            </a:extLst>
          </p:cNvPr>
          <p:cNvSpPr txBox="1"/>
          <p:nvPr/>
        </p:nvSpPr>
        <p:spPr>
          <a:xfrm>
            <a:off x="211548" y="994421"/>
            <a:ext cx="107714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effectLst/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консультативный прием обратились родители девочки 14 лет, с жалобами на головную боль, головокружение, боль в области сердца колющего характера, повышение артериального давления до 160/100 </a:t>
            </a:r>
            <a:r>
              <a:rPr lang="ru-RU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мм.рт.ст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 избыточную массу тела, нарушение менструального цикла.</a:t>
            </a:r>
          </a:p>
          <a:p>
            <a:endParaRPr lang="ru-RU" sz="24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r>
              <a:rPr lang="ru-RU" sz="18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FDD080-7136-44C1-A29E-6A273F489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54" y="2762054"/>
            <a:ext cx="4095946" cy="409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05374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Фигуры</Template>
  <TotalTime>266</TotalTime>
  <Words>1996</Words>
  <Application>Microsoft Office PowerPoint</Application>
  <PresentationFormat>Широкоэкранный</PresentationFormat>
  <Paragraphs>265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Avenir Next LT Pro</vt:lpstr>
      <vt:lpstr>Calibri</vt:lpstr>
      <vt:lpstr>Courier New</vt:lpstr>
      <vt:lpstr>Times New Roman</vt:lpstr>
      <vt:lpstr>Tw Cen MT</vt:lpstr>
      <vt:lpstr>Wingdings</vt:lpstr>
      <vt:lpstr>ShapesVTI</vt:lpstr>
      <vt:lpstr>Анализ нарушений менструального цикла в контексте метаболического синдрома у девочек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Вторичная артериальная гипертензия  на фоне эндокринных изменений у детей</dc:title>
  <dc:creator>Kristina Koshelenko</dc:creator>
  <cp:lastModifiedBy>6009-006</cp:lastModifiedBy>
  <cp:revision>53</cp:revision>
  <dcterms:created xsi:type="dcterms:W3CDTF">2023-05-22T15:15:01Z</dcterms:created>
  <dcterms:modified xsi:type="dcterms:W3CDTF">2026-02-04T07:49:45Z</dcterms:modified>
</cp:coreProperties>
</file>