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38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6" r:id="rId8"/>
    <p:sldId id="263" r:id="rId9"/>
    <p:sldId id="264" r:id="rId10"/>
    <p:sldId id="267" r:id="rId11"/>
    <p:sldId id="268" r:id="rId12"/>
    <p:sldId id="269" r:id="rId13"/>
    <p:sldId id="271" r:id="rId14"/>
    <p:sldId id="290" r:id="rId15"/>
    <p:sldId id="291" r:id="rId16"/>
    <p:sldId id="292" r:id="rId17"/>
    <p:sldId id="274" r:id="rId18"/>
    <p:sldId id="275" r:id="rId19"/>
    <p:sldId id="276" r:id="rId20"/>
    <p:sldId id="277" r:id="rId21"/>
    <p:sldId id="279" r:id="rId22"/>
    <p:sldId id="280" r:id="rId23"/>
    <p:sldId id="281" r:id="rId24"/>
    <p:sldId id="285" r:id="rId25"/>
    <p:sldId id="283" r:id="rId26"/>
    <p:sldId id="284" r:id="rId27"/>
    <p:sldId id="286" r:id="rId28"/>
    <p:sldId id="288" r:id="rId2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56"/>
  </p:normalViewPr>
  <p:slideViewPr>
    <p:cSldViewPr snapToGrid="0" snapToObjects="1">
      <p:cViewPr varScale="1">
        <p:scale>
          <a:sx n="107" d="100"/>
          <a:sy n="107" d="100"/>
        </p:scale>
        <p:origin x="736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  <a:prstGeom prst="rect">
            <a:avLst/>
          </a:prstGeom>
        </p:spPr>
        <p:txBody>
          <a:bodyPr anchor="b"/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5400000">
            <a:off x="10158984" y="1792224"/>
            <a:ext cx="990599" cy="304799"/>
          </a:xfrm>
        </p:spPr>
        <p:txBody>
          <a:bodyPr/>
          <a:lstStyle>
            <a:lvl1pPr algn="l">
              <a:defRPr b="0">
                <a:solidFill>
                  <a:schemeClr val="bg1"/>
                </a:solidFill>
              </a:defRPr>
            </a:lvl1pPr>
          </a:lstStyle>
          <a:p>
            <a:fld id="{FECF9984-3678-B74D-AD17-D96C12BA6C86}" type="datetimeFigureOut">
              <a:rPr lang="ru-RU" smtClean="0"/>
              <a:t>23.01.2020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5400000">
            <a:off x="8951976" y="3227832"/>
            <a:ext cx="3867912" cy="310896"/>
          </a:xfrm>
        </p:spPr>
        <p:txBody>
          <a:bodyPr/>
          <a:lstStyle>
            <a:lvl1pPr>
              <a:defRPr sz="1000" b="0">
                <a:solidFill>
                  <a:schemeClr val="bg1"/>
                </a:solidFill>
              </a:defRPr>
            </a:lvl1pPr>
          </a:lstStyle>
          <a:p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1008" y="292608"/>
            <a:ext cx="838199" cy="767687"/>
          </a:xfrm>
        </p:spPr>
        <p:txBody>
          <a:bodyPr/>
          <a:lstStyle>
            <a:lvl1pPr>
              <a:defRPr sz="2800" b="0" i="0">
                <a:latin typeface="+mj-lt"/>
              </a:defRPr>
            </a:lvl1pPr>
          </a:lstStyle>
          <a:p>
            <a:fld id="{C131AAB8-9DAE-4647-A8C3-6756E3A60FB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89303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7" y="4969927"/>
            <a:ext cx="8825657" cy="566738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7" y="553666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F9984-3678-B74D-AD17-D96C12BA6C86}" type="datetimeFigureOut">
              <a:rPr lang="ru-RU" smtClean="0"/>
              <a:t>23.01.2020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Rectangle 11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1AAB8-9DAE-4647-A8C3-6756E3A60FB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81376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060704"/>
            <a:ext cx="8833104" cy="1371600"/>
          </a:xfrm>
          <a:prstGeom prst="rect">
            <a:avLst/>
          </a:prstGeom>
        </p:spPr>
        <p:txBody>
          <a:bodyPr anchor="ctr" anchorCtr="0"/>
          <a:lstStyle>
            <a:lvl1pPr>
              <a:defRPr sz="4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2144" y="3547872"/>
            <a:ext cx="8825659" cy="2478024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F9984-3678-B74D-AD17-D96C12BA6C86}" type="datetimeFigureOut">
              <a:rPr lang="ru-RU" smtClean="0"/>
              <a:t>23.01.2020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1AAB8-9DAE-4647-A8C3-6756E3A60FB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49743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6" name="Rectangle 15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4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7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2" name="TextBox 11"/>
          <p:cNvSpPr txBox="1"/>
          <p:nvPr/>
        </p:nvSpPr>
        <p:spPr bwMode="gray">
          <a:xfrm>
            <a:off x="898295" y="596767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96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 bwMode="gray">
          <a:xfrm>
            <a:off x="9715063" y="2629300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96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980517"/>
            <a:ext cx="8460983" cy="2698249"/>
          </a:xfrm>
          <a:prstGeom prst="rect">
            <a:avLst/>
          </a:prstGeom>
        </p:spPr>
        <p:txBody>
          <a:bodyPr anchor="ctr" anchorCtr="0"/>
          <a:lstStyle>
            <a:lvl1pPr>
              <a:defRPr sz="4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 bwMode="gray">
          <a:xfrm>
            <a:off x="1945945" y="3679987"/>
            <a:ext cx="7725772" cy="342174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1400" cap="small" dirty="0">
                <a:solidFill>
                  <a:schemeClr val="tx2">
                    <a:lumMod val="40000"/>
                    <a:lumOff val="60000"/>
                  </a:schemeClr>
                </a:solidFill>
                <a:latin typeface="+mn-lt"/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8"/>
            <a:ext cx="8825659" cy="997858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F9984-3678-B74D-AD17-D96C12BA6C86}" type="datetimeFigureOut">
              <a:rPr lang="ru-RU" smtClean="0"/>
              <a:t>23.01.2020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3" name="Rectangle 2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1AAB8-9DAE-4647-A8C3-6756E3A60FB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61376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3525"/>
            <a:ext cx="8865623" cy="1819656"/>
          </a:xfrm>
          <a:prstGeom prst="rect">
            <a:avLst/>
          </a:prstGeo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9200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F9984-3678-B74D-AD17-D96C12BA6C86}" type="datetimeFigureOut">
              <a:rPr lang="ru-RU" smtClean="0"/>
              <a:t>23.01.2020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Rectangle 9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1AAB8-9DAE-4647-A8C3-6756E3A60FB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966405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  <a:prstGeom prst="rect">
            <a:avLst/>
          </a:prstGeom>
        </p:spPr>
        <p:txBody>
          <a:bodyPr/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3129168" cy="576261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4" y="3179764"/>
            <a:ext cx="3129168" cy="2847290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5380" cy="576261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4"/>
            <a:ext cx="3145380" cy="2847290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6700" y="2595032"/>
            <a:ext cx="3161029" cy="58473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6700" y="3179764"/>
            <a:ext cx="3161029" cy="2847290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384991" y="2603500"/>
            <a:ext cx="32564" cy="3423554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5824" y="2603500"/>
            <a:ext cx="0" cy="3423554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F9984-3678-B74D-AD17-D96C12BA6C86}" type="datetimeFigureOut">
              <a:rPr lang="ru-RU" smtClean="0"/>
              <a:t>23.01.2020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1AAB8-9DAE-4647-A8C3-6756E3A60FB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60188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  <a:prstGeom prst="rect">
            <a:avLst/>
          </a:prstGeom>
        </p:spPr>
        <p:txBody>
          <a:bodyPr anchor="ctr" anchorCtr="0"/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5"/>
            <a:ext cx="3050438" cy="57626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2" y="2610916"/>
            <a:ext cx="2691242" cy="1584094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7"/>
            <a:ext cx="3050438" cy="91794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2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8865" y="5109108"/>
            <a:ext cx="3050438" cy="91257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3433" y="4532842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3433" y="5109107"/>
            <a:ext cx="3050438" cy="91794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384245" y="2603500"/>
            <a:ext cx="1" cy="3461811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807352" y="2603500"/>
            <a:ext cx="0" cy="3461811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F9984-3678-B74D-AD17-D96C12BA6C86}" type="datetimeFigureOut">
              <a:rPr lang="ru-RU" smtClean="0"/>
              <a:t>23.01.2020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1AAB8-9DAE-4647-A8C3-6756E3A60FB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25673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  <a:prstGeom prst="rect">
            <a:avLst/>
          </a:prstGeo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595033"/>
            <a:ext cx="8825659" cy="3424768"/>
          </a:xfrm>
        </p:spPr>
        <p:txBody>
          <a:bodyPr vert="eaVert" anchor="t" anchorCtr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F9984-3678-B74D-AD17-D96C12BA6C86}" type="datetimeFigureOut">
              <a:rPr lang="ru-RU" smtClean="0"/>
              <a:t>23.01.2020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1AAB8-9DAE-4647-A8C3-6756E3A60FB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367664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5" name="Rectangle 14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3" name="Rectangle 12"/>
            <p:cNvSpPr/>
            <p:nvPr/>
          </p:nvSpPr>
          <p:spPr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6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76756" y="1278466"/>
            <a:ext cx="1441567" cy="4748591"/>
          </a:xfrm>
          <a:prstGeom prst="rect">
            <a:avLst/>
          </a:prstGeom>
        </p:spPr>
        <p:txBody>
          <a:bodyPr vert="eaVert" anchor="b" anchorCtr="0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5"/>
            <a:ext cx="6256025" cy="4748591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F9984-3678-B74D-AD17-D96C12BA6C86}" type="datetimeFigureOut">
              <a:rPr lang="ru-RU" smtClean="0"/>
              <a:t>23.01.2020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0" name="Rectangle 19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1AAB8-9DAE-4647-A8C3-6756E3A60FB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61584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9"/>
            <a:ext cx="8825659" cy="706964"/>
          </a:xfrm>
          <a:prstGeom prst="rect">
            <a:avLst/>
          </a:prstGeom>
        </p:spPr>
        <p:txBody>
          <a:bodyPr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F9984-3678-B74D-AD17-D96C12BA6C86}" type="datetimeFigureOut">
              <a:rPr lang="ru-RU" smtClean="0"/>
              <a:t>23.01.2020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b="1"/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1AAB8-9DAE-4647-A8C3-6756E3A60FB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6566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Rectangle 8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7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679192"/>
            <a:ext cx="4343400" cy="2286000"/>
          </a:xfrm>
          <a:prstGeom prst="rect">
            <a:avLst/>
          </a:prstGeom>
        </p:spPr>
        <p:txBody>
          <a:bodyPr anchor="ctr" anchorCtr="0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4576" y="2679192"/>
            <a:ext cx="3758184" cy="2286000"/>
          </a:xfrm>
        </p:spPr>
        <p:txBody>
          <a:bodyPr anchor="ctr" anchorCtr="0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F9984-3678-B74D-AD17-D96C12BA6C86}" type="datetimeFigureOut">
              <a:rPr lang="ru-RU" smtClean="0"/>
              <a:t>23.01.2020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b="1"/>
            </a:lvl1pPr>
          </a:lstStyle>
          <a:p>
            <a:endParaRPr lang="ru-RU"/>
          </a:p>
        </p:txBody>
      </p:sp>
      <p:sp>
        <p:nvSpPr>
          <p:cNvPr id="10" name="Rectangle 9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1AAB8-9DAE-4647-A8C3-6756E3A60FB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59077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969264"/>
            <a:ext cx="8825659" cy="704088"/>
          </a:xfrm>
          <a:prstGeom prst="rect">
            <a:avLst/>
          </a:prstGeo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8032" cy="3416301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76" y="2603500"/>
            <a:ext cx="4828032" cy="341630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F9984-3678-B74D-AD17-D96C12BA6C86}" type="datetimeFigureOut">
              <a:rPr lang="ru-RU" smtClean="0"/>
              <a:t>23.01.2020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1AAB8-9DAE-4647-A8C3-6756E3A60FB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67414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69264"/>
            <a:ext cx="8825659" cy="704088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6040"/>
            <a:ext cx="48280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98448"/>
            <a:ext cx="4828032" cy="2843784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76" y="2606040"/>
            <a:ext cx="48280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1" y="3187921"/>
            <a:ext cx="4825160" cy="2854311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F9984-3678-B74D-AD17-D96C12BA6C86}" type="datetimeFigureOut">
              <a:rPr lang="ru-RU" smtClean="0"/>
              <a:t>23.01.2020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1AAB8-9DAE-4647-A8C3-6756E3A60FB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0602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2144" y="969264"/>
            <a:ext cx="8825659" cy="704088"/>
          </a:xfrm>
          <a:prstGeom prst="rect">
            <a:avLst/>
          </a:prstGeo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F9984-3678-B74D-AD17-D96C12BA6C86}" type="datetimeFigureOut">
              <a:rPr lang="ru-RU" smtClean="0"/>
              <a:t>23.01.2020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1AAB8-9DAE-4647-A8C3-6756E3A60FB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01860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F9984-3678-B74D-AD17-D96C12BA6C86}" type="datetimeFigureOut">
              <a:rPr lang="ru-RU" smtClean="0"/>
              <a:t>23.01.2020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Rectangle 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1AAB8-9DAE-4647-A8C3-6756E3A60FB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46500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298448"/>
            <a:ext cx="2793159" cy="1597152"/>
          </a:xfrm>
          <a:prstGeom prst="rect">
            <a:avLst/>
          </a:prstGeo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79008" y="1447800"/>
            <a:ext cx="5195997" cy="4572000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3" y="3129280"/>
            <a:ext cx="2793159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F9984-3678-B74D-AD17-D96C12BA6C86}" type="datetimeFigureOut">
              <a:rPr lang="ru-RU" smtClean="0"/>
              <a:t>23.01.2020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1AAB8-9DAE-4647-A8C3-6756E3A60FB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59656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693332"/>
            <a:ext cx="3860259" cy="1735668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5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F9984-3678-B74D-AD17-D96C12BA6C86}" type="datetimeFigureOut">
              <a:rPr lang="ru-RU" smtClean="0"/>
              <a:t>23.01.2020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1AAB8-9DAE-4647-A8C3-6756E3A60FB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83927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7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30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2760" y="6391656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 anchorCtr="0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FECF9984-3678-B74D-AD17-D96C12BA6C86}" type="datetimeFigureOut">
              <a:rPr lang="ru-RU" smtClean="0"/>
              <a:t>23.01.2020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7784" y="6391656"/>
            <a:ext cx="3867912" cy="310896"/>
          </a:xfrm>
          <a:prstGeom prst="rect">
            <a:avLst/>
          </a:prstGeom>
        </p:spPr>
        <p:txBody>
          <a:bodyPr vert="horz" lIns="91440" tIns="45720" rIns="91440" bIns="45720" rtlCol="0" anchor="ctr" anchorCtr="0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ru-RU"/>
          </a:p>
        </p:txBody>
      </p:sp>
      <p:sp>
        <p:nvSpPr>
          <p:cNvPr id="29" name="Rectangle 2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C131AAB8-9DAE-4647-A8C3-6756E3A60FB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80043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  <p:sldLayoutId id="2147483740" r:id="rId2"/>
    <p:sldLayoutId id="2147483741" r:id="rId3"/>
    <p:sldLayoutId id="2147483742" r:id="rId4"/>
    <p:sldLayoutId id="2147483743" r:id="rId5"/>
    <p:sldLayoutId id="2147483744" r:id="rId6"/>
    <p:sldLayoutId id="2147483745" r:id="rId7"/>
    <p:sldLayoutId id="2147483746" r:id="rId8"/>
    <p:sldLayoutId id="2147483747" r:id="rId9"/>
    <p:sldLayoutId id="2147483748" r:id="rId10"/>
    <p:sldLayoutId id="2147483749" r:id="rId11"/>
    <p:sldLayoutId id="2147483750" r:id="rId12"/>
    <p:sldLayoutId id="2147483751" r:id="rId13"/>
    <p:sldLayoutId id="2147483752" r:id="rId14"/>
    <p:sldLayoutId id="2147483753" r:id="rId15"/>
    <p:sldLayoutId id="2147483754" r:id="rId16"/>
    <p:sldLayoutId id="214748375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9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556AD45-8E1C-DA40-A288-E9BC9CC79C7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9600" y="1369172"/>
            <a:ext cx="10972800" cy="3838918"/>
          </a:xfrm>
        </p:spPr>
        <p:txBody>
          <a:bodyPr anchor="t"/>
          <a:lstStyle/>
          <a:p>
            <a:pPr algn="ctr"/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>
                <a:ln w="0">
                  <a:solidFill>
                    <a:schemeClr val="bg1"/>
                  </a:solidFill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ХОЛЕСТАТИЧЕСКИЙ ГЕПАТОЗ БЕРЕМЕННЫХ И </a:t>
            </a:r>
            <a:br>
              <a:rPr lang="en-US" sz="2800" dirty="0">
                <a:ln w="0">
                  <a:solidFill>
                    <a:schemeClr val="bg1"/>
                  </a:solidFill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>
                <a:ln w="0">
                  <a:solidFill>
                    <a:schemeClr val="bg1"/>
                  </a:solidFill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ОСТРАЯ ЖИРОВАЯ ДИСТРОФИЯ ПЕЧЕНИ  В </a:t>
            </a:r>
            <a:br>
              <a:rPr lang="ru-RU" sz="2800" dirty="0">
                <a:ln w="0">
                  <a:solidFill>
                    <a:schemeClr val="bg1"/>
                  </a:solidFill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>
                <a:ln w="0">
                  <a:solidFill>
                    <a:schemeClr val="bg1"/>
                  </a:solidFill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ПРАКТИКЕ ВРАЧА ГАСТРОЭНТЕРОЛОГА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B0CB6611-8FC2-3042-AF90-34CF249AD7F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54954" y="4777380"/>
            <a:ext cx="10214887" cy="1214346"/>
          </a:xfrm>
        </p:spPr>
        <p:txBody>
          <a:bodyPr>
            <a:normAutofit fontScale="85000" lnSpcReduction="20000"/>
          </a:bodyPr>
          <a:lstStyle/>
          <a:p>
            <a:pPr algn="r"/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Внештатный республиканский специалист МЗ ДНР по гастроэнтерологии,</a:t>
            </a:r>
          </a:p>
          <a:p>
            <a:pPr algn="r"/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заведующий гастроэнтерологическим отделением</a:t>
            </a:r>
          </a:p>
          <a:p>
            <a:pPr algn="r"/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ГБУ </a:t>
            </a:r>
            <a:r>
              <a:rPr lang="ru-RU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ДНР «РКБ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ИМ. 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М.и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Калинина» </a:t>
            </a:r>
          </a:p>
          <a:p>
            <a:pPr algn="r"/>
            <a:r>
              <a:rPr lang="ru-RU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Никулин И</a:t>
            </a:r>
            <a:r>
              <a:rPr lang="en-US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Ю</a:t>
            </a:r>
            <a:r>
              <a:rPr lang="en-US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721619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16FA4DF-8D71-5C42-B27C-A5FAA41F11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4006" y="553453"/>
            <a:ext cx="10250983" cy="1564105"/>
          </a:xfrm>
        </p:spPr>
        <p:txBody>
          <a:bodyPr/>
          <a:lstStyle/>
          <a:p>
            <a:pPr algn="ctr"/>
            <a:r>
              <a:rPr lang="ru-RU" dirty="0">
                <a:ln w="0">
                  <a:solidFill>
                    <a:schemeClr val="bg1"/>
                  </a:solidFill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ШКАЛА ОЦЕНКИ СТЕПЕНИ ТЯЖЕСТИ ХОЛЕСТАТИЧЕСКОГО ГЕПАТОЗА БЕРЕМЕННЫХ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4ECE2891-8894-0544-8378-1059A450635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85900" y="2400300"/>
            <a:ext cx="9144000" cy="419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73902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430AA60-08C2-5C42-A9EC-2DB303871B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4800" dirty="0">
                <a:ln w="0">
                  <a:solidFill>
                    <a:schemeClr val="bg1"/>
                  </a:solidFill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АНАМНЕЗ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D6232C6-9C2D-BA46-AEA7-4BE556A201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1800" y="2603499"/>
            <a:ext cx="11262895" cy="3701047"/>
          </a:xfrm>
        </p:spPr>
        <p:txBody>
          <a:bodyPr>
            <a:noAutofit/>
          </a:bodyPr>
          <a:lstStyle/>
          <a:p>
            <a:pPr algn="just"/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беременных с ХГБ в 2,5 раза чаще, чем у здоровых беременных, отмечено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невынашивание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беременности. </a:t>
            </a:r>
          </a:p>
          <a:p>
            <a:pPr algn="just"/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каждой третьей беременной с ХГБ в анамнезе были преждевременные роды или самопроизвольное прерывание беременности в </a:t>
            </a:r>
            <a:r>
              <a:rPr lang="en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III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триместре. </a:t>
            </a:r>
          </a:p>
          <a:p>
            <a:pPr algn="just"/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беременных с ХГБ, по сравнению со здоровыми беременными, в 2 раза чаще отмечают аллергические реакции в анамнезе, в основном, на антибактериальные препараты (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макролиды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антибиотики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эритромицинового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ряда). </a:t>
            </a:r>
          </a:p>
          <a:p>
            <a:pPr algn="just"/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Среди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экстрагенитальной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патологии у беременных с ХГБ наиболее часто обнаруживают заболевания ЖКТ и эндокринной системы.</a:t>
            </a:r>
          </a:p>
        </p:txBody>
      </p:sp>
    </p:spTree>
    <p:extLst>
      <p:ext uri="{BB962C8B-B14F-4D97-AF65-F5344CB8AC3E}">
        <p14:creationId xmlns:p14="http://schemas.microsoft.com/office/powerpoint/2010/main" val="17795488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C954F68-4DBD-F646-BB44-6040C5CD4B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08954" y="952502"/>
            <a:ext cx="8825659" cy="706964"/>
          </a:xfrm>
        </p:spPr>
        <p:txBody>
          <a:bodyPr/>
          <a:lstStyle/>
          <a:p>
            <a:pPr algn="ctr"/>
            <a:r>
              <a:rPr lang="ru-RU" sz="4000" dirty="0">
                <a:ln w="0">
                  <a:solidFill>
                    <a:schemeClr val="bg1"/>
                  </a:solidFill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ФИЗИКАЛЬНОЕ ИССЛЕДОВАНИЕ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E551700-BFBA-A843-9B18-39F76FC5FF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500" y="2603499"/>
            <a:ext cx="11201400" cy="3568701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осмотре кожных покровов нередко обнаруживают расчёсы и ссадины, вызванные зудом. </a:t>
            </a:r>
          </a:p>
          <a:p>
            <a:pPr>
              <a:lnSpc>
                <a:spcPct val="150000"/>
              </a:lnSpc>
            </a:pP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Желтушное окрашивание склер, видимых слизистых, кожи отмечают при повышении содержания билирубина более 30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ммоль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/л. </a:t>
            </a:r>
          </a:p>
          <a:p>
            <a:pPr>
              <a:lnSpc>
                <a:spcPct val="150000"/>
              </a:lnSpc>
            </a:pP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ХГБ не характерно увеличение размеров печени, болезненность или изменение консистенции данного органа.</a:t>
            </a:r>
          </a:p>
        </p:txBody>
      </p:sp>
    </p:spTree>
    <p:extLst>
      <p:ext uri="{BB962C8B-B14F-4D97-AF65-F5344CB8AC3E}">
        <p14:creationId xmlns:p14="http://schemas.microsoft.com/office/powerpoint/2010/main" val="83305429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16DD479-38A8-E241-BF42-5F85DC7EB0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4954" y="757768"/>
            <a:ext cx="9252362" cy="1095763"/>
          </a:xfrm>
        </p:spPr>
        <p:txBody>
          <a:bodyPr/>
          <a:lstStyle/>
          <a:p>
            <a:pPr algn="ctr"/>
            <a:r>
              <a:rPr lang="ru-RU" dirty="0">
                <a:ln w="0">
                  <a:solidFill>
                    <a:schemeClr val="bg1"/>
                  </a:solidFill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ИНСТРУМЕНТАЛЬНЫЕ ИССЛЕДОВАНИЯ</a:t>
            </a:r>
            <a:r>
              <a:rPr lang="ru-RU" dirty="0"/>
              <a:t> 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71ECAC7-A35C-934C-A30F-CBBC37CA8B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2603499"/>
            <a:ext cx="9625341" cy="3496511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ХГБ применяют УЗИ печени и желчевыводящих путей. Размеры печени при данной патологии не увеличены,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эхогенность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печёночной ткани однородная. Отмечают увеличение объёма жёлчного пузыря.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Спленомегалия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не характерна для данной патологии.</a:t>
            </a:r>
          </a:p>
        </p:txBody>
      </p:sp>
    </p:spTree>
    <p:extLst>
      <p:ext uri="{BB962C8B-B14F-4D97-AF65-F5344CB8AC3E}">
        <p14:creationId xmlns:p14="http://schemas.microsoft.com/office/powerpoint/2010/main" val="145367009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E797DA7-DB33-414C-914F-025D0ACCB8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1421" y="1693332"/>
            <a:ext cx="5257800" cy="1735668"/>
          </a:xfrm>
        </p:spPr>
        <p:txBody>
          <a:bodyPr>
            <a:normAutofit/>
          </a:bodyPr>
          <a:lstStyle/>
          <a:p>
            <a:pPr algn="ctr"/>
            <a:r>
              <a:rPr lang="ru-RU" dirty="0">
                <a:ln w="0">
                  <a:solidFill>
                    <a:schemeClr val="bg1"/>
                  </a:solidFill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ДИФФЕРЕНЦИАЛЬНАЯ ДИАГНОСТИКА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2694AD99-74C6-0747-BD77-979AF785B2E6}"/>
              </a:ext>
            </a:extLst>
          </p:cNvPr>
          <p:cNvSpPr>
            <a:spLocks noGrp="1"/>
          </p:cNvSpPr>
          <p:nvPr>
            <p:ph type="pic" idx="1"/>
          </p:nvPr>
        </p:nvSpPr>
        <p:spPr/>
      </p:sp>
      <p:pic>
        <p:nvPicPr>
          <p:cNvPr id="5" name="Объект 5">
            <a:extLst>
              <a:ext uri="{FF2B5EF4-FFF2-40B4-BE49-F238E27FC236}">
                <a16:creationId xmlns:a16="http://schemas.microsoft.com/office/drawing/2014/main" id="{D877C948-B6BE-8847-B976-8C764C2FF1A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97390" y="1"/>
            <a:ext cx="6194610" cy="6858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95745881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695EBF1-642F-6E40-9A48-19B56CB71F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ln w="0">
                  <a:solidFill>
                    <a:schemeClr val="bg1"/>
                  </a:solidFill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ТАКТИКА ВЕДЕНИЯ ПАЦИЕНТКИ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CC8300F-3130-E645-8DF5-F9A5135C27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7280" y="2591469"/>
            <a:ext cx="11153352" cy="370104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1) Скрининг ХГБ (с учетом факторов риска) у беременных в сроках и в недель в женской консультации и акушерском стационаре</a:t>
            </a:r>
            <a:endParaRPr lang="en-US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2) Госпитализацию в отделение патологии беременности роддома при обнаружении клинико-лабораторных признаков ХГБ</a:t>
            </a:r>
            <a:endParaRPr lang="en-US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3) Динамическое наблюдение, которое осуществляется совместно акушером- гинекологом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гастроэнтерологом. Для профилактики осложнений, как преждевременные роды и антенатальная смерть плода, рекомендовано с недель проводить КТГ плода; каждые 3-4 недели с помощью УЗИ оценивать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гестационный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возраст плода и состояние плаценты. </a:t>
            </a:r>
            <a:endParaRPr lang="en-US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417849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4CDDA25-A219-C443-A143-3891EB5C20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ln w="0">
                  <a:solidFill>
                    <a:schemeClr val="bg1"/>
                  </a:solidFill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ТАКТИКА ВЕДЕНИЯ ПАЦИЕНТКИ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D125807-637E-1048-820E-2B87B4F8D2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5340" y="2273300"/>
            <a:ext cx="11205449" cy="4584700"/>
          </a:xfrm>
        </p:spPr>
        <p:txBody>
          <a:bodyPr>
            <a:noAutofit/>
          </a:bodyPr>
          <a:lstStyle/>
          <a:p>
            <a:pPr algn="just"/>
            <a:r>
              <a:rPr lang="ru-RU" sz="16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4) Цель лечения: 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достижение и поддержание клинической компенсации,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пролонгирование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беременности до жизнеспособного плода: </a:t>
            </a:r>
            <a:endParaRPr lang="en-US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sz="16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ru-RU" sz="16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а) рекомендации по питанию: диета 5 по Певзнеру с физиологически нормальным содержанием белков и углеводов при ограничении жиров и холестерина, частое дробное питание; приготовление пищи в вареном виде или на пару; </a:t>
            </a:r>
            <a:endParaRPr lang="en-US" sz="160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sz="16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ru-RU" sz="16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и/или б) применяют эфферентную терапию: </a:t>
            </a:r>
            <a:r>
              <a:rPr lang="ru-RU" sz="16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плазмаферез</a:t>
            </a:r>
            <a:r>
              <a:rPr lang="ru-RU" sz="16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гемосорбцию</a:t>
            </a:r>
            <a:r>
              <a:rPr lang="ru-RU" sz="16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при </a:t>
            </a:r>
            <a:r>
              <a:rPr lang="ru-RU" sz="16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генерализованном</a:t>
            </a:r>
            <a:r>
              <a:rPr lang="ru-RU" sz="16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кожном зуде и/или нарастании концентрации первичных жёлчных кислот, билирубина, активности общей ЩФ. </a:t>
            </a:r>
            <a:endParaRPr lang="en-US" sz="160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sz="16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ru-RU" sz="16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в) медикаментозная терапия ХГБ соответственно степени тяжести патологического процесса с подсчетом баллов по разработанной нами шкале; </a:t>
            </a:r>
            <a:endParaRPr lang="en-US" sz="160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5) решение вопроса о досрочном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родоразрешение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при ХГБ тяжелой степени в случае отсутствия положительной динамики от проводимой терапии по решению консилиума врачей </a:t>
            </a:r>
            <a:endParaRPr lang="en-US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6) профилактика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дистресса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плода и кровотечения в родах. </a:t>
            </a:r>
            <a:endParaRPr lang="en-US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7) реабилитация женщин после родов в течение года проводится участковым терапевтом или врачом общей практики. Планирование последующей беременности возможно через 1-2 года при нормальной функции печени (прием гормональных и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гепатотоксических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препаратов противопоказан). </a:t>
            </a:r>
          </a:p>
          <a:p>
            <a:pPr algn="just"/>
            <a:endParaRPr lang="ru-RU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463982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B0F0CB0-D6A0-AE42-9549-7BDB464C07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ln w="0">
                  <a:solidFill>
                    <a:schemeClr val="bg1"/>
                  </a:solidFill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МЕДИКАМЕНТОЗНАЯ ТЕРАПИЯ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C6B9CDB-2BAE-6A4F-92FD-F0DF36E715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2603499"/>
            <a:ext cx="9733625" cy="398980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Легкая степень ХГБ: </a:t>
            </a:r>
            <a:endParaRPr lang="en-US" sz="2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Энтеросорбенты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лактофильтрум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полифепан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т.д., курсы по дней с перерывами 1-1,5 месяца). </a:t>
            </a:r>
            <a:endParaRPr lang="en-US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Антациды и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альгинаты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гевискон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гастал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endParaRPr lang="en-US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Желчегонные, антиоксиданты,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мембр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-стабилизаторы,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Хофитол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гепабене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назначают внутрь по 1 таблетке 2–3 раза в день перед едой в течение 14–21 дней., витамин Е по 1 капсуле 2 раза в день, аскорбиновая кислота 5% 5,0 мл внутривенно в 20 мл 40% глюкозы ежедневно в течение 10– 14 дней;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адеметионин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внутрь по 400 мг 2 раза в день между приёмами пищи в течение 2–3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нед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234473691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87EA651-B08F-2148-A169-C70366C01F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97854" y="973669"/>
            <a:ext cx="8825659" cy="706964"/>
          </a:xfrm>
        </p:spPr>
        <p:txBody>
          <a:bodyPr/>
          <a:lstStyle/>
          <a:p>
            <a:pPr algn="ctr"/>
            <a:r>
              <a:rPr lang="ru-RU" dirty="0">
                <a:ln w="0">
                  <a:solidFill>
                    <a:schemeClr val="bg1"/>
                  </a:solidFill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МЕДИКАМЕНТОЗНАЯ ТЕРАПИЯ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360CE3F-B8E0-FB45-B73E-D5B7687FDE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264" y="2370221"/>
            <a:ext cx="11538284" cy="4487779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Средняя степень тяжести ХГБ (к лечению добавить): </a:t>
            </a:r>
            <a:endParaRPr lang="en-US" sz="1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Дезинтоксикационная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терапия (5% р-р глюкозы 400 мл в/в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капельно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аскорбиновая кислота 5% - 5,0 в/в 5-7 ежедневно;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гемодез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 200,0 400 мл через 1-2 дня в/в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капельно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3;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димеркаптопропансульфонат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натрия (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унитиол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по 5,0 мл в 400 мл изотонического раствора натрия хлорида однократно ежедневно в течение 1–2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нед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.). -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Адеметионин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назначают в виде двухэтапной схемы: сначала внутривенно (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струйно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медленно или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капельно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200 мл изотонического раствора натрия хлорида) в дозе 400 мг в день однократно на протяжении 7– 10 дней. Затем беременных с ХГБ переводят на пероральный приём препарата по 400 мг дважды в день в течение 1– 2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нед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 24 недель беременности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Хофитол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-по 5-10 мл в/в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капельно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400, мл 0,9% натрия хлорида 10-12; </a:t>
            </a:r>
            <a:endParaRPr lang="en-US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Гептрал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S-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адеметионин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с 24 недель беременности по 400 мг (5 мл) в 400 мл 0,9 % раствора натрия хлорида в/в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капельно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7-10 ежедневно, далее с переводом на прием таблеток по 400 мг 2 раза в сутки до 2-4 недель между приемами пищи в 8 и 20 часов). </a:t>
            </a:r>
            <a:endParaRPr lang="en-US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необходимости симптоматическое лечение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противозудные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препараты (супрастин 2% р-р 1 мл в/м на ночь,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фенобарбитал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 0,05 на ночь до 7 дней)</a:t>
            </a:r>
          </a:p>
        </p:txBody>
      </p:sp>
    </p:spTree>
    <p:extLst>
      <p:ext uri="{BB962C8B-B14F-4D97-AF65-F5344CB8AC3E}">
        <p14:creationId xmlns:p14="http://schemas.microsoft.com/office/powerpoint/2010/main" val="241836069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C8AE8CA-C621-9341-96BE-B9C2CA6ABA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17220" y="965202"/>
            <a:ext cx="8825659" cy="706964"/>
          </a:xfrm>
        </p:spPr>
        <p:txBody>
          <a:bodyPr/>
          <a:lstStyle/>
          <a:p>
            <a:pPr algn="ctr"/>
            <a:r>
              <a:rPr lang="ru-RU" dirty="0">
                <a:ln w="0">
                  <a:solidFill>
                    <a:schemeClr val="bg1"/>
                  </a:solidFill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МЕДИКАМЕНТОЗНАЯ ТЕРАПИЯ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D25B7B7-8675-5444-BDDE-D5D8262638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2603499"/>
            <a:ext cx="9950193" cy="398980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Тяжелая степень ХГБ: </a:t>
            </a:r>
            <a:endParaRPr lang="en-US" sz="2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Продолжить симптоматическую терапию (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энтеросорбенты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альгинаты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антигистаминные препараты, связывающие желчные кислоты,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гепатопротекторы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endParaRPr lang="en-US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Дезинтоксикационная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терапия в адекватном объеме.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Гептрал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800 мг в 400 мл 0,9 % раствора натрия хлорида в/в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капельно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ежедневно. Профилактика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коагулопатического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кровотечения. </a:t>
            </a:r>
            <a:endParaRPr lang="en-US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Плазмаферез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(по строгим показаниям с целью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пролонгирования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беременности до жизнеспособного плода). </a:t>
            </a:r>
            <a:endParaRPr lang="en-US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неэффективности терапии решение вопроса о прерывание беременности.</a:t>
            </a:r>
          </a:p>
        </p:txBody>
      </p:sp>
    </p:spTree>
    <p:extLst>
      <p:ext uri="{BB962C8B-B14F-4D97-AF65-F5344CB8AC3E}">
        <p14:creationId xmlns:p14="http://schemas.microsoft.com/office/powerpoint/2010/main" val="15993714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8ECF0A1-CE07-7C4E-83B9-46BF36BFE3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0982" y="781164"/>
            <a:ext cx="9890035" cy="1071699"/>
          </a:xfrm>
        </p:spPr>
        <p:txBody>
          <a:bodyPr/>
          <a:lstStyle/>
          <a:p>
            <a:pPr algn="ctr"/>
            <a:r>
              <a:rPr lang="ru-RU" sz="2800" dirty="0">
                <a:ln w="0">
                  <a:solidFill>
                    <a:schemeClr val="bg1"/>
                  </a:solidFill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ЗАБОЛЕВАНИЯ ОРГАНОВ ПИЩЕВАРЕНИЯ У БЕРЕМЕННЫХ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4695128-1109-DE47-A9AB-C3315F5D2F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2603500"/>
            <a:ext cx="9492993" cy="3905584"/>
          </a:xfrm>
        </p:spPr>
        <p:txBody>
          <a:bodyPr/>
          <a:lstStyle/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ГАСТРОЭЗОФАГЕАЛЬНАЯ РЕФЛЮКСНАЯ БОЛЕЗНЬ </a:t>
            </a:r>
            <a:endParaRPr lang="en-US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ХРОНИЧЕСКИЙ ГАСТРИТ И ЯЗВЕННАЯ БОЛЕЗНЬ ЖЕЛУДКА</a:t>
            </a:r>
            <a:endParaRPr lang="en-US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ХРОНИЧЕСКИЙ ДУОДЕНИТ И ЯЗВЕННАЯ БОЛЕЗНЬ ДПК</a:t>
            </a:r>
            <a:endParaRPr lang="en-US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ХРОНИЧЕСКИЙ ПАНКРЕАТИТ </a:t>
            </a:r>
            <a:endParaRPr lang="en-US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ХРОНИЧЕСКИЙ ХОЛЕЦИСТИТ </a:t>
            </a:r>
            <a:endParaRPr lang="en-US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ХОЛЕСТАТИЧЕСКИЙ ГЕПАТОЗ БЕРЕМЕННЫХ </a:t>
            </a:r>
            <a:endParaRPr lang="en-US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ХРОНИЧЕСКИЙ ГЕПАТИТ </a:t>
            </a:r>
            <a:endParaRPr lang="en-US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ХРОНИЧЕСКИЙ КОЛИТ И СРК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ГЕМОРРОЙ</a:t>
            </a:r>
          </a:p>
        </p:txBody>
      </p:sp>
    </p:spTree>
    <p:extLst>
      <p:ext uri="{BB962C8B-B14F-4D97-AF65-F5344CB8AC3E}">
        <p14:creationId xmlns:p14="http://schemas.microsoft.com/office/powerpoint/2010/main" val="390251540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DA8A529-E261-0347-AD1C-F2A24F4EFA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5208" y="770021"/>
            <a:ext cx="11261558" cy="1130968"/>
          </a:xfrm>
        </p:spPr>
        <p:txBody>
          <a:bodyPr/>
          <a:lstStyle/>
          <a:p>
            <a:r>
              <a:rPr lang="ru-RU" dirty="0">
                <a:ln w="0">
                  <a:solidFill>
                    <a:schemeClr val="bg1"/>
                  </a:solidFill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ОСТРАЯ ЖИРОВАЯ ДИСТРОФИЯ ПЕЧЕНИ (ОЖДП</a:t>
            </a:r>
            <a:r>
              <a:rPr lang="ru-RU" dirty="0"/>
              <a:t>)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F8E3F1C-885F-F543-B2CA-53BE3CED21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2603500"/>
            <a:ext cx="9902067" cy="3316037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ru-RU" sz="28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Острая жировая дистрофия печени 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(острый жировой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гепатоз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беременных, синдром Шихана) – осложнение беременности, проявляющееся печеночной недостаточностью, геморрагическим синдромом (нарушение свертывания крови) и поражением почек. </a:t>
            </a:r>
          </a:p>
        </p:txBody>
      </p:sp>
    </p:spTree>
    <p:extLst>
      <p:ext uri="{BB962C8B-B14F-4D97-AF65-F5344CB8AC3E}">
        <p14:creationId xmlns:p14="http://schemas.microsoft.com/office/powerpoint/2010/main" val="97147902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FD708D5-C88E-F541-8AAB-FDF0B53B68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4400" dirty="0">
                <a:ln w="0">
                  <a:solidFill>
                    <a:schemeClr val="bg1"/>
                  </a:solidFill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ФАКТОРЫ РИСКА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F091656-7086-6B4F-A7C8-5E40AD7A3B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2603500"/>
            <a:ext cx="9938162" cy="3713079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Генетический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митохондриальный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дефект </a:t>
            </a:r>
            <a:r>
              <a:rPr lang="el-G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β-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окисления жирных кислот длинной цепи 3-</a:t>
            </a:r>
            <a:r>
              <a:rPr lang="en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hydroxyacyl</a:t>
            </a:r>
            <a:r>
              <a:rPr lang="en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-CoA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дегидрогеназы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LCHAD). </a:t>
            </a:r>
          </a:p>
          <a:p>
            <a:pPr>
              <a:lnSpc>
                <a:spcPct val="150000"/>
              </a:lnSpc>
            </a:pP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Первая беременность. </a:t>
            </a:r>
            <a:endParaRPr lang="en-US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Многоплодная беременность (у пациенток с ОЖДП до 25%). </a:t>
            </a:r>
            <a:endParaRPr lang="en-US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Преэклампсия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(у пациенток с ОЖДП до 50%). </a:t>
            </a:r>
            <a:endParaRPr lang="en-US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Беременность плодом мужского пола (в 3 раза чаще). </a:t>
            </a:r>
            <a:endParaRPr lang="en-US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Сахарный диабет.</a:t>
            </a:r>
          </a:p>
        </p:txBody>
      </p:sp>
    </p:spTree>
    <p:extLst>
      <p:ext uri="{BB962C8B-B14F-4D97-AF65-F5344CB8AC3E}">
        <p14:creationId xmlns:p14="http://schemas.microsoft.com/office/powerpoint/2010/main" val="69402913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6EA8123-D067-2B4F-B13B-C3AA5F9832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4400" dirty="0">
                <a:ln w="0">
                  <a:solidFill>
                    <a:schemeClr val="bg1"/>
                  </a:solidFill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ЭТИОЛОГИЯ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67FCA89-3F6B-B74E-BEED-C013233120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0526" y="2359746"/>
            <a:ext cx="11790947" cy="4209495"/>
          </a:xfrm>
        </p:spPr>
        <p:txBody>
          <a:bodyPr numCol="2">
            <a:noAutofit/>
          </a:bodyPr>
          <a:lstStyle/>
          <a:p>
            <a:pPr algn="just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Токсические факторы: 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Алкоголь. 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Лекарства (кортикостероиды,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нифедипин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тетрациклин, эстрогены, витамин А). 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Токсические вещества (хлорированные углеводороды, фосфор, кокаин,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амантин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</a:p>
          <a:p>
            <a:pPr algn="just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Пищевые факторы: 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Ожирение. 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Нарушения питание (избыточное питание, дефицит белка, дистрофия на фоне алиментарного дефицита белка, диета с неадекватной пропорцией холина аминокислот и метионина). 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Заболевания поджелудочной железы. 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Полное парентеральное питание (</a:t>
            </a:r>
            <a:r>
              <a:rPr lang="en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TPN).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Еюноилеальный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анастомоз. </a:t>
            </a:r>
          </a:p>
          <a:p>
            <a:pPr algn="just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Эндокринные факторы и нарушения обмена веществ: 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Сахарный диабет. 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Первичная и вторичная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гиперлипидемия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Острая жировая дистрофия беременных </a:t>
            </a:r>
          </a:p>
          <a:p>
            <a:pPr algn="just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Другие редкие причины: 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Хроническая воспалительная болезнь кишечника. 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Экссудативная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энтеропатия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 </a:t>
            </a:r>
          </a:p>
        </p:txBody>
      </p:sp>
    </p:spTree>
    <p:extLst>
      <p:ext uri="{BB962C8B-B14F-4D97-AF65-F5344CB8AC3E}">
        <p14:creationId xmlns:p14="http://schemas.microsoft.com/office/powerpoint/2010/main" val="333892669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09C648B-4F3B-A949-88BE-36F2E7C8D0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4400" dirty="0">
                <a:ln w="0">
                  <a:solidFill>
                    <a:schemeClr val="bg1"/>
                  </a:solidFill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КЛИНИЧЕСКАЯ КАРТИНА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13DB453-4E6B-564B-8E32-D5CA782EB0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2273300"/>
            <a:ext cx="11582400" cy="4476416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Клинические проявления ОЖДП на раннем «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дожелтушном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этапе неспецифичны : </a:t>
            </a:r>
          </a:p>
          <a:p>
            <a:pPr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слабость, </a:t>
            </a:r>
          </a:p>
          <a:p>
            <a:pPr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астения, </a:t>
            </a:r>
          </a:p>
          <a:p>
            <a:pPr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кожный зуд, </a:t>
            </a:r>
          </a:p>
          <a:p>
            <a:pPr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боль в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эпигастрии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или правом подреберье, </a:t>
            </a:r>
          </a:p>
          <a:p>
            <a:pPr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периодические тошнота и рвота. </a:t>
            </a:r>
          </a:p>
          <a:p>
            <a:pPr algn="just">
              <a:lnSpc>
                <a:spcPct val="150000"/>
              </a:lnSpc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Симптомы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преэклампсии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(артериальная гипертензия и протеинурия) встречаются в 50% случаев. Все эти особенности значительно затрудняют своевременную диагностику, и пациентки с подобными клиническими проявлениями требуют дополнительного исследования функции печени.</a:t>
            </a:r>
          </a:p>
        </p:txBody>
      </p:sp>
    </p:spTree>
    <p:extLst>
      <p:ext uri="{BB962C8B-B14F-4D97-AF65-F5344CB8AC3E}">
        <p14:creationId xmlns:p14="http://schemas.microsoft.com/office/powerpoint/2010/main" val="177316089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197AE6F-58B6-A04E-A323-438DA70367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9705" y="565484"/>
            <a:ext cx="5446295" cy="5775158"/>
          </a:xfrm>
        </p:spPr>
        <p:txBody>
          <a:bodyPr anchor="t"/>
          <a:lstStyle/>
          <a:p>
            <a:pPr algn="ctr"/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наличии полной клинической картины острой печеночной недостаточности, при наборе симптомов более 6 имеется высокая вероятность ОЖДП по критериям «</a:t>
            </a:r>
            <a:r>
              <a:rPr lang="en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Swansea» </a:t>
            </a:r>
            <a:b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Критерии «</a:t>
            </a:r>
            <a:r>
              <a:rPr lang="en" sz="18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Swansea» </a:t>
            </a:r>
            <a:r>
              <a:rPr lang="ru-RU" sz="18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имеют чувствительность 100% (95% ДИ: ) и специфичность 57% (95% ДИ: 20-88), с положительной или отрицательной прогностической ценностью соответственно 85 и 100%</a:t>
            </a:r>
            <a:br>
              <a:rPr lang="ru-RU" sz="18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811ACC57-1D23-5445-8C20-E3EC8D3D6E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448927" y="114300"/>
            <a:ext cx="5743073" cy="6743700"/>
          </a:xfrm>
        </p:spPr>
        <p:txBody>
          <a:bodyPr anchor="t">
            <a:noAutofit/>
          </a:bodyPr>
          <a:lstStyle/>
          <a:p>
            <a:pPr>
              <a:lnSpc>
                <a:spcPct val="120000"/>
              </a:lnSpc>
            </a:pP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Тошнота и рвота. </a:t>
            </a:r>
            <a:endParaRPr lang="en-US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</a:pP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Боль в животе. </a:t>
            </a:r>
            <a:endParaRPr lang="en-US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</a:pP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Полидипсия и полиурия. </a:t>
            </a:r>
            <a:endParaRPr lang="en-US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</a:pP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Энцефалопатия. </a:t>
            </a:r>
            <a:endParaRPr lang="en-US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</a:pP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Увеличение уровня </a:t>
            </a:r>
            <a:r>
              <a:rPr lang="ru-RU" sz="1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трансаминаз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ACT, AJIT 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часто в 3-10 раз выше нормы). </a:t>
            </a:r>
            <a:endParaRPr lang="en-US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</a:pP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 Увеличение содержания билирубина. </a:t>
            </a:r>
            <a:endParaRPr lang="en-US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</a:pP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7. Гипогликемия ( 340 </a:t>
            </a:r>
            <a:r>
              <a:rPr lang="ru-RU" sz="1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мкмоль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/л). </a:t>
            </a:r>
            <a:endParaRPr lang="en-US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</a:pP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8. Увеличение уровня мочевой кислоты (&gt; 340 </a:t>
            </a:r>
            <a:r>
              <a:rPr lang="ru-RU" sz="1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мкмоль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/л)</a:t>
            </a:r>
            <a:endParaRPr lang="en-US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</a:pP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9. Почечная дисфункция (</a:t>
            </a:r>
            <a:r>
              <a:rPr lang="ru-RU" sz="1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креатинин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&gt;150 </a:t>
            </a:r>
            <a:r>
              <a:rPr lang="ru-RU" sz="1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мкмоль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/л) в 72%, а ОПН требующая проведения почечной заместительной терапии составляет 32%. </a:t>
            </a:r>
            <a:endParaRPr lang="en-US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</a:pP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10. Увеличение уровня аммиака (&gt; 47 </a:t>
            </a:r>
            <a:r>
              <a:rPr lang="ru-RU" sz="1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мкмоль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/л). </a:t>
            </a:r>
            <a:endParaRPr lang="en-US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</a:pP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11. Лейкоцитоз (умеренный 11 х 109/л; нередко х 109/л). </a:t>
            </a:r>
            <a:endParaRPr lang="en-US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</a:pP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12. </a:t>
            </a:r>
            <a:r>
              <a:rPr lang="ru-RU" sz="1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Коагулопатия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протромбиновое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время более 20% от нормы, АПТВ более 30% от нормы). </a:t>
            </a:r>
            <a:endParaRPr lang="en-US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</a:pP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13. Асцит или </a:t>
            </a:r>
            <a:r>
              <a:rPr lang="ru-RU" sz="1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гиперэхогенная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структура печени при УЗИ исследовании. </a:t>
            </a:r>
            <a:endParaRPr lang="en-US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</a:pP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14. </a:t>
            </a:r>
            <a:r>
              <a:rPr lang="ru-RU" sz="1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Микровезикулярный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стеатоз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при биопсии печени и гистологическом исследовании (биопсия печени возможна на ранних стадиях, при развитии тяжелой формы, особенно с </a:t>
            </a:r>
            <a:r>
              <a:rPr lang="ru-RU" sz="1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коагулопатией</a:t>
            </a:r>
            <a:r>
              <a:rPr lang="ru-RU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её следует избегать).</a:t>
            </a:r>
            <a:endParaRPr lang="en-US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</a:pPr>
            <a:r>
              <a:rPr lang="ru-RU" sz="1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951278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0327186-70C1-6145-AEDF-E58E5410C6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228" y="973669"/>
            <a:ext cx="8825659" cy="706964"/>
          </a:xfrm>
        </p:spPr>
        <p:txBody>
          <a:bodyPr/>
          <a:lstStyle/>
          <a:p>
            <a:pPr algn="ctr"/>
            <a:r>
              <a:rPr lang="ru-RU" sz="4400" dirty="0">
                <a:ln w="0">
                  <a:solidFill>
                    <a:schemeClr val="bg1"/>
                  </a:solidFill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ДИАГНОСТИКА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B59AA98-7739-5243-8AE8-A60D0D65CB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6400" y="2334127"/>
            <a:ext cx="10915317" cy="4307304"/>
          </a:xfrm>
        </p:spPr>
        <p:txBody>
          <a:bodyPr numCol="2">
            <a:noAutofit/>
          </a:bodyPr>
          <a:lstStyle/>
          <a:p>
            <a:pPr marL="0" indent="0" algn="ctr">
              <a:buNone/>
            </a:pP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Клинико-лабораторное обследование у пациенток с подозрением на ОЖДП должно включать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en-US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УЗИ печени и желчевыводящих путей. </a:t>
            </a:r>
            <a:endParaRPr lang="en-US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МРТ или КТ печени.</a:t>
            </a:r>
            <a:endParaRPr lang="en-US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Биопсия печени (при наличии показаний и отсутствии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коагулопатии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угрозы кровотечения). </a:t>
            </a:r>
            <a:endParaRPr lang="en-US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en-US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en-US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en-US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en-US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en-US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Дополнительное лабораторное исследование: </a:t>
            </a:r>
            <a:endParaRPr lang="en-US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билирубин и его фракции;</a:t>
            </a:r>
            <a:endParaRPr lang="en-US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параметры системы гемостаза (МНО, АПТВ, фибриноген, тромбоциты, при наличии возможностей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тромбоэластограмма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); </a:t>
            </a:r>
            <a:endParaRPr lang="en-US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общий белок и его фракции </a:t>
            </a:r>
            <a:endParaRPr lang="en-US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альбумин; </a:t>
            </a:r>
            <a:endParaRPr lang="en-US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сахар крови; </a:t>
            </a:r>
            <a:endParaRPr lang="en-US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амилаза; </a:t>
            </a:r>
            <a:endParaRPr lang="en-US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аммиак в плазме; </a:t>
            </a:r>
          </a:p>
        </p:txBody>
      </p:sp>
    </p:spTree>
    <p:extLst>
      <p:ext uri="{BB962C8B-B14F-4D97-AF65-F5344CB8AC3E}">
        <p14:creationId xmlns:p14="http://schemas.microsoft.com/office/powerpoint/2010/main" val="316821282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4E5923E-D6D2-364C-B3E9-FB4BD1EEAE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4400" dirty="0">
                <a:ln w="0">
                  <a:solidFill>
                    <a:schemeClr val="bg1"/>
                  </a:solidFill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ЛЕЧЕНИЕ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3B0D758-8EBC-2E4F-9DE1-E50B2AF5AE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2603500"/>
            <a:ext cx="10694146" cy="3416300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Лекарственная терапия ОЖДП во время беременности (витамины, кортикостероиды,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гепатопротекторы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т.д.) неэффективна. </a:t>
            </a:r>
            <a:endParaRPr lang="en-US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Интенсивная терапия носит симптоматический характер и направлена на коррекцию развивающихся осложнений острой печеночной недостаточности.</a:t>
            </a:r>
          </a:p>
        </p:txBody>
      </p:sp>
    </p:spTree>
    <p:extLst>
      <p:ext uri="{BB962C8B-B14F-4D97-AF65-F5344CB8AC3E}">
        <p14:creationId xmlns:p14="http://schemas.microsoft.com/office/powerpoint/2010/main" val="309287092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1BD04FF-F683-C941-938B-3C4ECC1667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4954" y="973668"/>
            <a:ext cx="9661435" cy="903257"/>
          </a:xfrm>
        </p:spPr>
        <p:txBody>
          <a:bodyPr/>
          <a:lstStyle/>
          <a:p>
            <a:pPr algn="ctr"/>
            <a:r>
              <a:rPr lang="ru-RU" sz="4400" dirty="0">
                <a:ln w="0">
                  <a:solidFill>
                    <a:schemeClr val="bg1"/>
                  </a:solidFill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МЕТОДЫ ЛЕЧЕНИЯ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CE66EE9-6EFD-7F47-A1BD-65A6DD4FC4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8000" y="2430379"/>
            <a:ext cx="11175999" cy="4186989"/>
          </a:xfrm>
        </p:spPr>
        <p:txBody>
          <a:bodyPr>
            <a:normAutofit/>
          </a:bodyPr>
          <a:lstStyle/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Интервал от появления первых признаков ОЖДП до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родоразрешения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не должен превышать одну неделю, поэтому ранняя диагностика имеет решающее значение. </a:t>
            </a:r>
            <a:endParaRPr lang="en-US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Лечение беременных и родильниц с ОЖДП должно проводиться в условиях отделения интенсивной терапии многопрофильных стационаров. </a:t>
            </a:r>
            <a:endParaRPr lang="en-US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Если нет условий для быстрого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родоразрешения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необходимо провести кесарево сечение. Единственный эффективный метод лечения ОЖДП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родоразрешение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Перинатальные исходы зависят также от срока беременности: чем меньше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гестационный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срок, тем они хуже. </a:t>
            </a:r>
            <a:endParaRPr lang="en-US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Показаниями для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родоразрешения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являются любые минимальные признаки. </a:t>
            </a:r>
            <a:endParaRPr lang="en-US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Отмечено, что перинатальные результаты лучше при оперативном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родоразрешении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путем операции кесарева сечения по сравнению с вагинальными родами.</a:t>
            </a:r>
          </a:p>
        </p:txBody>
      </p:sp>
    </p:spTree>
    <p:extLst>
      <p:ext uri="{BB962C8B-B14F-4D97-AF65-F5344CB8AC3E}">
        <p14:creationId xmlns:p14="http://schemas.microsoft.com/office/powerpoint/2010/main" val="182013065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9551D54-955A-F943-9168-B7221C75E7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4400" dirty="0">
                <a:ln w="0">
                  <a:solidFill>
                    <a:schemeClr val="bg1"/>
                  </a:solidFill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ОСЛОЖНЕНИЯ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8F3C2BA-2FBD-7C4E-9659-74B402A62C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603499"/>
            <a:ext cx="11328400" cy="3953711"/>
          </a:xfrm>
        </p:spPr>
        <p:txBody>
          <a:bodyPr>
            <a:normAutofit/>
          </a:bodyPr>
          <a:lstStyle/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Печеночная энцефалопатия </a:t>
            </a:r>
            <a:endParaRPr lang="en-US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Нарушения гемостаза (дефицит плазменных факторов свертывания крови, тромбоцитопения, ДВС-синдром) </a:t>
            </a:r>
            <a:endParaRPr lang="en-US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Гепаторенальный синдром, ОПН (50-80%) </a:t>
            </a:r>
            <a:endParaRPr lang="en-US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Гепато-пульмональный синдром, ОРДС </a:t>
            </a:r>
            <a:endParaRPr lang="en-US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Недостаточность сердечно-сосудистой системы артериальная гипотония -Метаболические, водно-электролитные нарушения </a:t>
            </a:r>
            <a:endParaRPr lang="en-US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Иммунодефицитное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состояние и септические осложнения (бактериальные инфекции - 80%, грибковые - 32%) </a:t>
            </a:r>
            <a:endParaRPr lang="en-US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Интестинальная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недостаточность (парез кишечника, желудочно-кишечное кровотечение, панкреатит)</a:t>
            </a:r>
          </a:p>
        </p:txBody>
      </p:sp>
    </p:spTree>
    <p:extLst>
      <p:ext uri="{BB962C8B-B14F-4D97-AF65-F5344CB8AC3E}">
        <p14:creationId xmlns:p14="http://schemas.microsoft.com/office/powerpoint/2010/main" val="23102981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59CB4B0-CB45-BA41-B9C5-EF90EA72F5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4954" y="973669"/>
            <a:ext cx="9216267" cy="1119826"/>
          </a:xfrm>
        </p:spPr>
        <p:txBody>
          <a:bodyPr/>
          <a:lstStyle/>
          <a:p>
            <a:pPr algn="ctr"/>
            <a:r>
              <a:rPr lang="ru-RU" sz="2800" dirty="0">
                <a:ln w="0">
                  <a:solidFill>
                    <a:schemeClr val="bg1"/>
                  </a:solidFill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ХОЛЕСТАТИЧЕСКИЙ ГЕПАТОЗ БЕРЕМЕННЫХ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1EAA976-2E83-BE4D-B252-B57CA20532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2603499"/>
            <a:ext cx="10202857" cy="3701047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ru-RU" sz="24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Холестатический</a:t>
            </a:r>
            <a:r>
              <a:rPr lang="ru-RU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гепатоз</a:t>
            </a:r>
            <a:r>
              <a:rPr lang="ru-RU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беременных (ХГБ) патология, проявляющаяся у женщин при вынашивании, функциональное проявление которой обменные нарушения холестерина и жёлчных кислот в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гепатоцитах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а вследствие этого нарушение процессов желчеобразования и оттока жёлчи по внутридольковым жёлчным протокам. Также ХГБ называют доброкачественной желтухой беременных. </a:t>
            </a:r>
          </a:p>
        </p:txBody>
      </p:sp>
    </p:spTree>
    <p:extLst>
      <p:ext uri="{BB962C8B-B14F-4D97-AF65-F5344CB8AC3E}">
        <p14:creationId xmlns:p14="http://schemas.microsoft.com/office/powerpoint/2010/main" val="36392488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6C55A77-1A43-8444-A31D-962C01E0BD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4000" dirty="0">
                <a:ln w="0">
                  <a:solidFill>
                    <a:schemeClr val="bg1"/>
                  </a:solidFill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ФАКТОРЫ РИСКА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74C923F-4358-E145-9896-C4301B1744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lnSpc>
                <a:spcPct val="250000"/>
              </a:lnSpc>
            </a:pP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Наличия в семье ХГБ у близких родственников</a:t>
            </a:r>
            <a:endParaRPr lang="en-US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250000"/>
              </a:lnSpc>
            </a:pP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ХГБ при предыдущих беременностях </a:t>
            </a:r>
            <a:endParaRPr lang="en-US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250000"/>
              </a:lnSpc>
            </a:pP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Хронических заболеваний ЖКТ</a:t>
            </a:r>
          </a:p>
        </p:txBody>
      </p:sp>
    </p:spTree>
    <p:extLst>
      <p:ext uri="{BB962C8B-B14F-4D97-AF65-F5344CB8AC3E}">
        <p14:creationId xmlns:p14="http://schemas.microsoft.com/office/powerpoint/2010/main" val="9824071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04A94AA-9842-3649-AA7B-1B178C3685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3262" y="838199"/>
            <a:ext cx="9089517" cy="1122947"/>
          </a:xfrm>
        </p:spPr>
        <p:txBody>
          <a:bodyPr/>
          <a:lstStyle/>
          <a:p>
            <a:pPr algn="ctr"/>
            <a:r>
              <a:rPr lang="ru-RU" sz="4000" dirty="0">
                <a:ln w="0">
                  <a:solidFill>
                    <a:schemeClr val="bg1"/>
                  </a:solidFill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Этиологические факторы ХГБ можно объединить в три группы: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C49380E-0E61-C14E-A4CC-E28227A417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2900" y="2603500"/>
            <a:ext cx="11279605" cy="3965742"/>
          </a:xfrm>
        </p:spPr>
        <p:txBody>
          <a:bodyPr>
            <a:noAutofit/>
          </a:bodyPr>
          <a:lstStyle/>
          <a:p>
            <a:pPr algn="just"/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Генетически обусловленная повышенная чувствительность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гепатоцитов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билиарных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канальцев к половым гормонам (особенно эстрогенам)</a:t>
            </a:r>
            <a:endParaRPr lang="en-US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Врождённые дефекты синтеза ферментов, ответственных за транспорт компонентов жёлчи из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гепатоцитов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жёлчные протоки</a:t>
            </a:r>
            <a:endParaRPr lang="en-US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Врождённый дефект синтеза жёлчных кислот вследствие дефицита ферментов, приводящий к образованию атипичных жёлчных кислот, не секретируемых транспортными системами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канальцевых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мембран</a:t>
            </a:r>
          </a:p>
        </p:txBody>
      </p:sp>
    </p:spTree>
    <p:extLst>
      <p:ext uri="{BB962C8B-B14F-4D97-AF65-F5344CB8AC3E}">
        <p14:creationId xmlns:p14="http://schemas.microsoft.com/office/powerpoint/2010/main" val="29587301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CBF6DB0-09C7-9D45-909C-1A8EAEA86A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4000" dirty="0">
                <a:ln w="0">
                  <a:solidFill>
                    <a:schemeClr val="bg1"/>
                  </a:solidFill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ПАТОГЕНЕЗ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605D75B-A6E1-6341-819B-38CC1DED82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603499"/>
            <a:ext cx="11201400" cy="367030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основе формирования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холестаза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лежат три основных патогенетических фактора: </a:t>
            </a:r>
            <a:endParaRPr lang="en-US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200000"/>
              </a:lnSpc>
            </a:pP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чрезмерное поступление элементов жёлчи в кровь </a:t>
            </a:r>
            <a:endParaRPr lang="en-US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200000"/>
              </a:lnSpc>
            </a:pP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снижение количества секретируемой жёлчи в кишечнике</a:t>
            </a:r>
            <a:endParaRPr lang="en-US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0000"/>
              </a:lnSpc>
            </a:pP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токсическое воздействие компонентов жёлчи на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гепатоциты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билиарные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канальцы</a:t>
            </a:r>
          </a:p>
        </p:txBody>
      </p:sp>
    </p:spTree>
    <p:extLst>
      <p:ext uri="{BB962C8B-B14F-4D97-AF65-F5344CB8AC3E}">
        <p14:creationId xmlns:p14="http://schemas.microsoft.com/office/powerpoint/2010/main" val="36721105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446ACE3-054B-8C4F-B06C-C92383898C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1754" y="808568"/>
            <a:ext cx="9962225" cy="1071699"/>
          </a:xfrm>
        </p:spPr>
        <p:txBody>
          <a:bodyPr/>
          <a:lstStyle/>
          <a:p>
            <a:r>
              <a:rPr lang="ru-RU" sz="4000" dirty="0">
                <a:ln w="0">
                  <a:solidFill>
                    <a:schemeClr val="bg1"/>
                  </a:solidFill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ПАТОГЕНЕЗ ОСЛОЖНЕНИЙ ГЕСТАЦИИ</a:t>
            </a:r>
            <a:r>
              <a:rPr lang="ru-RU" dirty="0"/>
              <a:t> 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57FCC85-56A9-ED43-93EE-01B4D943D4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9900" y="2603499"/>
            <a:ext cx="10647279" cy="3881521"/>
          </a:xfrm>
        </p:spPr>
        <p:txBody>
          <a:bodyPr>
            <a:normAutofit/>
          </a:bodyPr>
          <a:lstStyle/>
          <a:p>
            <a:pPr algn="just">
              <a:lnSpc>
                <a:spcPct val="200000"/>
              </a:lnSpc>
            </a:pP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ХГБ повышает риск преждевременных родов</a:t>
            </a:r>
            <a:endParaRPr lang="en-US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200000"/>
              </a:lnSpc>
            </a:pP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ХГБ отмечают увеличение случаев послеродового кровотечения</a:t>
            </a:r>
            <a:endParaRPr lang="en-US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Риск смертельного исхода для плода, необходимости неотложного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родоразрешения</a:t>
            </a: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9600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CE41A50-4151-E647-A9F1-3FF22E9089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4000" dirty="0">
                <a:ln w="0">
                  <a:solidFill>
                    <a:schemeClr val="bg1"/>
                  </a:solidFill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КЛИНИЧЕСКАЯ КАРТИНА ХГБ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575687C-A797-8D43-9DE4-FED3EAD783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6089" y="2555372"/>
            <a:ext cx="10599821" cy="4122153"/>
          </a:xfrm>
        </p:spPr>
        <p:txBody>
          <a:bodyPr>
            <a:noAutofit/>
          </a:bodyPr>
          <a:lstStyle/>
          <a:p>
            <a:pPr algn="just"/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ХГБ чаще дебютирует в третьем триместре (в 28–35 недель), в среднем на 30–32 неделе беременности. Ведущий и часто единственный симптом при ХГБ кожный зуд. Интенсивность его может быть разной: от лёгкой до выраженной.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Генерализованный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кожный зуд описывают как мучительный, нестерпимый имея тенденцию к усилению в ночное время, приводит к бессоннице, повышенной утомляемости, эмоциональным расстройствам. Типичная локализация кожного зуда при ХГБ (передняя брюшная стенка, предплечья, кисти рук, голени). Желтуху относят к непостоянным симптомам (10-20% случаев) </a:t>
            </a:r>
          </a:p>
          <a:p>
            <a:pPr algn="just"/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ХГБ не характерны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гепатоспленомегалия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диспепсия и болевой синдром. Зуд и желтуха обычно исчезают после родов в течение 7–14 дней, но часто возобновляются при последующих беременностях. В редких случаях ХГБ принимает затяжное течение.</a:t>
            </a:r>
          </a:p>
        </p:txBody>
      </p:sp>
    </p:spTree>
    <p:extLst>
      <p:ext uri="{BB962C8B-B14F-4D97-AF65-F5344CB8AC3E}">
        <p14:creationId xmlns:p14="http://schemas.microsoft.com/office/powerpoint/2010/main" val="5704457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956CE3F-F604-A947-8770-F990BA905D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5861" y="522705"/>
            <a:ext cx="10745539" cy="1383632"/>
          </a:xfrm>
        </p:spPr>
        <p:txBody>
          <a:bodyPr/>
          <a:lstStyle/>
          <a:p>
            <a:pPr algn="ctr"/>
            <a:r>
              <a:rPr lang="ru-RU" dirty="0">
                <a:ln w="0">
                  <a:solidFill>
                    <a:schemeClr val="bg1"/>
                  </a:solidFill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КЛИНИЧЕСКИЕ СИМПТОМЫ ХОЛЕСТАТИЧЕСКОГО ГЕПАТОЗА БЕРЕМЕННЫХ</a:t>
            </a:r>
          </a:p>
        </p:txBody>
      </p:sp>
      <p:graphicFrame>
        <p:nvGraphicFramePr>
          <p:cNvPr id="4" name="Таблица 4">
            <a:extLst>
              <a:ext uri="{FF2B5EF4-FFF2-40B4-BE49-F238E27FC236}">
                <a16:creationId xmlns:a16="http://schemas.microsoft.com/office/drawing/2014/main" id="{6E82B53B-82A3-4A41-9EF5-23784B1F2BE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3389949"/>
              </p:ext>
            </p:extLst>
          </p:nvPr>
        </p:nvGraphicFramePr>
        <p:xfrm>
          <a:off x="455861" y="2310193"/>
          <a:ext cx="11274928" cy="40784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37464">
                  <a:extLst>
                    <a:ext uri="{9D8B030D-6E8A-4147-A177-3AD203B41FA5}">
                      <a16:colId xmlns:a16="http://schemas.microsoft.com/office/drawing/2014/main" val="2320817301"/>
                    </a:ext>
                  </a:extLst>
                </a:gridCol>
                <a:gridCol w="5637464">
                  <a:extLst>
                    <a:ext uri="{9D8B030D-6E8A-4147-A177-3AD203B41FA5}">
                      <a16:colId xmlns:a16="http://schemas.microsoft.com/office/drawing/2014/main" val="3027803288"/>
                    </a:ext>
                  </a:extLst>
                </a:gridCol>
              </a:tblGrid>
              <a:tr h="573062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Клинические симптомы 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Частота, % 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6475611"/>
                  </a:ext>
                </a:extLst>
              </a:tr>
              <a:tr h="573062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Кожный зуд 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100 %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58381364"/>
                  </a:ext>
                </a:extLst>
              </a:tr>
              <a:tr h="573062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том числе </a:t>
                      </a:r>
                      <a:r>
                        <a:rPr lang="ru-RU" sz="1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генерализованный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56,6 %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23419784"/>
                  </a:ext>
                </a:extLst>
              </a:tr>
              <a:tr h="606121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Желтушная окраска кожи и слизистых оболочек 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7,7 % </a:t>
                      </a:r>
                      <a:endParaRPr lang="en-US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19849114"/>
                  </a:ext>
                </a:extLst>
              </a:tr>
              <a:tr h="573062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Нарушение сна 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69,8 % 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8482096"/>
                  </a:ext>
                </a:extLst>
              </a:tr>
              <a:tr h="573062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Эмоциональные расстройства 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69,0 % 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3775819"/>
                  </a:ext>
                </a:extLst>
              </a:tr>
              <a:tr h="573062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Экскориации кожных покровов 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63,9 %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1661844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5881485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вет директоров">
  <a:themeElements>
    <a:clrScheme name="Совет директоров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F9C9D"/>
      </a:accent5>
      <a:accent6>
        <a:srgbClr val="9E5E9B"/>
      </a:accent6>
      <a:hlink>
        <a:srgbClr val="58C1BA"/>
      </a:hlink>
      <a:folHlink>
        <a:srgbClr val="9DFFCB"/>
      </a:folHlink>
    </a:clrScheme>
    <a:fontScheme name="Совет директоров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овет директоров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EC7F02AD-9687-440F-A9DF-FAA6F22270D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{57F3366E-8029-7A47-BDB3-353F7B7B0A15}tf10001076</Template>
  <TotalTime>429</TotalTime>
  <Words>2093</Words>
  <Application>Microsoft Macintosh PowerPoint</Application>
  <PresentationFormat>Широкоэкранный</PresentationFormat>
  <Paragraphs>181</Paragraphs>
  <Slides>28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28</vt:i4>
      </vt:variant>
    </vt:vector>
  </HeadingPairs>
  <TitlesOfParts>
    <vt:vector size="33" baseType="lpstr">
      <vt:lpstr>Arial</vt:lpstr>
      <vt:lpstr>Century Gothic</vt:lpstr>
      <vt:lpstr>Times New Roman</vt:lpstr>
      <vt:lpstr>Wingdings 3</vt:lpstr>
      <vt:lpstr>Совет директоров</vt:lpstr>
      <vt:lpstr>  ХОЛЕСТАТИЧЕСКИЙ ГЕПАТОЗ БЕРЕМЕННЫХ И  ОСТРАЯ ЖИРОВАЯ ДИСТРОФИЯ ПЕЧЕНИ  В  ПРАКТИКЕ ВРАЧА ГАСТРОЭНТЕРОЛОГА</vt:lpstr>
      <vt:lpstr>ЗАБОЛЕВАНИЯ ОРГАНОВ ПИЩЕВАРЕНИЯ У БЕРЕМЕННЫХ</vt:lpstr>
      <vt:lpstr>ХОЛЕСТАТИЧЕСКИЙ ГЕПАТОЗ БЕРЕМЕННЫХ </vt:lpstr>
      <vt:lpstr>ФАКТОРЫ РИСКА</vt:lpstr>
      <vt:lpstr>Этиологические факторы ХГБ можно объединить в три группы:</vt:lpstr>
      <vt:lpstr>ПАТОГЕНЕЗ</vt:lpstr>
      <vt:lpstr>ПАТОГЕНЕЗ ОСЛОЖНЕНИЙ ГЕСТАЦИИ </vt:lpstr>
      <vt:lpstr>КЛИНИЧЕСКАЯ КАРТИНА ХГБ</vt:lpstr>
      <vt:lpstr>КЛИНИЧЕСКИЕ СИМПТОМЫ ХОЛЕСТАТИЧЕСКОГО ГЕПАТОЗА БЕРЕМЕННЫХ</vt:lpstr>
      <vt:lpstr>ШКАЛА ОЦЕНКИ СТЕПЕНИ ТЯЖЕСТИ ХОЛЕСТАТИЧЕСКОГО ГЕПАТОЗА БЕРЕМЕННЫХ</vt:lpstr>
      <vt:lpstr>АНАМНЕЗ</vt:lpstr>
      <vt:lpstr>ФИЗИКАЛЬНОЕ ИССЛЕДОВАНИЕ</vt:lpstr>
      <vt:lpstr>ИНСТРУМЕНТАЛЬНЫЕ ИССЛЕДОВАНИЯ </vt:lpstr>
      <vt:lpstr>ДИФФЕРЕНЦИАЛЬНАЯ ДИАГНОСТИКА</vt:lpstr>
      <vt:lpstr>ТАКТИКА ВЕДЕНИЯ ПАЦИЕНТКИ</vt:lpstr>
      <vt:lpstr>ТАКТИКА ВЕДЕНИЯ ПАЦИЕНТКИ</vt:lpstr>
      <vt:lpstr>МЕДИКАМЕНТОЗНАЯ ТЕРАПИЯ</vt:lpstr>
      <vt:lpstr>МЕДИКАМЕНТОЗНАЯ ТЕРАПИЯ</vt:lpstr>
      <vt:lpstr>МЕДИКАМЕНТОЗНАЯ ТЕРАПИЯ</vt:lpstr>
      <vt:lpstr>ОСТРАЯ ЖИРОВАЯ ДИСТРОФИЯ ПЕЧЕНИ (ОЖДП)</vt:lpstr>
      <vt:lpstr>ФАКТОРЫ РИСКА</vt:lpstr>
      <vt:lpstr>ЭТИОЛОГИЯ</vt:lpstr>
      <vt:lpstr>КЛИНИЧЕСКАЯ КАРТИНА</vt:lpstr>
      <vt:lpstr>При наличии полной клинической картины острой печеночной недостаточности, при наборе симптомов более 6 имеется высокая вероятность ОЖДП по критериям «Swansea»     Критерии «Swansea» имеют чувствительность 100% (95% ДИ: ) и специфичность 57% (95% ДИ: 20-88), с положительной или отрицательной прогностической ценностью соответственно 85 и 100% </vt:lpstr>
      <vt:lpstr>ДИАГНОСТИКА</vt:lpstr>
      <vt:lpstr>ЛЕЧЕНИЕ</vt:lpstr>
      <vt:lpstr>МЕТОДЫ ЛЕЧЕНИЯ</vt:lpstr>
      <vt:lpstr>ОСЛОЖНЕНИЯ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Заболевания органов пищеварения и беременность</dc:title>
  <dc:creator>Microsoft Office User</dc:creator>
  <cp:lastModifiedBy>Microsoft Office User</cp:lastModifiedBy>
  <cp:revision>27</cp:revision>
  <dcterms:created xsi:type="dcterms:W3CDTF">2020-10-31T09:52:45Z</dcterms:created>
  <dcterms:modified xsi:type="dcterms:W3CDTF">2020-01-23T10:15:16Z</dcterms:modified>
</cp:coreProperties>
</file>