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3" r:id="rId2"/>
    <p:sldId id="258" r:id="rId3"/>
    <p:sldId id="287" r:id="rId4"/>
    <p:sldId id="288" r:id="rId5"/>
    <p:sldId id="257" r:id="rId6"/>
    <p:sldId id="284" r:id="rId7"/>
    <p:sldId id="289" r:id="rId8"/>
    <p:sldId id="285" r:id="rId9"/>
    <p:sldId id="286" r:id="rId10"/>
    <p:sldId id="261" r:id="rId11"/>
    <p:sldId id="263" r:id="rId12"/>
    <p:sldId id="272" r:id="rId13"/>
    <p:sldId id="274" r:id="rId14"/>
    <p:sldId id="275" r:id="rId15"/>
    <p:sldId id="290" r:id="rId16"/>
    <p:sldId id="264" r:id="rId17"/>
    <p:sldId id="266" r:id="rId18"/>
    <p:sldId id="277" r:id="rId19"/>
    <p:sldId id="267" r:id="rId20"/>
    <p:sldId id="291" r:id="rId21"/>
    <p:sldId id="269" r:id="rId22"/>
    <p:sldId id="271" r:id="rId23"/>
    <p:sldId id="270" r:id="rId24"/>
    <p:sldId id="278" r:id="rId25"/>
    <p:sldId id="279" r:id="rId26"/>
    <p:sldId id="280" r:id="rId27"/>
    <p:sldId id="281" r:id="rId28"/>
    <p:sldId id="262" r:id="rId29"/>
    <p:sldId id="28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431" autoAdjust="0"/>
    <p:restoredTop sz="94660"/>
  </p:normalViewPr>
  <p:slideViewPr>
    <p:cSldViewPr>
      <p:cViewPr varScale="1">
        <p:scale>
          <a:sx n="69" d="100"/>
          <a:sy n="69" d="100"/>
        </p:scale>
        <p:origin x="181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7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017434956277675E-2"/>
          <c:y val="5.0914910827635912E-2"/>
          <c:w val="0.68596358267716551"/>
          <c:h val="0.931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8"/>
          <c:cat>
            <c:strRef>
              <c:f>Лист1!$A$2:$A$5</c:f>
              <c:strCache>
                <c:ptCount val="4"/>
                <c:pt idx="0">
                  <c:v>друзья</c:v>
                </c:pt>
                <c:pt idx="1">
                  <c:v>спорт</c:v>
                </c:pt>
                <c:pt idx="2">
                  <c:v>интернет</c:v>
                </c:pt>
                <c:pt idx="3">
                  <c:v>нет времени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</c:v>
                </c:pt>
                <c:pt idx="1">
                  <c:v>22</c:v>
                </c:pt>
                <c:pt idx="2">
                  <c:v>14</c:v>
                </c:pt>
                <c:pt idx="3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A5-4154-8F98-52640DA3A6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>
          <a:solidFill>
            <a:srgbClr val="C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273448955625687"/>
          <c:y val="4.8704566451680809E-2"/>
          <c:w val="0.87164982127789314"/>
          <c:h val="0.8193047994667259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YouTube</c:v>
                </c:pt>
                <c:pt idx="1">
                  <c:v>форумы</c:v>
                </c:pt>
                <c:pt idx="2">
                  <c:v>игры</c:v>
                </c:pt>
                <c:pt idx="3">
                  <c:v>сайт знакомст</c:v>
                </c:pt>
                <c:pt idx="4">
                  <c:v>другие сайты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0.43500000000000005</c:v>
                </c:pt>
                <c:pt idx="1">
                  <c:v>0.14500000000000002</c:v>
                </c:pt>
                <c:pt idx="2">
                  <c:v>3.7999999999999999E-2</c:v>
                </c:pt>
                <c:pt idx="3">
                  <c:v>1.2E-2</c:v>
                </c:pt>
                <c:pt idx="4" formatCode="0%">
                  <c:v>0.37000000000000005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B4-42CE-BDFC-4396C4B8670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YouTube</c:v>
                </c:pt>
                <c:pt idx="1">
                  <c:v>форумы</c:v>
                </c:pt>
                <c:pt idx="2">
                  <c:v>игры</c:v>
                </c:pt>
                <c:pt idx="3">
                  <c:v>сайт знакомст</c:v>
                </c:pt>
                <c:pt idx="4">
                  <c:v>другие сайты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E6B4-42CE-BDFC-4396C4B8670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YouTube</c:v>
                </c:pt>
                <c:pt idx="1">
                  <c:v>форумы</c:v>
                </c:pt>
                <c:pt idx="2">
                  <c:v>игры</c:v>
                </c:pt>
                <c:pt idx="3">
                  <c:v>сайт знакомст</c:v>
                </c:pt>
                <c:pt idx="4">
                  <c:v>другие сайты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E6B4-42CE-BDFC-4396C4B867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03405824"/>
        <c:axId val="103481344"/>
        <c:axId val="101078784"/>
      </c:bar3DChart>
      <c:catAx>
        <c:axId val="103405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03481344"/>
        <c:crosses val="autoZero"/>
        <c:auto val="1"/>
        <c:lblAlgn val="ctr"/>
        <c:lblOffset val="100"/>
        <c:noMultiLvlLbl val="0"/>
      </c:catAx>
      <c:valAx>
        <c:axId val="10348134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03405824"/>
        <c:crosses val="autoZero"/>
        <c:crossBetween val="between"/>
      </c:valAx>
      <c:serAx>
        <c:axId val="101078784"/>
        <c:scaling>
          <c:orientation val="minMax"/>
        </c:scaling>
        <c:delete val="1"/>
        <c:axPos val="b"/>
        <c:majorTickMark val="out"/>
        <c:minorTickMark val="none"/>
        <c:tickLblPos val="none"/>
        <c:crossAx val="103481344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норма</c:v>
                </c:pt>
                <c:pt idx="1">
                  <c:v>недост</c:v>
                </c:pt>
                <c:pt idx="2">
                  <c:v>изб</c:v>
                </c:pt>
                <c:pt idx="3">
                  <c:v>ож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57</c:v>
                </c:pt>
                <c:pt idx="1">
                  <c:v>39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E4-4712-B02D-20D8C0C89A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0.20088</cdr:x>
      <cdr:y>0.11606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786283" cy="74377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0.09763</cdr:x>
      <cdr:y>0.29086</cdr:y>
    </cdr:from>
    <cdr:to>
      <cdr:x>0.31627</cdr:x>
      <cdr:y>0.43666</cdr:y>
    </cdr:to>
    <cdr:sp macro="" textlink="">
      <cdr:nvSpPr>
        <cdr:cNvPr id="4" name="TextBox 3"/>
        <cdr:cNvSpPr txBox="1"/>
      </cdr:nvSpPr>
      <cdr:spPr>
        <a:xfrm xmlns:a="http://schemas.openxmlformats.org/drawingml/2006/main" rot="20877059">
          <a:off x="868195" y="1864051"/>
          <a:ext cx="1944216" cy="9343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dirty="0" smtClean="0">
              <a:solidFill>
                <a:schemeClr val="bg1"/>
              </a:solidFill>
              <a:latin typeface="Arial Black" panose="020B0A04020102020204" pitchFamily="34" charset="0"/>
            </a:rPr>
            <a:t>Нет </a:t>
          </a:r>
        </a:p>
        <a:p xmlns:a="http://schemas.openxmlformats.org/drawingml/2006/main">
          <a:pPr algn="ctr"/>
          <a:r>
            <a:rPr lang="ru-RU" sz="2400" dirty="0" smtClean="0">
              <a:solidFill>
                <a:schemeClr val="bg1"/>
              </a:solidFill>
              <a:latin typeface="Arial Black" panose="020B0A04020102020204" pitchFamily="34" charset="0"/>
            </a:rPr>
            <a:t>времени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0.10043</cdr:x>
      <cdr:y>0.48629</cdr:y>
    </cdr:from>
    <cdr:to>
      <cdr:x>0.33444</cdr:x>
      <cdr:y>0.56494</cdr:y>
    </cdr:to>
    <cdr:sp macro="" textlink="">
      <cdr:nvSpPr>
        <cdr:cNvPr id="5" name="TextBox 4"/>
        <cdr:cNvSpPr txBox="1"/>
      </cdr:nvSpPr>
      <cdr:spPr>
        <a:xfrm xmlns:a="http://schemas.openxmlformats.org/drawingml/2006/main" rot="20279847">
          <a:off x="893047" y="3116501"/>
          <a:ext cx="208098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dirty="0" smtClean="0">
              <a:solidFill>
                <a:schemeClr val="bg1"/>
              </a:solidFill>
              <a:latin typeface="Arial Black" panose="020B0A04020102020204" pitchFamily="34" charset="0"/>
            </a:rPr>
            <a:t>Интернет</a:t>
          </a:r>
          <a:endParaRPr lang="ru-RU" sz="2400" dirty="0">
            <a:solidFill>
              <a:schemeClr val="bg1"/>
            </a:solidFill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0.32391</cdr:x>
      <cdr:y>0.54354</cdr:y>
    </cdr:from>
    <cdr:to>
      <cdr:x>0.58303</cdr:x>
      <cdr:y>0.64466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880320" y="3483361"/>
          <a:ext cx="2304256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dirty="0" smtClean="0">
              <a:solidFill>
                <a:schemeClr val="bg1"/>
              </a:solidFill>
              <a:latin typeface="Arial Black" panose="020B0A04020102020204" pitchFamily="34" charset="0"/>
            </a:rPr>
            <a:t>Спорт</a:t>
          </a:r>
          <a:endParaRPr lang="ru-RU" sz="3200" dirty="0">
            <a:solidFill>
              <a:schemeClr val="bg1"/>
            </a:solidFill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0.37778</cdr:x>
      <cdr:y>0.7888</cdr:y>
    </cdr:from>
    <cdr:to>
      <cdr:x>0.5626</cdr:x>
      <cdr:y>0.86746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359402" y="5055222"/>
          <a:ext cx="1643519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C00000"/>
              </a:solidFill>
              <a:latin typeface="Arial Black" panose="020B0A04020102020204" pitchFamily="34" charset="0"/>
            </a:rPr>
            <a:t>22%</a:t>
          </a:r>
          <a:endParaRPr lang="ru-RU" sz="3200" b="1" dirty="0">
            <a:solidFill>
              <a:srgbClr val="C00000"/>
            </a:solidFill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0.60732</cdr:x>
      <cdr:y>0.20454</cdr:y>
    </cdr:from>
    <cdr:to>
      <cdr:x>0.77737</cdr:x>
      <cdr:y>0.36184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400600" y="1310806"/>
          <a:ext cx="1512168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dirty="0" smtClean="0">
              <a:solidFill>
                <a:srgbClr val="C00000"/>
              </a:solidFill>
              <a:latin typeface="Arial Black" panose="020B0A04020102020204" pitchFamily="34" charset="0"/>
            </a:rPr>
            <a:t>35%</a:t>
          </a:r>
          <a:endParaRPr lang="ru-RU" sz="3200" dirty="0">
            <a:solidFill>
              <a:srgbClr val="C00000"/>
            </a:solidFill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0.06478</cdr:x>
      <cdr:y>0.14836</cdr:y>
    </cdr:from>
    <cdr:to>
      <cdr:x>0.22673</cdr:x>
      <cdr:y>0.28319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576064" y="950766"/>
          <a:ext cx="1440160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dirty="0" smtClean="0">
              <a:solidFill>
                <a:srgbClr val="C00000"/>
              </a:solidFill>
              <a:latin typeface="Arial Black" panose="020B0A04020102020204" pitchFamily="34" charset="0"/>
            </a:rPr>
            <a:t>29%</a:t>
          </a:r>
          <a:endParaRPr lang="ru-RU" sz="3200" dirty="0">
            <a:solidFill>
              <a:srgbClr val="C00000"/>
            </a:solidFill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0.0162</cdr:x>
      <cdr:y>0.68768</cdr:y>
    </cdr:from>
    <cdr:to>
      <cdr:x>0.17815</cdr:x>
      <cdr:y>0.76633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44016" y="4407150"/>
          <a:ext cx="144016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800" dirty="0" smtClean="0">
              <a:solidFill>
                <a:srgbClr val="C00000"/>
              </a:solidFill>
              <a:latin typeface="Arial Black" panose="020B0A04020102020204" pitchFamily="34" charset="0"/>
            </a:rPr>
            <a:t>14%</a:t>
          </a:r>
          <a:endParaRPr lang="ru-RU" sz="2800" dirty="0">
            <a:solidFill>
              <a:srgbClr val="C00000"/>
            </a:solidFill>
            <a:latin typeface="Arial Black" panose="020B0A040201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0.78926</cdr:x>
      <cdr:y>0.18421</cdr:y>
    </cdr:from>
    <cdr:to>
      <cdr:x>0.88457</cdr:x>
      <cdr:y>0.35526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876764" y="1008112"/>
          <a:ext cx="830504" cy="936104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6000" dirty="0" smtClean="0">
              <a:solidFill>
                <a:srgbClr val="C00000"/>
              </a:solidFill>
              <a:latin typeface="Arial Black" panose="020B0A04020102020204" pitchFamily="34" charset="0"/>
            </a:rPr>
            <a:t>?</a:t>
          </a:r>
          <a:endParaRPr lang="ru-RU" sz="6000" dirty="0">
            <a:solidFill>
              <a:srgbClr val="C00000"/>
            </a:solidFill>
            <a:latin typeface="Arial Black" panose="020B0A040201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0.55346</cdr:x>
      <cdr:y>0.42101</cdr:y>
    </cdr:from>
    <cdr:to>
      <cdr:x>0.98512</cdr:x>
      <cdr:y>0.63267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77438" y="1820876"/>
          <a:ext cx="2088232" cy="9154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dirty="0" smtClean="0">
              <a:solidFill>
                <a:schemeClr val="bg1"/>
              </a:solidFill>
              <a:latin typeface="Arial Black" panose="020B0A04020102020204" pitchFamily="34" charset="0"/>
            </a:rPr>
            <a:t>Нормальный вес</a:t>
          </a:r>
          <a:endParaRPr lang="ru-RU" sz="1800" dirty="0">
            <a:solidFill>
              <a:schemeClr val="bg1"/>
            </a:solidFill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0.07892</cdr:x>
      <cdr:y>0.33052</cdr:y>
    </cdr:from>
    <cdr:to>
      <cdr:x>0.39422</cdr:x>
      <cdr:y>0.56361</cdr:y>
    </cdr:to>
    <cdr:sp macro="" textlink="">
      <cdr:nvSpPr>
        <cdr:cNvPr id="3" name="TextBox 2"/>
        <cdr:cNvSpPr txBox="1"/>
      </cdr:nvSpPr>
      <cdr:spPr>
        <a:xfrm xmlns:a="http://schemas.openxmlformats.org/drawingml/2006/main" rot="20955263">
          <a:off x="381781" y="1429501"/>
          <a:ext cx="1525310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Black" panose="020B0A04020102020204" pitchFamily="34" charset="0"/>
            </a:rPr>
            <a:t>Недостаточный вес</a:t>
          </a:r>
          <a:endParaRPr lang="ru-RU" sz="1800" dirty="0">
            <a:latin typeface="Arial Black" panose="020B0A040201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A618D-B509-4A8B-B669-ECD8DE217F49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DB0D7-E023-4976-8E5F-B4C02B2279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DB0D7-E023-4976-8E5F-B4C02B2279A5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DB0D7-E023-4976-8E5F-B4C02B2279A5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61E01-C536-4245-A395-A6FAC91FAA2B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2474-C4DF-4342-BBB7-5CC9689DE4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015232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61E01-C536-4245-A395-A6FAC91FAA2B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2474-C4DF-4342-BBB7-5CC9689DE4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773485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61E01-C536-4245-A395-A6FAC91FAA2B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2474-C4DF-4342-BBB7-5CC9689DE4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672956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61E01-C536-4245-A395-A6FAC91FAA2B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2474-C4DF-4342-BBB7-5CC9689DE4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300675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61E01-C536-4245-A395-A6FAC91FAA2B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2474-C4DF-4342-BBB7-5CC9689DE4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760980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61E01-C536-4245-A395-A6FAC91FAA2B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2474-C4DF-4342-BBB7-5CC9689DE4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07386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61E01-C536-4245-A395-A6FAC91FAA2B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2474-C4DF-4342-BBB7-5CC9689DE4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048752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61E01-C536-4245-A395-A6FAC91FAA2B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2474-C4DF-4342-BBB7-5CC9689DE4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444473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61E01-C536-4245-A395-A6FAC91FAA2B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2474-C4DF-4342-BBB7-5CC9689DE4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927703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61E01-C536-4245-A395-A6FAC91FAA2B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2474-C4DF-4342-BBB7-5CC9689DE4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930860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61E01-C536-4245-A395-A6FAC91FAA2B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2474-C4DF-4342-BBB7-5CC9689DE4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916518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61E01-C536-4245-A395-A6FAC91FAA2B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82474-C4DF-4342-BBB7-5CC9689DE4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39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3-tub-ua.yandex.net/i?id=d197d985a752dcc23db0ab63238bc507-l&amp;n=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t="-1624" r="9290" b="34246"/>
          <a:stretch/>
        </p:blipFill>
        <p:spPr bwMode="auto">
          <a:xfrm>
            <a:off x="1794953" y="2708920"/>
            <a:ext cx="5513351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4946392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Проф. Проценко Т.В., доц. Мехова Г.А., доц. </a:t>
            </a:r>
            <a:r>
              <a:rPr lang="ru-RU" sz="2000" b="1" dirty="0" err="1" smtClean="0"/>
              <a:t>Милус</a:t>
            </a:r>
            <a:r>
              <a:rPr lang="ru-RU" sz="2000" b="1" dirty="0" smtClean="0"/>
              <a:t> И.Е.</a:t>
            </a:r>
          </a:p>
          <a:p>
            <a:r>
              <a:rPr lang="ru-RU" sz="2000" b="1" dirty="0"/>
              <a:t>к</a:t>
            </a:r>
            <a:r>
              <a:rPr lang="ru-RU" sz="2000" b="1" dirty="0" smtClean="0"/>
              <a:t>афедра </a:t>
            </a:r>
            <a:r>
              <a:rPr lang="ru-RU" sz="2000" b="1" dirty="0" err="1" smtClean="0"/>
              <a:t>дерматовенерологии</a:t>
            </a:r>
            <a:r>
              <a:rPr lang="ru-RU" sz="2000" b="1" dirty="0" smtClean="0"/>
              <a:t> и косметологии ФНМФО, </a:t>
            </a:r>
          </a:p>
          <a:p>
            <a:r>
              <a:rPr lang="ru-RU" sz="2000" b="1" dirty="0" smtClean="0"/>
              <a:t>	ФГБОУ ВО </a:t>
            </a:r>
            <a:r>
              <a:rPr lang="ru-RU" sz="2000" b="1" dirty="0" err="1" smtClean="0"/>
              <a:t>ДонГМУ</a:t>
            </a:r>
            <a:r>
              <a:rPr lang="ru-RU" sz="2000" b="1" dirty="0" smtClean="0"/>
              <a:t> Минздрава России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			май 2025 г. Донецк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324" y="206638"/>
            <a:ext cx="906967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000099"/>
                </a:solidFill>
                <a:latin typeface="Arial Black" panose="020B0A04020102020204" pitchFamily="34" charset="0"/>
              </a:rPr>
              <a:t>ПОВЕДЕНЧЕСКИЕ </a:t>
            </a:r>
            <a:r>
              <a:rPr lang="ru-RU" sz="3600" b="1" cap="none" spc="0" dirty="0">
                <a:ln w="11430"/>
                <a:solidFill>
                  <a:srgbClr val="000099"/>
                </a:solidFill>
                <a:latin typeface="Arial Black" panose="020B0A04020102020204" pitchFamily="34" charset="0"/>
              </a:rPr>
              <a:t>РЕАКЦИИ КАК ФАКТОР </a:t>
            </a:r>
            <a:r>
              <a:rPr lang="ru-RU" sz="3600" b="1" cap="none" spc="0" dirty="0" smtClean="0">
                <a:ln w="11430"/>
                <a:solidFill>
                  <a:srgbClr val="000099"/>
                </a:solidFill>
                <a:latin typeface="Arial Black" panose="020B0A04020102020204" pitchFamily="34" charset="0"/>
              </a:rPr>
              <a:t>СОХРАНЕНИЯ дерматологического, соматического и репродуктивного здоровья подростков</a:t>
            </a:r>
            <a:endParaRPr lang="ru-RU" sz="3600" b="1" cap="none" spc="0" dirty="0">
              <a:ln w="11430"/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35913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 Black" panose="020B0A04020102020204" pitchFamily="34" charset="0"/>
              </a:rPr>
              <a:t>Образованный человек тем и отличается от необразованного</a:t>
            </a:r>
            <a:r>
              <a:rPr lang="ru-RU" sz="2800" b="1" dirty="0" smtClean="0">
                <a:latin typeface="Arial Black" panose="020B0A04020102020204" pitchFamily="34" charset="0"/>
              </a:rPr>
              <a:t>, что</a:t>
            </a:r>
            <a:endParaRPr lang="ru-RU" sz="2800" dirty="0">
              <a:latin typeface="Arial Black" panose="020B0A04020102020204" pitchFamily="34" charset="0"/>
            </a:endParaRPr>
          </a:p>
          <a:p>
            <a:r>
              <a:rPr lang="ru-RU" sz="2800" b="1" dirty="0" smtClean="0">
                <a:latin typeface="Arial Black" panose="020B0A04020102020204" pitchFamily="34" charset="0"/>
              </a:rPr>
              <a:t>продолжает </a:t>
            </a:r>
            <a:r>
              <a:rPr lang="ru-RU" sz="2800" b="1" dirty="0">
                <a:latin typeface="Arial Black" panose="020B0A04020102020204" pitchFamily="34" charset="0"/>
              </a:rPr>
              <a:t>считать своё образование незаконченным.</a:t>
            </a:r>
            <a:endParaRPr lang="ru-RU" sz="2800" dirty="0">
              <a:latin typeface="Arial Black" panose="020B0A04020102020204" pitchFamily="34" charset="0"/>
            </a:endParaRPr>
          </a:p>
          <a:p>
            <a:pPr algn="r"/>
            <a:r>
              <a:rPr lang="ru-RU" sz="2800" b="1" i="1" dirty="0">
                <a:latin typeface="Arial Black" panose="020B0A04020102020204" pitchFamily="34" charset="0"/>
              </a:rPr>
              <a:t>Константин Симонов</a:t>
            </a:r>
            <a:endParaRPr lang="ru-RU" sz="2800" i="1" dirty="0">
              <a:latin typeface="Arial Black" panose="020B0A04020102020204" pitchFamily="34" charset="0"/>
            </a:endParaRPr>
          </a:p>
        </p:txBody>
      </p:sp>
      <p:pic>
        <p:nvPicPr>
          <p:cNvPr id="4100" name="Picture 4" descr="http://istina-ryadom.ru/images/stati/kniga-paren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785" y="2178000"/>
            <a:ext cx="6763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42196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-252536" y="0"/>
            <a:ext cx="9649072" cy="6451595"/>
            <a:chOff x="-252536" y="0"/>
            <a:chExt cx="9649072" cy="6451595"/>
          </a:xfrm>
        </p:grpSpPr>
        <p:pic>
          <p:nvPicPr>
            <p:cNvPr id="25601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9672" y="188640"/>
              <a:ext cx="6048672" cy="564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2771800" y="0"/>
              <a:ext cx="338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Литературные ценности</a:t>
              </a:r>
              <a:endParaRPr lang="ru-RU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695728" y="5301208"/>
              <a:ext cx="2448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Музыкальные произведения</a:t>
              </a:r>
              <a:endParaRPr lang="ru-RU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95728" y="4293096"/>
              <a:ext cx="2448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Музыкальный интеллект</a:t>
              </a:r>
              <a:endParaRPr lang="ru-RU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91880" y="5805264"/>
              <a:ext cx="2448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Живопись</a:t>
              </a:r>
            </a:p>
            <a:p>
              <a:pPr algn="ctr"/>
              <a:r>
                <a:rPr lang="ru-RU" b="1" dirty="0" smtClean="0"/>
                <a:t>Архитектура</a:t>
              </a:r>
              <a:endParaRPr lang="ru-RU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1520" y="4221088"/>
              <a:ext cx="2448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Религиозные ценности</a:t>
              </a:r>
              <a:endParaRPr lang="ru-RU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9512" y="1340768"/>
              <a:ext cx="24482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Владение иностранными языками</a:t>
              </a:r>
              <a:endParaRPr lang="ru-RU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252536" y="3081734"/>
              <a:ext cx="24482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err="1" smtClean="0"/>
                <a:t>Логико-матемтический</a:t>
              </a:r>
              <a:r>
                <a:rPr lang="ru-RU" b="1" dirty="0" smtClean="0"/>
                <a:t> интеллект</a:t>
              </a:r>
              <a:endParaRPr lang="ru-RU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0" y="2350621"/>
              <a:ext cx="2448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err="1" smtClean="0"/>
                <a:t>Внутриличностный</a:t>
              </a:r>
              <a:r>
                <a:rPr lang="ru-RU" b="1" dirty="0" smtClean="0"/>
                <a:t> интеллект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3568" y="404664"/>
              <a:ext cx="2448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Вербальный интеллект</a:t>
              </a:r>
              <a:endParaRPr lang="ru-RU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7584" y="5589240"/>
              <a:ext cx="2448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Пространственный интеллект</a:t>
              </a:r>
              <a:endParaRPr lang="ru-RU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48264" y="2348880"/>
              <a:ext cx="2448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Межличностный интеллект</a:t>
              </a:r>
              <a:endParaRPr lang="ru-RU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95728" y="620688"/>
              <a:ext cx="24482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Телесно-</a:t>
              </a:r>
            </a:p>
            <a:p>
              <a:pPr algn="ctr"/>
              <a:r>
                <a:rPr lang="ru-RU" b="1" dirty="0" smtClean="0"/>
                <a:t>кинестетический интеллект</a:t>
              </a:r>
              <a:endParaRPr lang="ru-RU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0857425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536844825"/>
              </p:ext>
            </p:extLst>
          </p:nvPr>
        </p:nvGraphicFramePr>
        <p:xfrm>
          <a:off x="899592" y="245986"/>
          <a:ext cx="8892480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" y="44624"/>
            <a:ext cx="91438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Свободное времяпровождение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78718" y="2420888"/>
            <a:ext cx="18975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Друзья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35271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9" t="14747" r="3333" b="14344"/>
          <a:stretch/>
        </p:blipFill>
        <p:spPr>
          <a:xfrm>
            <a:off x="1619672" y="3284984"/>
            <a:ext cx="5959279" cy="3492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Прямоугольник 4"/>
          <p:cNvSpPr/>
          <p:nvPr/>
        </p:nvSpPr>
        <p:spPr>
          <a:xfrm>
            <a:off x="2987824" y="1169368"/>
            <a:ext cx="1224136" cy="17281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bg1"/>
                </a:solidFill>
                <a:latin typeface="Arial Black" pitchFamily="34" charset="0"/>
              </a:rPr>
              <a:t>69%</a:t>
            </a:r>
            <a:endParaRPr lang="ru-RU" sz="3200" b="1" dirty="0">
              <a:ln w="11430"/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889448"/>
            <a:ext cx="1152128" cy="10081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bg1"/>
                </a:solidFill>
                <a:latin typeface="Arial Black" pitchFamily="34" charset="0"/>
              </a:rPr>
              <a:t>27%</a:t>
            </a:r>
            <a:endParaRPr lang="ru-RU" sz="3200" b="1" dirty="0">
              <a:ln w="11430"/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2465512"/>
            <a:ext cx="1008112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bg1"/>
                </a:solidFill>
                <a:latin typeface="Arial Black" pitchFamily="34" charset="0"/>
              </a:rPr>
              <a:t>4%</a:t>
            </a:r>
            <a:endParaRPr lang="ru-RU" sz="3200" b="1" dirty="0">
              <a:ln w="11430"/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5715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C00000"/>
                </a:solidFill>
                <a:latin typeface="Arial Black" pitchFamily="34" charset="0"/>
              </a:rPr>
              <a:t>Интернет зависимость</a:t>
            </a:r>
            <a:endParaRPr lang="ru-RU" sz="4800" b="1" dirty="0">
              <a:ln w="11430"/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8229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247" y="1196752"/>
            <a:ext cx="91532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!</a:t>
            </a:r>
            <a:r>
              <a:rPr lang="ru-RU" sz="4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smtClean="0">
                <a:latin typeface="Arial Black" panose="020B0A04020102020204" pitchFamily="34" charset="0"/>
              </a:rPr>
              <a:t>Испытывают </a:t>
            </a:r>
            <a:r>
              <a:rPr lang="ru-RU" sz="32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тревогу и нервозность</a:t>
            </a:r>
            <a:r>
              <a:rPr lang="ru-RU" sz="3200" dirty="0" smtClean="0">
                <a:latin typeface="Arial Black" panose="020B0A04020102020204" pitchFamily="34" charset="0"/>
              </a:rPr>
              <a:t>, будучи вне сети </a:t>
            </a:r>
            <a:r>
              <a:rPr lang="ru-RU" sz="32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20</a:t>
            </a:r>
            <a:r>
              <a:rPr lang="ru-RU" sz="3200" dirty="0">
                <a:solidFill>
                  <a:srgbClr val="000099"/>
                </a:solidFill>
                <a:latin typeface="Arial Black" panose="020B0A04020102020204" pitchFamily="34" charset="0"/>
              </a:rPr>
              <a:t>% </a:t>
            </a:r>
            <a:r>
              <a:rPr lang="ru-RU" sz="3200" dirty="0">
                <a:latin typeface="Arial Black" panose="020B0A04020102020204" pitchFamily="34" charset="0"/>
              </a:rPr>
              <a:t>юношей </a:t>
            </a:r>
            <a:r>
              <a:rPr lang="ru-RU" sz="3200" dirty="0">
                <a:solidFill>
                  <a:srgbClr val="000099"/>
                </a:solidFill>
                <a:latin typeface="Arial Black" panose="020B0A04020102020204" pitchFamily="34" charset="0"/>
              </a:rPr>
              <a:t>19% </a:t>
            </a:r>
            <a:r>
              <a:rPr lang="ru-RU" sz="3200" dirty="0" smtClean="0">
                <a:latin typeface="Arial Black" panose="020B0A04020102020204" pitchFamily="34" charset="0"/>
              </a:rPr>
              <a:t>девушек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2676"/>
            <a:ext cx="6732240" cy="50452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08520" y="-99392"/>
            <a:ext cx="9541394" cy="13243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C00000"/>
                </a:solidFill>
                <a:latin typeface="Arial Black" pitchFamily="34" charset="0"/>
              </a:rPr>
              <a:t>Ни на минуту не расстаются </a:t>
            </a:r>
          </a:p>
          <a:p>
            <a:pPr algn="ctr">
              <a:lnSpc>
                <a:spcPct val="80000"/>
              </a:lnSpc>
            </a:pPr>
            <a:r>
              <a:rPr lang="ru-RU" sz="4400" b="1" cap="none" spc="0" dirty="0" smtClean="0">
                <a:ln w="11430"/>
                <a:solidFill>
                  <a:srgbClr val="C00000"/>
                </a:solidFill>
                <a:latin typeface="Arial Black" pitchFamily="34" charset="0"/>
              </a:rPr>
              <a:t>с </a:t>
            </a:r>
            <a:r>
              <a:rPr lang="ru-RU" sz="4400" b="1" cap="none" spc="0" dirty="0" err="1" smtClean="0">
                <a:ln w="11430"/>
                <a:solidFill>
                  <a:srgbClr val="C00000"/>
                </a:solidFill>
                <a:latin typeface="Arial Black" pitchFamily="34" charset="0"/>
              </a:rPr>
              <a:t>гаджетами</a:t>
            </a:r>
            <a:r>
              <a:rPr lang="ru-RU" sz="4400" b="1" cap="none" spc="0" dirty="0" smtClean="0">
                <a:ln w="11430"/>
                <a:solidFill>
                  <a:srgbClr val="C00000"/>
                </a:solidFill>
                <a:latin typeface="Arial Black" pitchFamily="34" charset="0"/>
              </a:rPr>
              <a:t> - 42% </a:t>
            </a:r>
            <a:endParaRPr lang="ru-RU" sz="4400" b="1" cap="none" spc="0" dirty="0">
              <a:ln w="11430"/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54692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 flipH="1">
            <a:off x="3872022" y="2564905"/>
            <a:ext cx="527197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магнитный диск 2"/>
          <p:cNvSpPr/>
          <p:nvPr/>
        </p:nvSpPr>
        <p:spPr>
          <a:xfrm>
            <a:off x="3563888" y="1916832"/>
            <a:ext cx="1296144" cy="187220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itchFamily="34" charset="0"/>
              </a:rPr>
              <a:t>27%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4" name="Блок-схема: магнитный диск 3"/>
          <p:cNvSpPr/>
          <p:nvPr/>
        </p:nvSpPr>
        <p:spPr>
          <a:xfrm>
            <a:off x="5220072" y="2852936"/>
            <a:ext cx="1224136" cy="93610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itchFamily="34" charset="0"/>
              </a:rPr>
              <a:t>10%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691680" y="720080"/>
            <a:ext cx="1584176" cy="2979712"/>
            <a:chOff x="395536" y="0"/>
            <a:chExt cx="1368152" cy="2979712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395536" y="0"/>
              <a:ext cx="1368152" cy="2979712"/>
              <a:chOff x="2843808" y="-99392"/>
              <a:chExt cx="1368152" cy="2979712"/>
            </a:xfrm>
          </p:grpSpPr>
          <p:sp>
            <p:nvSpPr>
              <p:cNvPr id="2" name="Блок-схема: магнитный диск 1"/>
              <p:cNvSpPr/>
              <p:nvPr/>
            </p:nvSpPr>
            <p:spPr>
              <a:xfrm>
                <a:off x="2915816" y="0"/>
                <a:ext cx="1224136" cy="2880320"/>
              </a:xfrm>
              <a:prstGeom prst="flowChartMagneticDisk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latin typeface="Arial Black" pitchFamily="34" charset="0"/>
                  </a:rPr>
                  <a:t>59%</a:t>
                </a:r>
                <a:endParaRPr lang="ru-RU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9" name="Овал 8"/>
              <p:cNvSpPr/>
              <p:nvPr/>
            </p:nvSpPr>
            <p:spPr>
              <a:xfrm>
                <a:off x="2843808" y="-99392"/>
                <a:ext cx="1368152" cy="10801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" name="Овал 4"/>
            <p:cNvSpPr/>
            <p:nvPr/>
          </p:nvSpPr>
          <p:spPr>
            <a:xfrm>
              <a:off x="467544" y="548680"/>
              <a:ext cx="1224136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51520" y="5715"/>
            <a:ext cx="889248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C00000"/>
                </a:solidFill>
                <a:latin typeface="Arial Black" pitchFamily="34" charset="0"/>
              </a:rPr>
              <a:t>Интернет и домашние дела</a:t>
            </a:r>
            <a:endParaRPr lang="ru-RU" sz="4800" b="1" dirty="0">
              <a:ln w="11430"/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9159" name="AutoShape 7" descr="Картинки по запросу горы грязной посуды на белом фон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1" name="AutoShape 9" descr="Картинки по запросу горы грязной посуды на белом фон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3" name="AutoShape 11" descr="Картинки по запросу горы грязной посуды на белом фон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65" name="Picture 13" descr="https://im2-tub-ua.yandex.net/i?id=980af526b494370f7fc28eaa6d8b8fcc&amp;n=33&amp;h=215&amp;w=215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0" y="3761656"/>
            <a:ext cx="3096342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im0-tub-ua.yandex.net/i?id=c4e52e2f6e1b1f8bcdadf13d7c1d534f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6210000" cy="41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927" y="4112616"/>
            <a:ext cx="5319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у </a:t>
            </a:r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19%</a:t>
            </a:r>
            <a:r>
              <a:rPr lang="ru-RU" sz="2800" dirty="0"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latin typeface="Arial Black" panose="020B0A04020102020204" pitchFamily="34" charset="0"/>
              </a:rPr>
              <a:t>друзья виртуальные </a:t>
            </a:r>
            <a:r>
              <a:rPr lang="ru-RU" sz="2800" dirty="0">
                <a:latin typeface="Arial Black" panose="020B0A04020102020204" pitchFamily="34" charset="0"/>
              </a:rPr>
              <a:t>и </a:t>
            </a:r>
            <a:r>
              <a:rPr lang="ru-RU" sz="2800" dirty="0" smtClean="0">
                <a:latin typeface="Arial Black" panose="020B0A04020102020204" pitchFamily="34" charset="0"/>
              </a:rPr>
              <a:t>реальные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6216" y="71845"/>
            <a:ext cx="26277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78%</a:t>
            </a:r>
            <a:r>
              <a:rPr lang="ru-RU" sz="3200" dirty="0" smtClean="0">
                <a:latin typeface="Arial Black" panose="020B0A04020102020204" pitchFamily="34" charset="0"/>
              </a:rPr>
              <a:t> имеют друзей в реальной жизни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2472" y="5585636"/>
            <a:ext cx="475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3%</a:t>
            </a:r>
            <a:r>
              <a:rPr lang="ru-RU" sz="2800" dirty="0" smtClean="0">
                <a:latin typeface="Arial Black" panose="020B0A04020102020204" pitchFamily="34" charset="0"/>
              </a:rPr>
              <a:t> предпочитают виртуальную дружбу.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838" y="4745948"/>
            <a:ext cx="3425162" cy="20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1272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70269087"/>
              </p:ext>
            </p:extLst>
          </p:nvPr>
        </p:nvGraphicFramePr>
        <p:xfrm>
          <a:off x="215516" y="1124744"/>
          <a:ext cx="871296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52635" y="332656"/>
            <a:ext cx="68387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Любимые </a:t>
            </a: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сайты </a:t>
            </a:r>
          </a:p>
        </p:txBody>
      </p:sp>
    </p:spTree>
    <p:extLst>
      <p:ext uri="{BB962C8B-B14F-4D97-AF65-F5344CB8AC3E}">
        <p14:creationId xmlns:p14="http://schemas.microsoft.com/office/powerpoint/2010/main" val="91432383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49196" y="188640"/>
            <a:ext cx="94423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32% </a:t>
            </a:r>
            <a:r>
              <a:rPr lang="ru-RU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совершают </a:t>
            </a:r>
            <a:r>
              <a:rPr lang="ru-RU" sz="36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покупки через </a:t>
            </a:r>
            <a:r>
              <a:rPr lang="ru-RU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интернет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9" t="6525" r="55338"/>
          <a:stretch/>
        </p:blipFill>
        <p:spPr>
          <a:xfrm>
            <a:off x="505561" y="1268760"/>
            <a:ext cx="1108840" cy="190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9" r="4335" b="7495"/>
          <a:stretch/>
        </p:blipFill>
        <p:spPr>
          <a:xfrm>
            <a:off x="7132073" y="944944"/>
            <a:ext cx="1328359" cy="198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63688" y="148478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anose="020B0A04020102020204" pitchFamily="34" charset="0"/>
              </a:rPr>
              <a:t>44%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65349" y="1477726"/>
            <a:ext cx="1103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46</a:t>
            </a:r>
            <a:r>
              <a:rPr lang="ru-RU" sz="2800" dirty="0" smtClean="0">
                <a:latin typeface="Arial Black" panose="020B0A04020102020204" pitchFamily="34" charset="0"/>
              </a:rPr>
              <a:t>%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6150" name="Picture 6" descr="https://im3-tub-ua.yandex.net/i?id=af8e4a69dd2c3e9fec720d187a0731b2-l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17" y="2492896"/>
            <a:ext cx="7427491" cy="42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42884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" b="88"/>
          <a:stretch/>
        </p:blipFill>
        <p:spPr>
          <a:xfrm>
            <a:off x="-30001" y="-21836"/>
            <a:ext cx="9179115" cy="687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8144" y="3068960"/>
            <a:ext cx="34563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63</a:t>
            </a:r>
            <a:r>
              <a:rPr lang="ru-RU" sz="2400" b="1" dirty="0"/>
              <a:t>% </a:t>
            </a:r>
            <a:r>
              <a:rPr lang="ru-RU" sz="2400" b="1" dirty="0" smtClean="0"/>
              <a:t>нормальный вес</a:t>
            </a:r>
          </a:p>
          <a:p>
            <a:endParaRPr lang="ru-RU" sz="2400" b="1" dirty="0"/>
          </a:p>
          <a:p>
            <a:endParaRPr lang="ru-RU" sz="2400" b="1" dirty="0" smtClean="0"/>
          </a:p>
          <a:p>
            <a:r>
              <a:rPr lang="ru-RU" sz="2400" b="1" dirty="0" smtClean="0"/>
              <a:t>29</a:t>
            </a:r>
            <a:r>
              <a:rPr lang="ru-RU" sz="2400" b="1" dirty="0"/>
              <a:t>% </a:t>
            </a:r>
            <a:r>
              <a:rPr lang="ru-RU" sz="2400" b="1" dirty="0" smtClean="0"/>
              <a:t>избыточный вес</a:t>
            </a:r>
            <a:endParaRPr lang="ru-RU" sz="2400" b="1" dirty="0"/>
          </a:p>
          <a:p>
            <a:r>
              <a:rPr lang="ru-RU" sz="2400" b="1" dirty="0" smtClean="0"/>
              <a:t> </a:t>
            </a:r>
          </a:p>
          <a:p>
            <a:r>
              <a:rPr lang="ru-RU" sz="2400" b="1" dirty="0" smtClean="0"/>
              <a:t>8</a:t>
            </a:r>
            <a:r>
              <a:rPr lang="ru-RU" sz="2400" b="1" dirty="0"/>
              <a:t>% </a:t>
            </a:r>
            <a:r>
              <a:rPr lang="ru-RU" sz="2400" b="1" dirty="0" smtClean="0"/>
              <a:t>недостаточный вес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496" y="323945"/>
            <a:ext cx="907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29%  юношей с избыточным весом</a:t>
            </a:r>
            <a:endParaRPr lang="ru-RU" sz="3200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5220072" y="2780928"/>
            <a:ext cx="216024" cy="2448272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5436096" y="4005064"/>
            <a:ext cx="216024" cy="1224136"/>
          </a:xfrm>
          <a:prstGeom prst="flowChart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5652120" y="4788768"/>
            <a:ext cx="216024" cy="440432"/>
          </a:xfrm>
          <a:prstGeom prst="flowChartProcess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406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randmanager.com.hr/wp-content/uploads/2012/12/ustrajno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1368"/>
            <a:ext cx="7926602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>
                <a:ln w="11430"/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Подростковый возраст </a:t>
            </a:r>
            <a:r>
              <a:rPr lang="ru-RU" sz="3200" b="1" cap="none" spc="0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3200" b="1" cap="none" spc="0" dirty="0">
                <a:ln w="1143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это время больших возможностей для формирования здорового образа жизни, но это время большого риска для здоровья. </a:t>
            </a:r>
          </a:p>
        </p:txBody>
      </p:sp>
    </p:spTree>
    <p:extLst>
      <p:ext uri="{BB962C8B-B14F-4D97-AF65-F5344CB8AC3E}">
        <p14:creationId xmlns:p14="http://schemas.microsoft.com/office/powerpoint/2010/main" val="237539815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97" b="13163"/>
          <a:stretch/>
        </p:blipFill>
        <p:spPr>
          <a:xfrm>
            <a:off x="0" y="551950"/>
            <a:ext cx="3999635" cy="6306050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435403470"/>
              </p:ext>
            </p:extLst>
          </p:nvPr>
        </p:nvGraphicFramePr>
        <p:xfrm>
          <a:off x="4126810" y="2276873"/>
          <a:ext cx="4837678" cy="4324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24328" y="530929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57%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0" y="5220489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39%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9635" y="1895054"/>
            <a:ext cx="23725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2%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Избыточный вес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59728" y="2479829"/>
            <a:ext cx="2360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2% </a:t>
            </a:r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ожирение</a:t>
            </a:r>
            <a:endParaRPr lang="ru-RU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3849" y="-99392"/>
            <a:ext cx="906015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39% девочек с недостаточной массой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тела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910877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6631" y="44624"/>
            <a:ext cx="85507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Физическая активность</a:t>
            </a:r>
            <a:endParaRPr lang="ru-RU" sz="4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8196" name="Picture 4" descr="http://www.wengerortho.com/blog/wp-content/uploads/2014/05/wpid-ortho-kids-runnin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2" r="33105"/>
          <a:stretch/>
        </p:blipFill>
        <p:spPr bwMode="auto">
          <a:xfrm>
            <a:off x="2660073" y="1198387"/>
            <a:ext cx="4017818" cy="53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033" y="1484784"/>
            <a:ext cx="25525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юноши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занимаются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регулярно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32634" y="4365104"/>
            <a:ext cx="2411366" cy="1175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dirty="0" smtClean="0">
                <a:latin typeface="Arial Black" panose="020B0A04020102020204" pitchFamily="34" charset="0"/>
              </a:rPr>
              <a:t>девушки</a:t>
            </a:r>
          </a:p>
          <a:p>
            <a:pPr algn="ctr">
              <a:lnSpc>
                <a:spcPct val="80000"/>
              </a:lnSpc>
            </a:pPr>
            <a:r>
              <a:rPr lang="ru-RU" sz="2800" dirty="0" smtClean="0"/>
              <a:t>занимаютс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я </a:t>
            </a:r>
          </a:p>
          <a:p>
            <a:pPr algn="ctr">
              <a:lnSpc>
                <a:spcPct val="80000"/>
              </a:lnSpc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нерегулярно</a:t>
            </a:r>
            <a:r>
              <a:rPr lang="ru-RU" sz="2800" dirty="0" smtClean="0">
                <a:latin typeface="Arial Black" panose="020B0A04020102020204" pitchFamily="34" charset="0"/>
              </a:rPr>
              <a:t> 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48264" y="5517232"/>
            <a:ext cx="1872208" cy="1008112"/>
          </a:xfrm>
          <a:prstGeom prst="rect">
            <a:avLst/>
          </a:prstGeom>
          <a:solidFill>
            <a:srgbClr val="FF66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24%</a:t>
            </a:r>
            <a:endParaRPr lang="ru-RU" sz="4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2996952"/>
            <a:ext cx="1584176" cy="33843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63%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751234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33465"/>
            <a:ext cx="7231156" cy="4824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-35202" y="13645"/>
            <a:ext cx="927733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C00000"/>
                </a:solidFill>
                <a:latin typeface="Arial Black" panose="020B0A04020102020204" pitchFamily="34" charset="0"/>
              </a:rPr>
              <a:t>80% </a:t>
            </a:r>
            <a:r>
              <a:rPr lang="ru-RU" sz="3200" b="1" dirty="0" smtClean="0">
                <a:ln w="11430"/>
                <a:latin typeface="Arial Black" panose="020B0A04020102020204" pitchFamily="34" charset="0"/>
              </a:rPr>
              <a:t>подростков употребляют алкоголь</a:t>
            </a:r>
            <a:endParaRPr lang="ru-RU" sz="3200" b="1" dirty="0">
              <a:ln w="11430"/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63" y="598420"/>
            <a:ext cx="91440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30%</a:t>
            </a:r>
            <a:r>
              <a:rPr lang="ru-RU" sz="2800" dirty="0">
                <a:latin typeface="Arial Black" panose="020B0A04020102020204" pitchFamily="34" charset="0"/>
              </a:rPr>
              <a:t> </a:t>
            </a:r>
            <a:r>
              <a:rPr lang="ru-RU" sz="2500" dirty="0">
                <a:latin typeface="Arial Black" panose="020B0A04020102020204" pitchFamily="34" charset="0"/>
              </a:rPr>
              <a:t>из них считают, что алкоголь незначительно влияет на детородную функцию, </a:t>
            </a:r>
            <a:endParaRPr lang="ru-RU" sz="2500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19</a:t>
            </a:r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%</a:t>
            </a:r>
            <a:r>
              <a:rPr lang="ru-RU" sz="2800" dirty="0">
                <a:latin typeface="Arial Black" panose="020B0A04020102020204" pitchFamily="34" charset="0"/>
              </a:rPr>
              <a:t> </a:t>
            </a:r>
            <a:r>
              <a:rPr lang="ru-RU" sz="2500" dirty="0">
                <a:latin typeface="Arial Black" panose="020B0A04020102020204" pitchFamily="34" charset="0"/>
              </a:rPr>
              <a:t>уверены, что с ними этого не </a:t>
            </a:r>
            <a:r>
              <a:rPr lang="ru-RU" sz="2500" dirty="0" smtClean="0">
                <a:latin typeface="Arial Black" panose="020B0A04020102020204" pitchFamily="34" charset="0"/>
              </a:rPr>
              <a:t>произойдет</a:t>
            </a:r>
            <a:endParaRPr lang="ru-RU" sz="2500" dirty="0">
              <a:latin typeface="Arial Black" panose="020B0A04020102020204" pitchFamily="34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44157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56793"/>
            <a:ext cx="39239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14%</a:t>
            </a:r>
            <a:r>
              <a:rPr lang="ru-RU" sz="2800" dirty="0" smtClean="0">
                <a:latin typeface="Arial Black" panose="020B0A04020102020204" pitchFamily="34" charset="0"/>
              </a:rPr>
              <a:t> подростков выкуривают больше пачки сигарет в день, </a:t>
            </a:r>
          </a:p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из них </a:t>
            </a:r>
            <a:r>
              <a:rPr lang="ru-RU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5% девушек</a:t>
            </a:r>
            <a:r>
              <a:rPr lang="ru-RU" sz="2800" dirty="0" smtClean="0">
                <a:latin typeface="Arial Black" panose="020B0A04020102020204" pitchFamily="34" charset="0"/>
              </a:rPr>
              <a:t>, считая, что курение незначительно влияет на детородную функцию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9845"/>
            <a:ext cx="9144000" cy="11889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4400" b="1" cap="none" spc="0" dirty="0" smtClean="0">
                <a:ln w="11430"/>
                <a:solidFill>
                  <a:srgbClr val="C00000"/>
                </a:solidFill>
                <a:latin typeface="Arial Black" pitchFamily="34" charset="0"/>
              </a:rPr>
              <a:t>Формы рискованного </a:t>
            </a:r>
          </a:p>
          <a:p>
            <a:pPr algn="ctr">
              <a:lnSpc>
                <a:spcPct val="80000"/>
              </a:lnSpc>
            </a:pPr>
            <a:r>
              <a:rPr lang="ru-RU" sz="4400" b="1" cap="none" spc="0" dirty="0" smtClean="0">
                <a:ln w="11430"/>
                <a:solidFill>
                  <a:srgbClr val="C00000"/>
                </a:solidFill>
                <a:latin typeface="Arial Black" pitchFamily="34" charset="0"/>
              </a:rPr>
              <a:t>поведения</a:t>
            </a:r>
            <a:endParaRPr lang="ru-RU" sz="4400" b="1" cap="none" spc="0" dirty="0">
              <a:ln w="11430"/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9218" name="Picture 2" descr="http://vitalitas.info/wp-content/uploads/2015/06/kurenieberemennoj-1024x1024.jpg"/>
          <p:cNvPicPr>
            <a:picLocks noChangeAspect="1" noChangeArrowheads="1"/>
          </p:cNvPicPr>
          <p:nvPr/>
        </p:nvPicPr>
        <p:blipFill rotWithShape="1"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418" r="-250" b="5438"/>
          <a:stretch/>
        </p:blipFill>
        <p:spPr bwMode="auto">
          <a:xfrm>
            <a:off x="3995936" y="1412776"/>
            <a:ext cx="5089190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19744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119" y="1953352"/>
            <a:ext cx="6100217" cy="4644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3479" y="-25643"/>
            <a:ext cx="91390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C00000"/>
                </a:solidFill>
                <a:latin typeface="Arial Black" panose="020B0A04020102020204" pitchFamily="34" charset="0"/>
              </a:rPr>
              <a:t>Низкая </a:t>
            </a:r>
            <a:r>
              <a:rPr lang="ru-RU" sz="3600" b="1" dirty="0">
                <a:ln w="11430"/>
                <a:solidFill>
                  <a:srgbClr val="C00000"/>
                </a:solidFill>
                <a:latin typeface="Arial Black" panose="020B0A04020102020204" pitchFamily="34" charset="0"/>
              </a:rPr>
              <a:t>осведомленность </a:t>
            </a:r>
            <a:r>
              <a:rPr lang="ru-RU" sz="3600" b="1" dirty="0" smtClean="0">
                <a:ln w="11430"/>
                <a:solidFill>
                  <a:srgbClr val="C00000"/>
                </a:solidFill>
                <a:latin typeface="Arial Black" panose="020B0A04020102020204" pitchFamily="34" charset="0"/>
              </a:rPr>
              <a:t>о ЗППП </a:t>
            </a:r>
            <a:endParaRPr lang="ru-RU" sz="3600" b="1" dirty="0">
              <a:ln w="11430"/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692696"/>
            <a:ext cx="85274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Знают </a:t>
            </a:r>
            <a:r>
              <a:rPr lang="ru-RU" sz="2400" dirty="0">
                <a:latin typeface="Arial Black" panose="020B0A04020102020204" pitchFamily="34" charset="0"/>
              </a:rPr>
              <a:t>только о  </a:t>
            </a:r>
            <a:r>
              <a:rPr lang="ru-RU" sz="2400" dirty="0" smtClean="0">
                <a:latin typeface="Arial Black" panose="020B0A04020102020204" pitchFamily="34" charset="0"/>
              </a:rPr>
              <a:t>ВИЧ, </a:t>
            </a:r>
          </a:p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но 64%подростков не </a:t>
            </a:r>
            <a:r>
              <a:rPr lang="ru-RU" sz="2400" dirty="0">
                <a:latin typeface="Arial Black" panose="020B0A04020102020204" pitchFamily="34" charset="0"/>
              </a:rPr>
              <a:t>имеют представления о </a:t>
            </a:r>
            <a:r>
              <a:rPr lang="ru-RU" sz="2400" i="1" dirty="0">
                <a:latin typeface="Arial Black" panose="020B0A04020102020204" pitchFamily="34" charset="0"/>
              </a:rPr>
              <a:t>гонорее </a:t>
            </a:r>
            <a:r>
              <a:rPr lang="ru-RU" sz="2400" dirty="0">
                <a:latin typeface="Arial Black" panose="020B0A04020102020204" pitchFamily="34" charset="0"/>
              </a:rPr>
              <a:t>и </a:t>
            </a:r>
            <a:r>
              <a:rPr lang="ru-RU" sz="2400" i="1" dirty="0" smtClean="0">
                <a:latin typeface="Arial Black" panose="020B0A04020102020204" pitchFamily="34" charset="0"/>
              </a:rPr>
              <a:t>сифилисе</a:t>
            </a:r>
            <a:endParaRPr lang="ru-RU" sz="2400" dirty="0">
              <a:latin typeface="Arial Black" panose="020B0A04020102020204" pitchFamily="34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653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2" r="25825"/>
          <a:stretch/>
        </p:blipFill>
        <p:spPr>
          <a:xfrm>
            <a:off x="4412953" y="1628800"/>
            <a:ext cx="4731047" cy="46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6" t="3015" r="11575"/>
          <a:stretch/>
        </p:blipFill>
        <p:spPr>
          <a:xfrm>
            <a:off x="179512" y="116632"/>
            <a:ext cx="2739330" cy="3124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5816" y="116632"/>
            <a:ext cx="5690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anose="020B0A04020102020204" pitchFamily="34" charset="0"/>
              </a:rPr>
              <a:t>Знают </a:t>
            </a:r>
            <a:r>
              <a:rPr lang="ru-RU" sz="2400" dirty="0">
                <a:latin typeface="Arial Black" panose="020B0A04020102020204" pitchFamily="34" charset="0"/>
              </a:rPr>
              <a:t>кто такой гинеколог, но не считают необходимым его </a:t>
            </a:r>
            <a:r>
              <a:rPr lang="ru-RU" sz="2400" dirty="0" smtClean="0">
                <a:latin typeface="Arial Black" panose="020B0A04020102020204" pitchFamily="34" charset="0"/>
              </a:rPr>
              <a:t>посещать </a:t>
            </a: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24%</a:t>
            </a:r>
            <a:r>
              <a:rPr lang="ru-RU" sz="2400" dirty="0" smtClean="0">
                <a:latin typeface="Arial Black" panose="020B0A04020102020204" pitchFamily="34" charset="0"/>
              </a:rPr>
              <a:t> девушек.</a:t>
            </a:r>
            <a:endParaRPr lang="ru-RU" sz="2400" dirty="0"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933056"/>
            <a:ext cx="43924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48% </a:t>
            </a:r>
            <a:r>
              <a:rPr lang="ru-RU" sz="2400" dirty="0" smtClean="0">
                <a:latin typeface="Arial Black" panose="020B0A04020102020204" pitchFamily="34" charset="0"/>
              </a:rPr>
              <a:t>девушек слышали </a:t>
            </a:r>
            <a:r>
              <a:rPr lang="ru-RU" sz="2400" dirty="0">
                <a:latin typeface="Arial Black" panose="020B0A04020102020204" pitchFamily="34" charset="0"/>
              </a:rPr>
              <a:t>о </a:t>
            </a:r>
            <a:r>
              <a:rPr lang="ru-RU" sz="2400" dirty="0" err="1">
                <a:latin typeface="Arial Black" panose="020B0A04020102020204" pitchFamily="34" charset="0"/>
              </a:rPr>
              <a:t>маммологе</a:t>
            </a:r>
            <a:r>
              <a:rPr lang="ru-RU" sz="2400" dirty="0">
                <a:latin typeface="Arial Black" panose="020B0A04020102020204" pitchFamily="34" charset="0"/>
              </a:rPr>
              <a:t>, но </a:t>
            </a:r>
            <a:r>
              <a:rPr lang="ru-RU" sz="2400" dirty="0" smtClean="0">
                <a:latin typeface="Arial Black" panose="020B0A04020102020204" pitchFamily="34" charset="0"/>
              </a:rPr>
              <a:t>не знают, зачем к </a:t>
            </a:r>
            <a:r>
              <a:rPr lang="ru-RU" sz="2400" dirty="0">
                <a:latin typeface="Arial Black" panose="020B0A04020102020204" pitchFamily="34" charset="0"/>
              </a:rPr>
              <a:t>нему </a:t>
            </a:r>
            <a:r>
              <a:rPr lang="ru-RU" sz="2400" dirty="0" smtClean="0">
                <a:latin typeface="Arial Black" panose="020B0A04020102020204" pitchFamily="34" charset="0"/>
              </a:rPr>
              <a:t>обращаться.</a:t>
            </a:r>
            <a:endParaRPr lang="ru-RU" sz="2400" dirty="0">
              <a:latin typeface="Arial Black" panose="020B0A040201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86635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9144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  <a:t>66%</a:t>
            </a:r>
            <a:r>
              <a:rPr lang="ru-RU" sz="3200" dirty="0">
                <a:latin typeface="Arial Black" panose="020B0A04020102020204" pitchFamily="34" charset="0"/>
              </a:rPr>
              <a:t> отмечают ухудшение состояния кожи, появление угревой сыпи</a:t>
            </a:r>
            <a:r>
              <a:rPr lang="ru-RU" sz="3200" b="1" dirty="0">
                <a:latin typeface="Arial Black" panose="020B0A04020102020204" pitchFamily="34" charset="0"/>
              </a:rPr>
              <a:t> </a:t>
            </a:r>
            <a:r>
              <a:rPr lang="ru-RU" sz="3200" dirty="0">
                <a:latin typeface="Arial Black" panose="020B0A04020102020204" pitchFamily="34" charset="0"/>
              </a:rPr>
              <a:t>с наступлением </a:t>
            </a:r>
            <a:r>
              <a:rPr lang="ru-RU" sz="3200" b="1" dirty="0">
                <a:latin typeface="Arial Black" panose="020B0A04020102020204" pitchFamily="34" charset="0"/>
              </a:rPr>
              <a:t>менструации.</a:t>
            </a:r>
            <a:r>
              <a:rPr lang="ru-RU" sz="3200" dirty="0">
                <a:latin typeface="Arial Black" panose="020B0A04020102020204" pitchFamily="34" charset="0"/>
              </a:rPr>
              <a:t> </a:t>
            </a:r>
            <a:endParaRPr lang="ru-RU" sz="3200" dirty="0" smtClean="0">
              <a:latin typeface="Arial Black" panose="020B0A04020102020204" pitchFamily="34" charset="0"/>
            </a:endParaRPr>
          </a:p>
          <a:p>
            <a:r>
              <a:rPr lang="ru-RU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65</a:t>
            </a:r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%</a:t>
            </a:r>
            <a:r>
              <a:rPr lang="ru-RU" sz="2800" dirty="0">
                <a:latin typeface="Arial Black" panose="020B0A04020102020204" pitchFamily="34" charset="0"/>
              </a:rPr>
              <a:t> предпочитают справляться с проблемой самостоятельно, хотя отмечают низкий результат. </a:t>
            </a:r>
          </a:p>
          <a:p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02" y="2961368"/>
            <a:ext cx="6479996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0977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9289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90% </a:t>
            </a:r>
            <a:r>
              <a:rPr lang="ru-RU" sz="2400" dirty="0">
                <a:latin typeface="Arial Black" panose="020B0A04020102020204" pitchFamily="34" charset="0"/>
              </a:rPr>
              <a:t>девушек пользуются декоративной косметикой для того, чтоб привлекательней выглядеть, </a:t>
            </a:r>
            <a:endParaRPr lang="ru-RU" sz="2400" dirty="0" smtClean="0">
              <a:latin typeface="Arial Black" panose="020B0A04020102020204" pitchFamily="34" charset="0"/>
            </a:endParaRPr>
          </a:p>
          <a:p>
            <a:r>
              <a:rPr lang="ru-RU" sz="2400" dirty="0" smtClean="0">
                <a:latin typeface="Arial Black" panose="020B0A04020102020204" pitchFamily="34" charset="0"/>
              </a:rPr>
              <a:t>из </a:t>
            </a:r>
            <a:r>
              <a:rPr lang="ru-RU" sz="2400" dirty="0">
                <a:latin typeface="Arial Black" panose="020B0A04020102020204" pitchFamily="34" charset="0"/>
              </a:rPr>
              <a:t>них </a:t>
            </a:r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41% </a:t>
            </a:r>
            <a:r>
              <a:rPr lang="ru-RU" sz="2400" dirty="0">
                <a:latin typeface="Arial Black" panose="020B0A04020102020204" pitchFamily="34" charset="0"/>
              </a:rPr>
              <a:t>скрывают с её помощью недостатки кожи.</a:t>
            </a:r>
          </a:p>
          <a:p>
            <a:endParaRPr lang="ru-RU" dirty="0"/>
          </a:p>
        </p:txBody>
      </p:sp>
      <p:pic>
        <p:nvPicPr>
          <p:cNvPr id="4098" name="Picture 2" descr="http://xn----7sbbagrbd1aflf0bbgqpwdw8dvm.xn--p1ai/components/com_jshopping/files/img_products/full_produkte_lichtspiegel_kosmetik_ilook_move_g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000" y="1700808"/>
            <a:ext cx="6768000" cy="50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49336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vacenko.ru/wp-content/uploads/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97" y="2204864"/>
            <a:ext cx="8567998" cy="45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88640"/>
            <a:ext cx="813690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64%</a:t>
            </a:r>
            <a:r>
              <a:rPr lang="ru-RU" sz="2400" dirty="0">
                <a:latin typeface="Arial Black" panose="020B0A04020102020204" pitchFamily="34" charset="0"/>
              </a:rPr>
              <a:t> подростков не задумываются о том, сколько лет планируют прожить, </a:t>
            </a:r>
            <a:endParaRPr lang="ru-RU" sz="2400" dirty="0" smtClean="0">
              <a:latin typeface="Arial Black" panose="020B0A04020102020204" pitchFamily="34" charset="0"/>
            </a:endParaRPr>
          </a:p>
          <a:p>
            <a:r>
              <a:rPr lang="ru-RU" sz="4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!</a:t>
            </a:r>
            <a:r>
              <a:rPr lang="ru-RU" sz="2400" dirty="0" smtClean="0">
                <a:latin typeface="Arial Black" panose="020B0A04020102020204" pitchFamily="34" charset="0"/>
              </a:rPr>
              <a:t> но </a:t>
            </a:r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91%</a:t>
            </a:r>
            <a:r>
              <a:rPr lang="ru-RU" sz="2400" dirty="0">
                <a:latin typeface="Arial Black" panose="020B0A04020102020204" pitchFamily="34" charset="0"/>
              </a:rPr>
              <a:t> готов услышать советы старших по поводу оптимизации их здоровья.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35745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9896" y="-99392"/>
            <a:ext cx="91122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Благодарим </a:t>
            </a:r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 внимание!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klumba.guru/images/84838/pervyie-vesennie-tsvety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6503976" cy="487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79610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5496" y="1052155"/>
            <a:ext cx="923586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latin typeface="Arial" pitchFamily="34" charset="0"/>
                <a:cs typeface="Arial" pitchFamily="34" charset="0"/>
              </a:rPr>
              <a:t>Специфическая</a:t>
            </a:r>
            <a:r>
              <a:rPr kumimoji="0" lang="ru-RU" sz="2800" b="1" i="0" u="none" strike="noStrike" normalizeH="0" dirty="0" smtClean="0">
                <a:ln w="11430"/>
                <a:latin typeface="Arial" pitchFamily="34" charset="0"/>
                <a:cs typeface="Arial" pitchFamily="34" charset="0"/>
              </a:rPr>
              <a:t> физиология</a:t>
            </a:r>
            <a:r>
              <a:rPr kumimoji="0" lang="ru-RU" sz="2800" b="1" i="0" u="none" strike="noStrike" normalizeH="0" baseline="0" dirty="0" smtClean="0">
                <a:ln w="11430"/>
                <a:latin typeface="Arial" pitchFamily="34" charset="0"/>
                <a:cs typeface="Arial" pitchFamily="34" charset="0"/>
              </a:rPr>
              <a:t> подростков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latin typeface="Arial" pitchFamily="34" charset="0"/>
                <a:cs typeface="Arial" pitchFamily="34" charset="0"/>
              </a:rPr>
              <a:t>обусловлена их быстрым физическим развитием,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latin typeface="Arial" pitchFamily="34" charset="0"/>
                <a:cs typeface="Arial" pitchFamily="34" charset="0"/>
              </a:rPr>
              <a:t>а также социальными, половыми и личностными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latin typeface="Arial" pitchFamily="34" charset="0"/>
                <a:cs typeface="Arial" pitchFamily="34" charset="0"/>
              </a:rPr>
              <a:t>переменами, сопровождающими процесс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latin typeface="Arial" pitchFamily="34" charset="0"/>
                <a:cs typeface="Arial" pitchFamily="34" charset="0"/>
              </a:rPr>
              <a:t>взросления.  Жизненные ценности и личность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latin typeface="Arial" pitchFamily="34" charset="0"/>
                <a:cs typeface="Arial" pitchFamily="34" charset="0"/>
              </a:rPr>
              <a:t>формируются именно в подростковый</a:t>
            </a:r>
            <a:r>
              <a:rPr kumimoji="0" lang="ru-RU" sz="2800" b="1" i="0" u="none" strike="noStrike" normalizeH="0" dirty="0" smtClean="0">
                <a:ln w="11430"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normalizeH="0" baseline="0" dirty="0" smtClean="0">
                <a:ln w="11430"/>
                <a:latin typeface="Arial" pitchFamily="34" charset="0"/>
                <a:cs typeface="Arial" pitchFamily="34" charset="0"/>
              </a:rPr>
              <a:t>период,</a:t>
            </a:r>
            <a:r>
              <a:rPr kumimoji="0" lang="ru-RU" sz="2800" b="1" i="0" u="none" strike="noStrike" normalizeH="0" dirty="0" smtClean="0">
                <a:ln w="11430"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dirty="0" smtClean="0">
                <a:ln w="11430"/>
                <a:latin typeface="Arial" pitchFamily="34" charset="0"/>
                <a:cs typeface="Arial" pitchFamily="34" charset="0"/>
              </a:rPr>
              <a:t>под влиянием социума</a:t>
            </a:r>
            <a:r>
              <a:rPr lang="ru-RU" sz="2800" b="1" dirty="0" smtClean="0">
                <a:ln w="11430"/>
                <a:latin typeface="Arial" pitchFamily="34" charset="0"/>
                <a:cs typeface="Arial" pitchFamily="34" charset="0"/>
              </a:rPr>
              <a:t>,</a:t>
            </a:r>
            <a:r>
              <a:rPr kumimoji="0" lang="ru-RU" sz="2800" b="1" i="0" u="none" strike="noStrike" normalizeH="0" baseline="0" dirty="0" smtClean="0">
                <a:ln w="11430"/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n w="11430"/>
              </a:rPr>
              <a:t>обеспечивая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n w="11430"/>
              </a:rPr>
              <a:t>краткосрочные и долгосрочные   результаты в 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1430"/>
              </a:rPr>
              <a:t>отношении психического, соматического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1430"/>
              </a:rPr>
              <a:t>и репродуктивного здоровья.</a:t>
            </a:r>
            <a:endParaRPr kumimoji="0" lang="ru-RU" sz="2800" b="1" i="0" u="none" strike="noStrike" normalizeH="0" baseline="0" dirty="0" smtClean="0">
              <a:ln w="11430"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0"/>
            <a:ext cx="8016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latin typeface="Arial Black" pitchFamily="34" charset="0"/>
              </a:rPr>
              <a:t>Актуальность темы </a:t>
            </a:r>
            <a:endParaRPr lang="ru-RU" sz="5400" b="1" cap="none" spc="0" dirty="0">
              <a:ln w="11430"/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33713" y="2996952"/>
            <a:ext cx="3110288" cy="386104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3320" y="0"/>
            <a:ext cx="8220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latin typeface="Arial Black" pitchFamily="34" charset="0"/>
              </a:rPr>
              <a:t>Цель исследования:</a:t>
            </a:r>
            <a:endParaRPr lang="ru-RU" sz="5400" b="1" cap="none" spc="0" dirty="0">
              <a:ln w="11430"/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268760"/>
            <a:ext cx="859667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cap="none" spc="0" dirty="0" smtClean="0">
                <a:ln w="11430"/>
              </a:rPr>
              <a:t>Изучить поведенческие реакции, </a:t>
            </a:r>
          </a:p>
          <a:p>
            <a:r>
              <a:rPr lang="ru-RU" sz="4000" b="1" cap="none" spc="0" dirty="0" smtClean="0">
                <a:ln w="11430"/>
              </a:rPr>
              <a:t>негативно влияющие </a:t>
            </a:r>
            <a:r>
              <a:rPr lang="ru-RU" sz="4000" b="1" dirty="0" smtClean="0">
                <a:ln w="11430"/>
              </a:rPr>
              <a:t>на </a:t>
            </a:r>
          </a:p>
          <a:p>
            <a:r>
              <a:rPr lang="ru-RU" sz="4000" b="1" dirty="0" smtClean="0">
                <a:ln w="11430"/>
              </a:rPr>
              <a:t>соматическое и репродуктивное </a:t>
            </a:r>
          </a:p>
          <a:p>
            <a:r>
              <a:rPr lang="ru-RU" sz="4000" b="1" dirty="0" smtClean="0">
                <a:ln w="11430"/>
              </a:rPr>
              <a:t>здоровье подростков</a:t>
            </a:r>
            <a:endParaRPr lang="ru-RU" sz="4000" b="1" cap="none" spc="0" dirty="0">
              <a:ln w="1143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278608"/>
            <a:ext cx="903649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«Репродуктивное </a:t>
            </a:r>
            <a:r>
              <a:rPr lang="ru-RU" sz="3200" dirty="0">
                <a:solidFill>
                  <a:schemeClr val="tx2"/>
                </a:solidFill>
                <a:latin typeface="Arial Black" panose="020B0A04020102020204" pitchFamily="34" charset="0"/>
              </a:rPr>
              <a:t>здоровье – это состояние полного физического, умственного и социального благополучия, а не просто отсутствие болезней и недугов во всех вопросах, касающихся репродуктивной системы, ее функций и процессов».</a:t>
            </a:r>
          </a:p>
          <a:p>
            <a:pPr algn="ctr"/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3" name="Picture 5" descr="image002 2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11329"/>
            <a:ext cx="2608302" cy="21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404664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dirty="0">
                <a:solidFill>
                  <a:schemeClr val="tx2"/>
                </a:solidFill>
                <a:latin typeface="Arial Black" panose="020B0A04020102020204" pitchFamily="34" charset="0"/>
              </a:rPr>
              <a:t>Всемирная организация здравоохранения (ВОЗ)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378300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0728"/>
            <a:ext cx="8640960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</a:rPr>
              <a:t>С помощью анонимного анкетирования и  интервью было обследовано  150 молодых людей г. Донецка в возрасте от 16 до 19 лет (103 девушки и 47 юношей). </a:t>
            </a:r>
            <a:endParaRPr lang="ru-RU" sz="3200" b="1" dirty="0">
              <a:ln w="1143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7920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latin typeface="Arial Black" pitchFamily="34" charset="0"/>
              </a:rPr>
              <a:t>Материал и методы</a:t>
            </a:r>
            <a:endParaRPr lang="ru-RU" sz="5400" b="1" cap="none" spc="0" dirty="0">
              <a:ln w="11430"/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Picture 2" descr="http://detki.co.il/images/health/gigien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65195"/>
            <a:ext cx="5544616" cy="369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548680"/>
            <a:ext cx="61782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Результаты и </a:t>
            </a:r>
          </a:p>
          <a:p>
            <a:pPr algn="ctr"/>
            <a:r>
              <a:rPr lang="ru-RU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их обсуждение</a:t>
            </a:r>
            <a:endParaRPr lang="ru-RU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Рисунок 5" descr="http://ru.hdwall365.com/wallpapers/1607/Vector-girl-fashion-flowers-white-background_m.jpg"/>
          <p:cNvPicPr/>
          <p:nvPr/>
        </p:nvPicPr>
        <p:blipFill>
          <a:blip r:embed="rId2" cstate="print">
            <a:lum contrast="20000"/>
          </a:blip>
          <a:srcRect l="3078" t="9195" b="1724"/>
          <a:stretch>
            <a:fillRect/>
          </a:stretch>
        </p:blipFill>
        <p:spPr bwMode="auto">
          <a:xfrm>
            <a:off x="467544" y="2348880"/>
            <a:ext cx="8280920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" y="0"/>
            <a:ext cx="914400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C00000"/>
                </a:solidFill>
                <a:latin typeface="Arial Black" pitchFamily="34" charset="0"/>
              </a:rPr>
              <a:t>Жизненные ценности 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latin typeface="Arial Black" pitchFamily="34" charset="0"/>
              </a:rPr>
              <a:t>юношей</a:t>
            </a:r>
            <a:endParaRPr lang="ru-RU" sz="4400" b="1" cap="none" spc="0" dirty="0">
              <a:ln w="11430"/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8" name="Picture 4" descr="https://im3-tub-ua.yandex.net/i?id=fd0143ab0f88cab90d16ead194709802-l&amp;n=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72531"/>
            <a:ext cx="5715000" cy="566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60232" y="5871247"/>
            <a:ext cx="20335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</a:t>
            </a:r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дети</a:t>
            </a:r>
            <a:endParaRPr lang="ru-RU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4172" y="3144499"/>
            <a:ext cx="5929828" cy="1323439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A4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1 карьера</a:t>
            </a:r>
            <a:endParaRPr lang="ru-RU" sz="8000" b="1" cap="none" spc="0" dirty="0">
              <a:ln w="11430"/>
              <a:solidFill>
                <a:srgbClr val="A4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69593" y="5013176"/>
            <a:ext cx="38161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ru-RU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отношения</a:t>
            </a:r>
            <a:endParaRPr lang="ru-RU" sz="32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35359" y="4276163"/>
            <a:ext cx="4950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ru-RU" sz="4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саморазвитие</a:t>
            </a:r>
            <a:endParaRPr lang="ru-RU" sz="40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4726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0"/>
            <a:ext cx="838842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Жизненные ценности </a:t>
            </a:r>
            <a:r>
              <a:rPr lang="ru-RU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девушек</a:t>
            </a:r>
            <a:endParaRPr lang="ru-RU" sz="4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Picture 4" descr="https://im3-tub-ua.yandex.net/i?id=fd0143ab0f88cab90d16ead194709802-l&amp;n=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0624"/>
            <a:ext cx="5715000" cy="566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35696" y="2996952"/>
            <a:ext cx="7344816" cy="10156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1 саморазвитие</a:t>
            </a:r>
            <a:endParaRPr lang="ru-RU" sz="6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07696" y="5969636"/>
            <a:ext cx="27363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</a:t>
            </a:r>
            <a:r>
              <a:rPr lang="ru-RU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карьера</a:t>
            </a:r>
            <a:endParaRPr lang="ru-RU" sz="3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55943" y="5229200"/>
            <a:ext cx="227244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ru-RU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дети</a:t>
            </a:r>
            <a:endParaRPr lang="ru-RU" sz="32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39378" y="4365104"/>
            <a:ext cx="4004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ru-RU" sz="4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отношения</a:t>
            </a:r>
            <a:endParaRPr lang="ru-RU" sz="40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782189"/>
      </p:ext>
    </p:extLst>
  </p:cSld>
  <p:clrMapOvr>
    <a:masterClrMapping/>
  </p:clrMapOvr>
  <p:transition advClick="0"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1616</TotalTime>
  <Words>582</Words>
  <Application>Microsoft Office PowerPoint</Application>
  <PresentationFormat>Экран (4:3)</PresentationFormat>
  <Paragraphs>130</Paragraphs>
  <Slides>29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Arial Black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</dc:creator>
  <cp:lastModifiedBy>Проценко Татьяна Витальевна</cp:lastModifiedBy>
  <cp:revision>50</cp:revision>
  <dcterms:created xsi:type="dcterms:W3CDTF">2017-02-27T15:52:19Z</dcterms:created>
  <dcterms:modified xsi:type="dcterms:W3CDTF">2025-05-27T04:02:46Z</dcterms:modified>
</cp:coreProperties>
</file>