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1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88640"/>
            <a:ext cx="8489032" cy="6048672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Д-ДИМЕР КАК БИОМАРКЕР ГЛОМЕРУЛОНЕФРИТА У ДЕТЕЙ С ГЕМОРРАГИЧЕСКИМ ВАСКУЛИТОМ</a:t>
            </a:r>
          </a:p>
          <a:p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Е.В. Пшеничная, Е.В. Астафьева</a:t>
            </a:r>
          </a:p>
          <a:p>
            <a:r>
              <a:rPr lang="ru-RU" sz="2400" b="1" i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ФГБОУ ВО «Донецкий государственный медицинский университет имени </a:t>
            </a:r>
            <a:r>
              <a:rPr lang="ru-RU" sz="2400" b="1" i="1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М.Горького</a:t>
            </a:r>
            <a:r>
              <a:rPr lang="ru-RU" sz="2400" b="1" i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»  МЗ РФ</a:t>
            </a:r>
          </a:p>
          <a:p>
            <a:r>
              <a:rPr lang="ru-RU" sz="2400" b="1" i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Кафедра педиатрии №1</a:t>
            </a:r>
          </a:p>
          <a:p>
            <a:endParaRPr lang="ru-RU" sz="2400" b="1" i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endParaRPr lang="ru-RU" sz="2400" b="1" i="1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endParaRPr lang="ru-RU" sz="2400" b="1" i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endParaRPr lang="ru-RU" sz="2400" b="1" i="1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endParaRPr lang="ru-RU" sz="2400" b="1" i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2025 г</a:t>
            </a:r>
            <a:r>
              <a:rPr lang="ru-RU" sz="2400" b="1" i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.</a:t>
            </a:r>
            <a:endParaRPr lang="ru-RU" sz="2400" b="1" i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333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301608" cy="6336704"/>
          </a:xfrm>
        </p:spPr>
        <p:txBody>
          <a:bodyPr>
            <a:normAutofit lnSpcReduction="10000"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Геморрагический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васкулит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IgAV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Наиболее распространенный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васкулит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мелких сосудов у детей</a:t>
            </a:r>
          </a:p>
          <a:p>
            <a:pPr marL="0" indent="0">
              <a:buNone/>
            </a:pPr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90% случаев приходиться на детей в возрасте от 2 до 10 лет,  с пиком заболеваемости от 4-7 лет</a:t>
            </a:r>
          </a:p>
          <a:p>
            <a:pPr>
              <a:buFont typeface="Arial" charset="0"/>
              <a:buChar char="•"/>
            </a:pP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Этиология заболевания  неизвестна</a:t>
            </a:r>
            <a:endParaRPr lang="ru-RU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IgAV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поражаются  преимущественно сосуды микроциркуляторного русла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(артериолы, капилляры и посткапиллярные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венулы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характеризующиеся отложением в их стенке  иммунных депозитов, состоящих  преимущественно из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IgA</a:t>
            </a:r>
          </a:p>
          <a:p>
            <a:pPr marL="0" indent="0">
              <a:buNone/>
            </a:pP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293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291264" cy="6120680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  </a:t>
            </a: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2010 году Европейская лига борьбы с ревматизмом и Европейское общество детской ревматологии (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EULAR/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PReS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утвердили критерии </a:t>
            </a:r>
            <a:r>
              <a:rPr lang="en-US" sz="28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IgAV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28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28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Эксперты </a:t>
            </a:r>
            <a:r>
              <a:rPr lang="ru-RU" sz="2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предложили диагностировать </a:t>
            </a:r>
            <a:r>
              <a:rPr lang="en-US" sz="2800" b="1" u="sng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IgAV</a:t>
            </a:r>
            <a:r>
              <a:rPr lang="ru-RU" sz="2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основании наличия: </a:t>
            </a:r>
            <a:endParaRPr lang="ru-RU" sz="2800" b="1" u="sng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28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пурпуры  </a:t>
            </a: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эритемы 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обязательный критерий), преимущественно наблюдаемых на нижних конечностях, в сочетании с 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одним </a:t>
            </a: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 следующих 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признаков</a:t>
            </a: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0">
              <a:buNone/>
            </a:pPr>
            <a:endParaRPr lang="ru-RU" sz="2800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379413">
              <a:buFont typeface="Wingdings" panose="05000000000000000000" pitchFamily="2" charset="2"/>
              <a:buChar char="ü"/>
            </a:pPr>
            <a:r>
              <a:rPr lang="ru-RU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диффузная </a:t>
            </a:r>
            <a:r>
              <a:rPr lang="ru-RU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боль в животе</a:t>
            </a:r>
            <a:r>
              <a:rPr lang="ru-RU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indent="379413">
              <a:buFont typeface="Wingdings" panose="05000000000000000000" pitchFamily="2" charset="2"/>
              <a:buChar char="ü"/>
            </a:pPr>
            <a:endParaRPr lang="ru-RU" sz="2800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379413">
              <a:buFont typeface="Wingdings" panose="05000000000000000000" pitchFamily="2" charset="2"/>
              <a:buChar char="ü"/>
            </a:pPr>
            <a:r>
              <a:rPr lang="ru-RU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гистопатологические </a:t>
            </a:r>
            <a:r>
              <a:rPr lang="ru-RU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признаки типичного </a:t>
            </a:r>
            <a:r>
              <a:rPr lang="ru-RU" sz="28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лейкоцитокластического</a:t>
            </a:r>
            <a:r>
              <a:rPr lang="ru-RU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васкулита</a:t>
            </a:r>
            <a:r>
              <a:rPr lang="ru-RU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или пролиферативного </a:t>
            </a:r>
            <a:r>
              <a:rPr lang="ru-RU" sz="28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гломерулонефрита</a:t>
            </a:r>
            <a:r>
              <a:rPr lang="ru-RU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с преобладанием отложений </a:t>
            </a:r>
            <a:r>
              <a:rPr lang="en-US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IgA</a:t>
            </a:r>
            <a:endParaRPr lang="ru-RU" sz="2800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379413">
              <a:buFont typeface="Wingdings" panose="05000000000000000000" pitchFamily="2" charset="2"/>
              <a:buChar char="ü"/>
            </a:pPr>
            <a:endParaRPr lang="ru-RU" sz="2800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379413">
              <a:buFont typeface="Wingdings" panose="05000000000000000000" pitchFamily="2" charset="2"/>
              <a:buChar char="ü"/>
            </a:pPr>
            <a:r>
              <a:rPr lang="ru-RU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артрит </a:t>
            </a:r>
            <a:r>
              <a:rPr lang="ru-RU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или артралгии </a:t>
            </a: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725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85368" y="-1899592"/>
            <a:ext cx="8229600" cy="1143000"/>
          </a:xfrm>
        </p:spPr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8600"/>
            <a:ext cx="8157592" cy="64247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Поражение почек является основным фактором определяющим прогноз заболевания.</a:t>
            </a:r>
          </a:p>
          <a:p>
            <a:pPr marL="0" indent="0">
              <a:buNone/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Цель исследования: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оценка прогностической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значимости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Д-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димера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крови как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биомаркера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гломерулонефрита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у детей с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IgAV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*Материалы и методы.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 клиническое  исследование включены 108 детей  с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IgAV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625475" indent="-265113">
              <a:buFont typeface="Wingdings" panose="05000000000000000000" pitchFamily="2" charset="2"/>
              <a:buChar char="ü"/>
              <a:tabLst>
                <a:tab pos="625475" algn="l"/>
              </a:tabLst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87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80,5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%)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чел. с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абдоминальной формой (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АФ),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625475" indent="-265113">
              <a:buFont typeface="Wingdings" panose="05000000000000000000" pitchFamily="2" charset="2"/>
              <a:buChar char="ü"/>
              <a:tabLst>
                <a:tab pos="625475" algn="l"/>
              </a:tabLst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21 (19,4%) -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с суставной формой (СФ). 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625475" indent="-265113">
              <a:buFont typeface="Wingdings" panose="05000000000000000000" pitchFamily="2" charset="2"/>
              <a:buChar char="ü"/>
              <a:tabLst>
                <a:tab pos="625475" algn="l"/>
              </a:tabLst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(28,7%) пациентов из основной группы, у которых, несмотря на проводимую терапию в дальнейшем возник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гломерулонефрит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ГНГВ).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 marL="625475" indent="-265113">
              <a:buFont typeface="Wingdings" panose="05000000000000000000" pitchFamily="2" charset="2"/>
              <a:buChar char="ü"/>
              <a:tabLst>
                <a:tab pos="625475" algn="l"/>
              </a:tabLst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Контрольную группу  составили 23 здоровых сверстника.</a:t>
            </a:r>
          </a:p>
          <a:p>
            <a:pPr marL="0" lvl="0" indent="0">
              <a:buNone/>
            </a:pPr>
            <a:endParaRPr lang="ru-RU" sz="2000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000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496944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Д-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димер</a:t>
            </a: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-  продукт деградации фибрина. </a:t>
            </a:r>
          </a:p>
          <a:p>
            <a:pPr marL="0" indent="0">
              <a:buNone/>
            </a:pP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 клинической практике может быть  использован  </a:t>
            </a:r>
          </a:p>
          <a:p>
            <a:pPr marL="0" indent="0"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как маркер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гиперкоагуляции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и  эндогенного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фибринолиза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и мониторинга патогенетической терапии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IgAV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>
              <a:buNone/>
            </a:pPr>
            <a:endParaRPr lang="ru-RU" sz="2400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Всем детям проведено исследование Д-</a:t>
            </a:r>
            <a:r>
              <a:rPr lang="ru-RU" sz="24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димера</a:t>
            </a:r>
            <a:r>
              <a:rPr lang="ru-RU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автоматическим  </a:t>
            </a:r>
            <a:r>
              <a:rPr lang="ru-RU" sz="24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иммунохемилюминесцентным</a:t>
            </a:r>
            <a:r>
              <a:rPr lang="ru-RU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анализатором «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IMMULITE2000XPi</a:t>
            </a:r>
            <a:r>
              <a:rPr lang="ru-RU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референсные</a:t>
            </a:r>
            <a:r>
              <a:rPr lang="ru-RU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значения 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&lt;442</a:t>
            </a:r>
            <a:r>
              <a:rPr lang="ru-RU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мг/мл</a:t>
            </a:r>
          </a:p>
          <a:p>
            <a:pPr marL="0" indent="0">
              <a:buNone/>
            </a:pP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Анализ средних величин Д-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димера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с АФ  и СФ показал, что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наибольшие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значения  установлены в группе пациентов с ГНГВ, при этом самые высокие показатели констатированы у детей с макрогематурией.</a:t>
            </a:r>
          </a:p>
        </p:txBody>
      </p:sp>
    </p:spTree>
    <p:extLst>
      <p:ext uri="{BB962C8B-B14F-4D97-AF65-F5344CB8AC3E}">
        <p14:creationId xmlns:p14="http://schemas.microsoft.com/office/powerpoint/2010/main" val="2066590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7087"/>
            <a:ext cx="8496944" cy="619268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0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0">
              <a:buNone/>
            </a:pPr>
            <a:r>
              <a:rPr lang="ru-RU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* В  </a:t>
            </a:r>
            <a:r>
              <a:rPr lang="ru-RU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тоже время  у больных с АФ без </a:t>
            </a:r>
            <a:r>
              <a:rPr lang="ru-RU" sz="24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гломерулонефрита</a:t>
            </a:r>
            <a:r>
              <a:rPr lang="ru-RU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содержание Д-</a:t>
            </a:r>
            <a:r>
              <a:rPr lang="ru-RU" sz="24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димера</a:t>
            </a:r>
            <a:r>
              <a:rPr lang="ru-RU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не превышало верхней границы  максимального </a:t>
            </a:r>
            <a:r>
              <a:rPr lang="ru-RU" sz="24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референсного</a:t>
            </a:r>
            <a:r>
              <a:rPr lang="ru-RU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значения, </a:t>
            </a:r>
            <a:r>
              <a:rPr lang="ru-RU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различия между этими показателями были статистически </a:t>
            </a:r>
            <a:r>
              <a:rPr lang="ru-RU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значимыми.</a:t>
            </a:r>
            <a:endParaRPr lang="ru-RU" sz="24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20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*   Определяя </a:t>
            </a:r>
            <a:r>
              <a:rPr lang="ru-RU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прогностическое значение  изучаемого фактора  на частоту развития ГНГВ, выяснилось, что в случае его содержания, равное 2500 </a:t>
            </a:r>
            <a:r>
              <a:rPr lang="ru-RU" sz="24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нг</a:t>
            </a:r>
            <a:r>
              <a:rPr lang="ru-RU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/мл, степень риска соответствует 99,95</a:t>
            </a:r>
            <a:r>
              <a:rPr lang="ru-RU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%, </a:t>
            </a:r>
            <a:r>
              <a:rPr lang="ru-RU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 уровне 1500 </a:t>
            </a:r>
            <a:r>
              <a:rPr lang="ru-RU" sz="24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нг</a:t>
            </a:r>
            <a:r>
              <a:rPr lang="ru-RU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/мл искомая степень составляет 49%, при значении 500 </a:t>
            </a:r>
            <a:r>
              <a:rPr lang="ru-RU" sz="24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нг</a:t>
            </a:r>
            <a:r>
              <a:rPr lang="ru-RU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/мл </a:t>
            </a:r>
            <a:r>
              <a:rPr lang="ru-RU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1 %.</a:t>
            </a:r>
          </a:p>
          <a:p>
            <a:pPr marL="0" lvl="0" indent="0">
              <a:buNone/>
            </a:pPr>
            <a:endParaRPr lang="ru-RU" sz="24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*  Исследования Д-</a:t>
            </a:r>
            <a:r>
              <a:rPr lang="ru-RU" sz="24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димера</a:t>
            </a:r>
            <a:r>
              <a:rPr lang="ru-RU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 динамике позволяло определиться с длительностью  </a:t>
            </a:r>
            <a:r>
              <a:rPr lang="ru-RU" sz="24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антикоагулянтной</a:t>
            </a:r>
            <a:r>
              <a:rPr lang="ru-RU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терапией: в среднем , к 14-15 дню терапии уровень Д-</a:t>
            </a:r>
            <a:r>
              <a:rPr lang="ru-RU" sz="24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димера</a:t>
            </a:r>
            <a:r>
              <a:rPr lang="ru-RU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снижался до нормальных показателей.</a:t>
            </a:r>
          </a:p>
          <a:p>
            <a:pPr marL="0" lvl="0" indent="0">
              <a:buNone/>
            </a:pPr>
            <a:endParaRPr lang="ru-RU" sz="24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862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35" y="0"/>
            <a:ext cx="8879545" cy="685800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ЗАКЛЮЧЕНИЕ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60363" indent="0">
              <a:buNone/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60363" indent="0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Исследование  Д-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димера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IgAV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до назначения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антикоагулянтной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терапии  позволяет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прогнозировать развитие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гломерулонефрита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 на ранних этапах включить патогенетическую терапию, а также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проводить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мониторинг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для определения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длительности терапии  антикоагулянтами.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528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29600" cy="1143000"/>
          </a:xfrm>
        </p:spPr>
        <p:txBody>
          <a:bodyPr/>
          <a:lstStyle/>
          <a:p>
            <a:r>
              <a:rPr lang="ru-RU" b="1" i="1" dirty="0" smtClean="0"/>
              <a:t>БЛАГОДАРИМ ЗА ВНИМАНИЕ!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5499707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481</Words>
  <Application>Microsoft Office PowerPoint</Application>
  <PresentationFormat>Экран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БЛАГОДАРИМ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Admin</cp:lastModifiedBy>
  <cp:revision>31</cp:revision>
  <dcterms:created xsi:type="dcterms:W3CDTF">2025-04-16T18:18:59Z</dcterms:created>
  <dcterms:modified xsi:type="dcterms:W3CDTF">2025-04-21T14:53:33Z</dcterms:modified>
</cp:coreProperties>
</file>