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8" r:id="rId9"/>
    <p:sldId id="272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64" r:id="rId18"/>
    <p:sldId id="263" r:id="rId19"/>
    <p:sldId id="276" r:id="rId20"/>
    <p:sldId id="277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E20C6C-DFC8-4D67-BDCC-B754C9CB5C5F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78"/>
            <p14:sldId id="272"/>
            <p14:sldId id="268"/>
            <p14:sldId id="269"/>
            <p14:sldId id="270"/>
            <p14:sldId id="271"/>
            <p14:sldId id="273"/>
            <p14:sldId id="274"/>
            <p14:sldId id="275"/>
            <p14:sldId id="264"/>
            <p14:sldId id="263"/>
            <p14:sldId id="276"/>
            <p14:sldId id="277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-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4D420-A7D7-40CB-AE29-799102C046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C00447-D93B-4152-B23E-76626237EC64}">
      <dgm:prSet/>
      <dgm:spPr/>
      <dgm:t>
        <a:bodyPr/>
        <a:lstStyle/>
        <a:p>
          <a:r>
            <a:rPr lang="ru-RU"/>
            <a:t>Выявить ключевые психо-диагностические инструменты для формирования прогноза лечения</a:t>
          </a:r>
          <a:endParaRPr lang="en-US"/>
        </a:p>
      </dgm:t>
    </dgm:pt>
    <dgm:pt modelId="{69AD5C98-D907-4C88-BA3A-3BAEBCDC302F}" type="parTrans" cxnId="{62693DE0-05AD-4A28-A2E3-86A2B7A05EC9}">
      <dgm:prSet/>
      <dgm:spPr/>
      <dgm:t>
        <a:bodyPr/>
        <a:lstStyle/>
        <a:p>
          <a:endParaRPr lang="en-US"/>
        </a:p>
      </dgm:t>
    </dgm:pt>
    <dgm:pt modelId="{63996299-8BC6-4DD8-A7F5-7275EF0BFE57}" type="sibTrans" cxnId="{62693DE0-05AD-4A28-A2E3-86A2B7A05EC9}">
      <dgm:prSet/>
      <dgm:spPr/>
      <dgm:t>
        <a:bodyPr/>
        <a:lstStyle/>
        <a:p>
          <a:endParaRPr lang="en-US"/>
        </a:p>
      </dgm:t>
    </dgm:pt>
    <dgm:pt modelId="{3505B31B-17F9-4D55-9F8F-341F84FB41F1}">
      <dgm:prSet/>
      <dgm:spPr/>
      <dgm:t>
        <a:bodyPr/>
        <a:lstStyle/>
        <a:p>
          <a:r>
            <a:rPr lang="ru-RU"/>
            <a:t>Сформулировать преемственный подход к фармакологическому, физиотерапевтическому, механотерапевтическому лечению</a:t>
          </a:r>
          <a:endParaRPr lang="en-US"/>
        </a:p>
      </dgm:t>
    </dgm:pt>
    <dgm:pt modelId="{4F81D322-8636-4DBB-B4DB-AA52544494ED}" type="parTrans" cxnId="{BB6AEE2F-E49E-4721-AE5D-77EEA2E47519}">
      <dgm:prSet/>
      <dgm:spPr/>
      <dgm:t>
        <a:bodyPr/>
        <a:lstStyle/>
        <a:p>
          <a:endParaRPr lang="en-US"/>
        </a:p>
      </dgm:t>
    </dgm:pt>
    <dgm:pt modelId="{EC610E5D-3292-423E-B1E4-86B731BE7790}" type="sibTrans" cxnId="{BB6AEE2F-E49E-4721-AE5D-77EEA2E47519}">
      <dgm:prSet/>
      <dgm:spPr/>
      <dgm:t>
        <a:bodyPr/>
        <a:lstStyle/>
        <a:p>
          <a:endParaRPr lang="en-US"/>
        </a:p>
      </dgm:t>
    </dgm:pt>
    <dgm:pt modelId="{223EA2BF-B754-4B32-8E9F-406E423CA471}">
      <dgm:prSet/>
      <dgm:spPr/>
      <dgm:t>
        <a:bodyPr/>
        <a:lstStyle/>
        <a:p>
          <a:r>
            <a:rPr lang="ru-RU"/>
            <a:t>Выявить основные показания для направления пациентов к смежным специалистам</a:t>
          </a:r>
          <a:endParaRPr lang="en-US"/>
        </a:p>
      </dgm:t>
    </dgm:pt>
    <dgm:pt modelId="{B6AE9D41-DDBC-4937-A257-4A235FC4D34E}" type="parTrans" cxnId="{EAE61DC2-3E2D-40AB-A991-9945E5A5D39A}">
      <dgm:prSet/>
      <dgm:spPr/>
      <dgm:t>
        <a:bodyPr/>
        <a:lstStyle/>
        <a:p>
          <a:endParaRPr lang="en-US"/>
        </a:p>
      </dgm:t>
    </dgm:pt>
    <dgm:pt modelId="{64663C4A-D85A-4F94-BD4D-E2F5F07BB3E5}" type="sibTrans" cxnId="{EAE61DC2-3E2D-40AB-A991-9945E5A5D39A}">
      <dgm:prSet/>
      <dgm:spPr/>
      <dgm:t>
        <a:bodyPr/>
        <a:lstStyle/>
        <a:p>
          <a:endParaRPr lang="en-US"/>
        </a:p>
      </dgm:t>
    </dgm:pt>
    <dgm:pt modelId="{F8771CAD-AD0C-4E07-8426-EEA4E5B5DADC}">
      <dgm:prSet/>
      <dgm:spPr/>
      <dgm:t>
        <a:bodyPr/>
        <a:lstStyle/>
        <a:p>
          <a:r>
            <a:rPr lang="ru-RU"/>
            <a:t>Предложить маршрутизацию пациента в условиях многопрофильной клиники</a:t>
          </a:r>
          <a:endParaRPr lang="en-US"/>
        </a:p>
      </dgm:t>
    </dgm:pt>
    <dgm:pt modelId="{CFA2750B-99D2-4F0F-B675-4D3F8D9F5352}" type="parTrans" cxnId="{01EC36D4-F78C-437A-9165-387D2AF4FBB5}">
      <dgm:prSet/>
      <dgm:spPr/>
      <dgm:t>
        <a:bodyPr/>
        <a:lstStyle/>
        <a:p>
          <a:endParaRPr lang="en-US"/>
        </a:p>
      </dgm:t>
    </dgm:pt>
    <dgm:pt modelId="{B30C574C-146F-4109-B899-39321AC61825}" type="sibTrans" cxnId="{01EC36D4-F78C-437A-9165-387D2AF4FBB5}">
      <dgm:prSet/>
      <dgm:spPr/>
      <dgm:t>
        <a:bodyPr/>
        <a:lstStyle/>
        <a:p>
          <a:endParaRPr lang="en-US"/>
        </a:p>
      </dgm:t>
    </dgm:pt>
    <dgm:pt modelId="{486D8233-65B3-4CC6-8821-71E45089C4DC}" type="pres">
      <dgm:prSet presAssocID="{3374D420-A7D7-40CB-AE29-799102C04636}" presName="vert0" presStyleCnt="0">
        <dgm:presLayoutVars>
          <dgm:dir/>
          <dgm:animOne val="branch"/>
          <dgm:animLvl val="lvl"/>
        </dgm:presLayoutVars>
      </dgm:prSet>
      <dgm:spPr/>
    </dgm:pt>
    <dgm:pt modelId="{13F142A3-9C95-447A-9AFC-13EAC659F52D}" type="pres">
      <dgm:prSet presAssocID="{ACC00447-D93B-4152-B23E-76626237EC64}" presName="thickLine" presStyleLbl="alignNode1" presStyleIdx="0" presStyleCnt="4"/>
      <dgm:spPr/>
    </dgm:pt>
    <dgm:pt modelId="{AE54405D-7959-4261-96F1-94B5F42196DA}" type="pres">
      <dgm:prSet presAssocID="{ACC00447-D93B-4152-B23E-76626237EC64}" presName="horz1" presStyleCnt="0"/>
      <dgm:spPr/>
    </dgm:pt>
    <dgm:pt modelId="{439826F6-EA0F-4026-B55D-C10F24815BB1}" type="pres">
      <dgm:prSet presAssocID="{ACC00447-D93B-4152-B23E-76626237EC64}" presName="tx1" presStyleLbl="revTx" presStyleIdx="0" presStyleCnt="4"/>
      <dgm:spPr/>
    </dgm:pt>
    <dgm:pt modelId="{F435E00C-DD87-49B8-89E4-D2615B10ADA4}" type="pres">
      <dgm:prSet presAssocID="{ACC00447-D93B-4152-B23E-76626237EC64}" presName="vert1" presStyleCnt="0"/>
      <dgm:spPr/>
    </dgm:pt>
    <dgm:pt modelId="{5A233F57-3D0D-439D-8D21-F5DAC35E3E65}" type="pres">
      <dgm:prSet presAssocID="{3505B31B-17F9-4D55-9F8F-341F84FB41F1}" presName="thickLine" presStyleLbl="alignNode1" presStyleIdx="1" presStyleCnt="4"/>
      <dgm:spPr/>
    </dgm:pt>
    <dgm:pt modelId="{9AF90C35-CC7D-4CC3-AEFF-FB9D4BB140FD}" type="pres">
      <dgm:prSet presAssocID="{3505B31B-17F9-4D55-9F8F-341F84FB41F1}" presName="horz1" presStyleCnt="0"/>
      <dgm:spPr/>
    </dgm:pt>
    <dgm:pt modelId="{1DFAD969-47DC-4BCE-9DCE-2AE49491687F}" type="pres">
      <dgm:prSet presAssocID="{3505B31B-17F9-4D55-9F8F-341F84FB41F1}" presName="tx1" presStyleLbl="revTx" presStyleIdx="1" presStyleCnt="4"/>
      <dgm:spPr/>
    </dgm:pt>
    <dgm:pt modelId="{011FEDB1-6405-4559-85F5-3A2CF0A90437}" type="pres">
      <dgm:prSet presAssocID="{3505B31B-17F9-4D55-9F8F-341F84FB41F1}" presName="vert1" presStyleCnt="0"/>
      <dgm:spPr/>
    </dgm:pt>
    <dgm:pt modelId="{76DAA074-757C-43F5-AD8D-870F51C4E53C}" type="pres">
      <dgm:prSet presAssocID="{223EA2BF-B754-4B32-8E9F-406E423CA471}" presName="thickLine" presStyleLbl="alignNode1" presStyleIdx="2" presStyleCnt="4"/>
      <dgm:spPr/>
    </dgm:pt>
    <dgm:pt modelId="{E0852634-9726-46AC-8B63-24453EB8B5B7}" type="pres">
      <dgm:prSet presAssocID="{223EA2BF-B754-4B32-8E9F-406E423CA471}" presName="horz1" presStyleCnt="0"/>
      <dgm:spPr/>
    </dgm:pt>
    <dgm:pt modelId="{D488FE13-989F-4125-9493-F9D30E980397}" type="pres">
      <dgm:prSet presAssocID="{223EA2BF-B754-4B32-8E9F-406E423CA471}" presName="tx1" presStyleLbl="revTx" presStyleIdx="2" presStyleCnt="4"/>
      <dgm:spPr/>
    </dgm:pt>
    <dgm:pt modelId="{7EC561D1-7887-4AF8-BFAB-6309E0613598}" type="pres">
      <dgm:prSet presAssocID="{223EA2BF-B754-4B32-8E9F-406E423CA471}" presName="vert1" presStyleCnt="0"/>
      <dgm:spPr/>
    </dgm:pt>
    <dgm:pt modelId="{05E6A4D8-A96C-4669-AC0B-402FA079153F}" type="pres">
      <dgm:prSet presAssocID="{F8771CAD-AD0C-4E07-8426-EEA4E5B5DADC}" presName="thickLine" presStyleLbl="alignNode1" presStyleIdx="3" presStyleCnt="4"/>
      <dgm:spPr/>
    </dgm:pt>
    <dgm:pt modelId="{9678B945-C528-4E4B-98A8-75E5A98B49B7}" type="pres">
      <dgm:prSet presAssocID="{F8771CAD-AD0C-4E07-8426-EEA4E5B5DADC}" presName="horz1" presStyleCnt="0"/>
      <dgm:spPr/>
    </dgm:pt>
    <dgm:pt modelId="{A1CB362E-21B1-49F6-9869-3BD5AC89FB17}" type="pres">
      <dgm:prSet presAssocID="{F8771CAD-AD0C-4E07-8426-EEA4E5B5DADC}" presName="tx1" presStyleLbl="revTx" presStyleIdx="3" presStyleCnt="4"/>
      <dgm:spPr/>
    </dgm:pt>
    <dgm:pt modelId="{E5EE435B-10DB-4861-B13F-52C305D2FB50}" type="pres">
      <dgm:prSet presAssocID="{F8771CAD-AD0C-4E07-8426-EEA4E5B5DADC}" presName="vert1" presStyleCnt="0"/>
      <dgm:spPr/>
    </dgm:pt>
  </dgm:ptLst>
  <dgm:cxnLst>
    <dgm:cxn modelId="{4CFD1B06-CFC2-417C-AC89-AF0D34C779B9}" type="presOf" srcId="{ACC00447-D93B-4152-B23E-76626237EC64}" destId="{439826F6-EA0F-4026-B55D-C10F24815BB1}" srcOrd="0" destOrd="0" presId="urn:microsoft.com/office/officeart/2008/layout/LinedList"/>
    <dgm:cxn modelId="{BB6AEE2F-E49E-4721-AE5D-77EEA2E47519}" srcId="{3374D420-A7D7-40CB-AE29-799102C04636}" destId="{3505B31B-17F9-4D55-9F8F-341F84FB41F1}" srcOrd="1" destOrd="0" parTransId="{4F81D322-8636-4DBB-B4DB-AA52544494ED}" sibTransId="{EC610E5D-3292-423E-B1E4-86B731BE7790}"/>
    <dgm:cxn modelId="{8707DE8A-F0F6-4B6F-AAA6-A51BD4F08A92}" type="presOf" srcId="{3505B31B-17F9-4D55-9F8F-341F84FB41F1}" destId="{1DFAD969-47DC-4BCE-9DCE-2AE49491687F}" srcOrd="0" destOrd="0" presId="urn:microsoft.com/office/officeart/2008/layout/LinedList"/>
    <dgm:cxn modelId="{724A52BA-352A-4025-8380-A97F616D5AE6}" type="presOf" srcId="{F8771CAD-AD0C-4E07-8426-EEA4E5B5DADC}" destId="{A1CB362E-21B1-49F6-9869-3BD5AC89FB17}" srcOrd="0" destOrd="0" presId="urn:microsoft.com/office/officeart/2008/layout/LinedList"/>
    <dgm:cxn modelId="{EAE61DC2-3E2D-40AB-A991-9945E5A5D39A}" srcId="{3374D420-A7D7-40CB-AE29-799102C04636}" destId="{223EA2BF-B754-4B32-8E9F-406E423CA471}" srcOrd="2" destOrd="0" parTransId="{B6AE9D41-DDBC-4937-A257-4A235FC4D34E}" sibTransId="{64663C4A-D85A-4F94-BD4D-E2F5F07BB3E5}"/>
    <dgm:cxn modelId="{CC146CC4-DBAF-4CF6-BE1E-6587BCA11F8A}" type="presOf" srcId="{3374D420-A7D7-40CB-AE29-799102C04636}" destId="{486D8233-65B3-4CC6-8821-71E45089C4DC}" srcOrd="0" destOrd="0" presId="urn:microsoft.com/office/officeart/2008/layout/LinedList"/>
    <dgm:cxn modelId="{01EC36D4-F78C-437A-9165-387D2AF4FBB5}" srcId="{3374D420-A7D7-40CB-AE29-799102C04636}" destId="{F8771CAD-AD0C-4E07-8426-EEA4E5B5DADC}" srcOrd="3" destOrd="0" parTransId="{CFA2750B-99D2-4F0F-B675-4D3F8D9F5352}" sibTransId="{B30C574C-146F-4109-B899-39321AC61825}"/>
    <dgm:cxn modelId="{62693DE0-05AD-4A28-A2E3-86A2B7A05EC9}" srcId="{3374D420-A7D7-40CB-AE29-799102C04636}" destId="{ACC00447-D93B-4152-B23E-76626237EC64}" srcOrd="0" destOrd="0" parTransId="{69AD5C98-D907-4C88-BA3A-3BAEBCDC302F}" sibTransId="{63996299-8BC6-4DD8-A7F5-7275EF0BFE57}"/>
    <dgm:cxn modelId="{3BB944E9-A23A-496D-B989-C93DE948BFD3}" type="presOf" srcId="{223EA2BF-B754-4B32-8E9F-406E423CA471}" destId="{D488FE13-989F-4125-9493-F9D30E980397}" srcOrd="0" destOrd="0" presId="urn:microsoft.com/office/officeart/2008/layout/LinedList"/>
    <dgm:cxn modelId="{7D8814E6-13AD-42A4-92ED-84A8746D87EA}" type="presParOf" srcId="{486D8233-65B3-4CC6-8821-71E45089C4DC}" destId="{13F142A3-9C95-447A-9AFC-13EAC659F52D}" srcOrd="0" destOrd="0" presId="urn:microsoft.com/office/officeart/2008/layout/LinedList"/>
    <dgm:cxn modelId="{10E92F04-5F7C-45E8-99AD-6FD16970B662}" type="presParOf" srcId="{486D8233-65B3-4CC6-8821-71E45089C4DC}" destId="{AE54405D-7959-4261-96F1-94B5F42196DA}" srcOrd="1" destOrd="0" presId="urn:microsoft.com/office/officeart/2008/layout/LinedList"/>
    <dgm:cxn modelId="{C100AD7E-69FC-4571-A055-0AAFE4A60567}" type="presParOf" srcId="{AE54405D-7959-4261-96F1-94B5F42196DA}" destId="{439826F6-EA0F-4026-B55D-C10F24815BB1}" srcOrd="0" destOrd="0" presId="urn:microsoft.com/office/officeart/2008/layout/LinedList"/>
    <dgm:cxn modelId="{0A30E9C9-74E7-4861-9763-ACB4AE21D5F7}" type="presParOf" srcId="{AE54405D-7959-4261-96F1-94B5F42196DA}" destId="{F435E00C-DD87-49B8-89E4-D2615B10ADA4}" srcOrd="1" destOrd="0" presId="urn:microsoft.com/office/officeart/2008/layout/LinedList"/>
    <dgm:cxn modelId="{8C791D53-F3AC-4B76-9576-63AF36B5823A}" type="presParOf" srcId="{486D8233-65B3-4CC6-8821-71E45089C4DC}" destId="{5A233F57-3D0D-439D-8D21-F5DAC35E3E65}" srcOrd="2" destOrd="0" presId="urn:microsoft.com/office/officeart/2008/layout/LinedList"/>
    <dgm:cxn modelId="{932B7E23-C108-4B59-897C-C5E501B7EC41}" type="presParOf" srcId="{486D8233-65B3-4CC6-8821-71E45089C4DC}" destId="{9AF90C35-CC7D-4CC3-AEFF-FB9D4BB140FD}" srcOrd="3" destOrd="0" presId="urn:microsoft.com/office/officeart/2008/layout/LinedList"/>
    <dgm:cxn modelId="{4BFE96FC-25AC-4ACB-9571-0C1F1C516538}" type="presParOf" srcId="{9AF90C35-CC7D-4CC3-AEFF-FB9D4BB140FD}" destId="{1DFAD969-47DC-4BCE-9DCE-2AE49491687F}" srcOrd="0" destOrd="0" presId="urn:microsoft.com/office/officeart/2008/layout/LinedList"/>
    <dgm:cxn modelId="{5F7BD43F-1D11-4525-8748-7E34074B1BB5}" type="presParOf" srcId="{9AF90C35-CC7D-4CC3-AEFF-FB9D4BB140FD}" destId="{011FEDB1-6405-4559-85F5-3A2CF0A90437}" srcOrd="1" destOrd="0" presId="urn:microsoft.com/office/officeart/2008/layout/LinedList"/>
    <dgm:cxn modelId="{72059441-DBB7-426F-85C1-AA3B96A087D3}" type="presParOf" srcId="{486D8233-65B3-4CC6-8821-71E45089C4DC}" destId="{76DAA074-757C-43F5-AD8D-870F51C4E53C}" srcOrd="4" destOrd="0" presId="urn:microsoft.com/office/officeart/2008/layout/LinedList"/>
    <dgm:cxn modelId="{CC89E97A-E80E-4F8E-B64F-623820DC3EB4}" type="presParOf" srcId="{486D8233-65B3-4CC6-8821-71E45089C4DC}" destId="{E0852634-9726-46AC-8B63-24453EB8B5B7}" srcOrd="5" destOrd="0" presId="urn:microsoft.com/office/officeart/2008/layout/LinedList"/>
    <dgm:cxn modelId="{9FAC1036-1AA4-4255-B380-B5980D3C22FC}" type="presParOf" srcId="{E0852634-9726-46AC-8B63-24453EB8B5B7}" destId="{D488FE13-989F-4125-9493-F9D30E980397}" srcOrd="0" destOrd="0" presId="urn:microsoft.com/office/officeart/2008/layout/LinedList"/>
    <dgm:cxn modelId="{48A8A8D0-097D-41F7-90F6-B3B631D4238F}" type="presParOf" srcId="{E0852634-9726-46AC-8B63-24453EB8B5B7}" destId="{7EC561D1-7887-4AF8-BFAB-6309E0613598}" srcOrd="1" destOrd="0" presId="urn:microsoft.com/office/officeart/2008/layout/LinedList"/>
    <dgm:cxn modelId="{1B13A94A-7C23-4498-9004-F57A10830D62}" type="presParOf" srcId="{486D8233-65B3-4CC6-8821-71E45089C4DC}" destId="{05E6A4D8-A96C-4669-AC0B-402FA079153F}" srcOrd="6" destOrd="0" presId="urn:microsoft.com/office/officeart/2008/layout/LinedList"/>
    <dgm:cxn modelId="{7BA0F9DB-201B-44CD-80F3-D4786DCE13B1}" type="presParOf" srcId="{486D8233-65B3-4CC6-8821-71E45089C4DC}" destId="{9678B945-C528-4E4B-98A8-75E5A98B49B7}" srcOrd="7" destOrd="0" presId="urn:microsoft.com/office/officeart/2008/layout/LinedList"/>
    <dgm:cxn modelId="{366FEB4F-CB1A-4FA6-AF22-CF9B3EDB9A91}" type="presParOf" srcId="{9678B945-C528-4E4B-98A8-75E5A98B49B7}" destId="{A1CB362E-21B1-49F6-9869-3BD5AC89FB17}" srcOrd="0" destOrd="0" presId="urn:microsoft.com/office/officeart/2008/layout/LinedList"/>
    <dgm:cxn modelId="{B761088F-4B48-46A8-B351-6F716D9B46E8}" type="presParOf" srcId="{9678B945-C528-4E4B-98A8-75E5A98B49B7}" destId="{E5EE435B-10DB-4861-B13F-52C305D2FB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B48A0-DC78-4843-AA07-BB11938F6E3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4440E3-0EE8-4909-A65B-9DE3A077390D}">
      <dgm:prSet/>
      <dgm:spPr/>
      <dgm:t>
        <a:bodyPr/>
        <a:lstStyle/>
        <a:p>
          <a:r>
            <a:rPr lang="ru-RU" dirty="0"/>
            <a:t>1 Когда на противоболевой терапии </a:t>
          </a:r>
          <a:r>
            <a:rPr lang="ru-RU" dirty="0" err="1"/>
            <a:t>нпвс</a:t>
          </a:r>
          <a:r>
            <a:rPr lang="ru-RU" dirty="0"/>
            <a:t> + миорелаксант не удается достичь стабильного результата, направляем к неврологу для усиления фармакологического действия</a:t>
          </a:r>
          <a:endParaRPr lang="en-US" dirty="0"/>
        </a:p>
      </dgm:t>
    </dgm:pt>
    <dgm:pt modelId="{6ADD4477-9F9E-4EC1-8DAF-CB5E2BE51051}" type="parTrans" cxnId="{2ED69AD1-15B8-4729-B24E-722864661FCF}">
      <dgm:prSet/>
      <dgm:spPr/>
      <dgm:t>
        <a:bodyPr/>
        <a:lstStyle/>
        <a:p>
          <a:endParaRPr lang="en-US"/>
        </a:p>
      </dgm:t>
    </dgm:pt>
    <dgm:pt modelId="{D9DDB80C-3CAA-4A7C-BB8D-DD23E6E4C95C}" type="sibTrans" cxnId="{2ED69AD1-15B8-4729-B24E-722864661FCF}">
      <dgm:prSet/>
      <dgm:spPr/>
      <dgm:t>
        <a:bodyPr/>
        <a:lstStyle/>
        <a:p>
          <a:endParaRPr lang="en-US"/>
        </a:p>
      </dgm:t>
    </dgm:pt>
    <dgm:pt modelId="{4288C4C7-7DAF-4820-BE54-651E490CF337}">
      <dgm:prSet/>
      <dgm:spPr/>
      <dgm:t>
        <a:bodyPr/>
        <a:lstStyle/>
        <a:p>
          <a:r>
            <a:rPr lang="ru-RU" dirty="0"/>
            <a:t>2 При сохранении ограничения мобильности сустава, направляем к мануальному терапевту с целью проработки жевательных мышц для равномерного открывания рта.</a:t>
          </a:r>
          <a:endParaRPr lang="en-US" dirty="0"/>
        </a:p>
      </dgm:t>
    </dgm:pt>
    <dgm:pt modelId="{ADDBE314-B76D-4D05-8034-5019E16C427A}" type="parTrans" cxnId="{F330F271-9DB8-4F3A-98C1-7E4E62019293}">
      <dgm:prSet/>
      <dgm:spPr/>
      <dgm:t>
        <a:bodyPr/>
        <a:lstStyle/>
        <a:p>
          <a:endParaRPr lang="en-US"/>
        </a:p>
      </dgm:t>
    </dgm:pt>
    <dgm:pt modelId="{0ABD5A57-A717-4A4D-BCFA-BAD4CC86632B}" type="sibTrans" cxnId="{F330F271-9DB8-4F3A-98C1-7E4E62019293}">
      <dgm:prSet/>
      <dgm:spPr/>
      <dgm:t>
        <a:bodyPr/>
        <a:lstStyle/>
        <a:p>
          <a:endParaRPr lang="en-US"/>
        </a:p>
      </dgm:t>
    </dgm:pt>
    <dgm:pt modelId="{73D0506F-3B88-43D0-8F9E-A258BDDFB946}">
      <dgm:prSet/>
      <dgm:spPr/>
      <dgm:t>
        <a:bodyPr/>
        <a:lstStyle/>
        <a:p>
          <a:r>
            <a:rPr lang="ru-RU" dirty="0"/>
            <a:t>3 Пациентам с высокой тревожностью по опросникам, выдает направление на курс психологической коррекции до этапа протезирования</a:t>
          </a:r>
          <a:endParaRPr lang="en-US" dirty="0"/>
        </a:p>
      </dgm:t>
    </dgm:pt>
    <dgm:pt modelId="{9F88283D-9967-4AFA-9888-B49EB849F7F5}" type="parTrans" cxnId="{84013273-638E-4AF9-96B9-5B50AFA01432}">
      <dgm:prSet/>
      <dgm:spPr/>
      <dgm:t>
        <a:bodyPr/>
        <a:lstStyle/>
        <a:p>
          <a:endParaRPr lang="en-US"/>
        </a:p>
      </dgm:t>
    </dgm:pt>
    <dgm:pt modelId="{03113735-883A-4796-9589-B7FE1863FA94}" type="sibTrans" cxnId="{84013273-638E-4AF9-96B9-5B50AFA01432}">
      <dgm:prSet/>
      <dgm:spPr/>
      <dgm:t>
        <a:bodyPr/>
        <a:lstStyle/>
        <a:p>
          <a:endParaRPr lang="en-US"/>
        </a:p>
      </dgm:t>
    </dgm:pt>
    <dgm:pt modelId="{5AE97336-EF22-40F5-9FD2-F3F9767BBF5D}">
      <dgm:prSet/>
      <dgm:spPr/>
      <dgm:t>
        <a:bodyPr/>
        <a:lstStyle/>
        <a:p>
          <a:r>
            <a:rPr lang="ru-RU" dirty="0"/>
            <a:t>4 Направление к ортодонту при деформации зубных рядов</a:t>
          </a:r>
          <a:endParaRPr lang="en-US" dirty="0"/>
        </a:p>
      </dgm:t>
    </dgm:pt>
    <dgm:pt modelId="{97C0A173-35B5-431F-B4F4-B538D42B3508}" type="parTrans" cxnId="{8A4048E2-7EC0-40F1-AC83-D00E36BD0B78}">
      <dgm:prSet/>
      <dgm:spPr/>
      <dgm:t>
        <a:bodyPr/>
        <a:lstStyle/>
        <a:p>
          <a:endParaRPr lang="en-US"/>
        </a:p>
      </dgm:t>
    </dgm:pt>
    <dgm:pt modelId="{DAF6B100-7269-4338-955B-684CE4C19978}" type="sibTrans" cxnId="{8A4048E2-7EC0-40F1-AC83-D00E36BD0B78}">
      <dgm:prSet/>
      <dgm:spPr/>
      <dgm:t>
        <a:bodyPr/>
        <a:lstStyle/>
        <a:p>
          <a:endParaRPr lang="en-US"/>
        </a:p>
      </dgm:t>
    </dgm:pt>
    <dgm:pt modelId="{5E3B8593-3919-461E-B3C0-DD89E7D9E321}" type="pres">
      <dgm:prSet presAssocID="{517B48A0-DC78-4843-AA07-BB11938F6E3D}" presName="vert0" presStyleCnt="0">
        <dgm:presLayoutVars>
          <dgm:dir/>
          <dgm:animOne val="branch"/>
          <dgm:animLvl val="lvl"/>
        </dgm:presLayoutVars>
      </dgm:prSet>
      <dgm:spPr/>
    </dgm:pt>
    <dgm:pt modelId="{BB5C845F-20BA-477F-AAED-BBBB40A3CBAD}" type="pres">
      <dgm:prSet presAssocID="{424440E3-0EE8-4909-A65B-9DE3A077390D}" presName="thickLine" presStyleLbl="alignNode1" presStyleIdx="0" presStyleCnt="4"/>
      <dgm:spPr/>
    </dgm:pt>
    <dgm:pt modelId="{E14C7F30-C722-43EF-A493-BE6D2AD21D3B}" type="pres">
      <dgm:prSet presAssocID="{424440E3-0EE8-4909-A65B-9DE3A077390D}" presName="horz1" presStyleCnt="0"/>
      <dgm:spPr/>
    </dgm:pt>
    <dgm:pt modelId="{299AC676-39EB-4254-BECC-82A525134635}" type="pres">
      <dgm:prSet presAssocID="{424440E3-0EE8-4909-A65B-9DE3A077390D}" presName="tx1" presStyleLbl="revTx" presStyleIdx="0" presStyleCnt="4"/>
      <dgm:spPr/>
    </dgm:pt>
    <dgm:pt modelId="{E1198188-ED39-4DE6-9058-6D4C6BAB7714}" type="pres">
      <dgm:prSet presAssocID="{424440E3-0EE8-4909-A65B-9DE3A077390D}" presName="vert1" presStyleCnt="0"/>
      <dgm:spPr/>
    </dgm:pt>
    <dgm:pt modelId="{6260EAC2-B78F-471E-96F4-8DB9316CB68B}" type="pres">
      <dgm:prSet presAssocID="{4288C4C7-7DAF-4820-BE54-651E490CF337}" presName="thickLine" presStyleLbl="alignNode1" presStyleIdx="1" presStyleCnt="4"/>
      <dgm:spPr/>
    </dgm:pt>
    <dgm:pt modelId="{C815600B-3C68-4255-8BE2-D7D566EC5774}" type="pres">
      <dgm:prSet presAssocID="{4288C4C7-7DAF-4820-BE54-651E490CF337}" presName="horz1" presStyleCnt="0"/>
      <dgm:spPr/>
    </dgm:pt>
    <dgm:pt modelId="{C9F23A7A-C3EC-4C3B-B3D6-F3DC92076017}" type="pres">
      <dgm:prSet presAssocID="{4288C4C7-7DAF-4820-BE54-651E490CF337}" presName="tx1" presStyleLbl="revTx" presStyleIdx="1" presStyleCnt="4"/>
      <dgm:spPr/>
    </dgm:pt>
    <dgm:pt modelId="{842E523E-5D9B-418C-8688-764ED4B03E4F}" type="pres">
      <dgm:prSet presAssocID="{4288C4C7-7DAF-4820-BE54-651E490CF337}" presName="vert1" presStyleCnt="0"/>
      <dgm:spPr/>
    </dgm:pt>
    <dgm:pt modelId="{D64700FE-923B-4A4D-8FF7-4BCFEFC6EDC5}" type="pres">
      <dgm:prSet presAssocID="{73D0506F-3B88-43D0-8F9E-A258BDDFB946}" presName="thickLine" presStyleLbl="alignNode1" presStyleIdx="2" presStyleCnt="4"/>
      <dgm:spPr/>
    </dgm:pt>
    <dgm:pt modelId="{39F2B53D-27CE-4954-844E-6E4BC04FB98F}" type="pres">
      <dgm:prSet presAssocID="{73D0506F-3B88-43D0-8F9E-A258BDDFB946}" presName="horz1" presStyleCnt="0"/>
      <dgm:spPr/>
    </dgm:pt>
    <dgm:pt modelId="{9F4CC755-4BF5-4B1A-8C32-0C46D209A1CA}" type="pres">
      <dgm:prSet presAssocID="{73D0506F-3B88-43D0-8F9E-A258BDDFB946}" presName="tx1" presStyleLbl="revTx" presStyleIdx="2" presStyleCnt="4"/>
      <dgm:spPr/>
    </dgm:pt>
    <dgm:pt modelId="{A1DA0382-765A-41DD-9A5E-49C7DC59AE33}" type="pres">
      <dgm:prSet presAssocID="{73D0506F-3B88-43D0-8F9E-A258BDDFB946}" presName="vert1" presStyleCnt="0"/>
      <dgm:spPr/>
    </dgm:pt>
    <dgm:pt modelId="{499CAD29-E19B-40C0-8E88-CEA33A521C03}" type="pres">
      <dgm:prSet presAssocID="{5AE97336-EF22-40F5-9FD2-F3F9767BBF5D}" presName="thickLine" presStyleLbl="alignNode1" presStyleIdx="3" presStyleCnt="4"/>
      <dgm:spPr/>
    </dgm:pt>
    <dgm:pt modelId="{A95ECFF2-3DFA-4FD3-842A-6AE8E47F9219}" type="pres">
      <dgm:prSet presAssocID="{5AE97336-EF22-40F5-9FD2-F3F9767BBF5D}" presName="horz1" presStyleCnt="0"/>
      <dgm:spPr/>
    </dgm:pt>
    <dgm:pt modelId="{C19814D2-974F-44B0-A480-E785AC47C39B}" type="pres">
      <dgm:prSet presAssocID="{5AE97336-EF22-40F5-9FD2-F3F9767BBF5D}" presName="tx1" presStyleLbl="revTx" presStyleIdx="3" presStyleCnt="4"/>
      <dgm:spPr/>
    </dgm:pt>
    <dgm:pt modelId="{32B21592-5027-4AC9-AE71-1E15762E4E98}" type="pres">
      <dgm:prSet presAssocID="{5AE97336-EF22-40F5-9FD2-F3F9767BBF5D}" presName="vert1" presStyleCnt="0"/>
      <dgm:spPr/>
    </dgm:pt>
  </dgm:ptLst>
  <dgm:cxnLst>
    <dgm:cxn modelId="{F5E2C747-ACFA-46D6-8328-FAEAA34BD96D}" type="presOf" srcId="{4288C4C7-7DAF-4820-BE54-651E490CF337}" destId="{C9F23A7A-C3EC-4C3B-B3D6-F3DC92076017}" srcOrd="0" destOrd="0" presId="urn:microsoft.com/office/officeart/2008/layout/LinedList"/>
    <dgm:cxn modelId="{6E7C374C-D377-46E6-81F0-C884CE7806F7}" type="presOf" srcId="{517B48A0-DC78-4843-AA07-BB11938F6E3D}" destId="{5E3B8593-3919-461E-B3C0-DD89E7D9E321}" srcOrd="0" destOrd="0" presId="urn:microsoft.com/office/officeart/2008/layout/LinedList"/>
    <dgm:cxn modelId="{F330F271-9DB8-4F3A-98C1-7E4E62019293}" srcId="{517B48A0-DC78-4843-AA07-BB11938F6E3D}" destId="{4288C4C7-7DAF-4820-BE54-651E490CF337}" srcOrd="1" destOrd="0" parTransId="{ADDBE314-B76D-4D05-8034-5019E16C427A}" sibTransId="{0ABD5A57-A717-4A4D-BCFA-BAD4CC86632B}"/>
    <dgm:cxn modelId="{84013273-638E-4AF9-96B9-5B50AFA01432}" srcId="{517B48A0-DC78-4843-AA07-BB11938F6E3D}" destId="{73D0506F-3B88-43D0-8F9E-A258BDDFB946}" srcOrd="2" destOrd="0" parTransId="{9F88283D-9967-4AFA-9888-B49EB849F7F5}" sibTransId="{03113735-883A-4796-9589-B7FE1863FA94}"/>
    <dgm:cxn modelId="{21FD46B2-F80B-4A4F-B4F3-69CA9EF00E81}" type="presOf" srcId="{424440E3-0EE8-4909-A65B-9DE3A077390D}" destId="{299AC676-39EB-4254-BECC-82A525134635}" srcOrd="0" destOrd="0" presId="urn:microsoft.com/office/officeart/2008/layout/LinedList"/>
    <dgm:cxn modelId="{6C3541B8-1136-4646-A78E-8D7D11DE6743}" type="presOf" srcId="{5AE97336-EF22-40F5-9FD2-F3F9767BBF5D}" destId="{C19814D2-974F-44B0-A480-E785AC47C39B}" srcOrd="0" destOrd="0" presId="urn:microsoft.com/office/officeart/2008/layout/LinedList"/>
    <dgm:cxn modelId="{2ED69AD1-15B8-4729-B24E-722864661FCF}" srcId="{517B48A0-DC78-4843-AA07-BB11938F6E3D}" destId="{424440E3-0EE8-4909-A65B-9DE3A077390D}" srcOrd="0" destOrd="0" parTransId="{6ADD4477-9F9E-4EC1-8DAF-CB5E2BE51051}" sibTransId="{D9DDB80C-3CAA-4A7C-BB8D-DD23E6E4C95C}"/>
    <dgm:cxn modelId="{DFB976DB-634C-4061-B72E-6B495CAE37BB}" type="presOf" srcId="{73D0506F-3B88-43D0-8F9E-A258BDDFB946}" destId="{9F4CC755-4BF5-4B1A-8C32-0C46D209A1CA}" srcOrd="0" destOrd="0" presId="urn:microsoft.com/office/officeart/2008/layout/LinedList"/>
    <dgm:cxn modelId="{8A4048E2-7EC0-40F1-AC83-D00E36BD0B78}" srcId="{517B48A0-DC78-4843-AA07-BB11938F6E3D}" destId="{5AE97336-EF22-40F5-9FD2-F3F9767BBF5D}" srcOrd="3" destOrd="0" parTransId="{97C0A173-35B5-431F-B4F4-B538D42B3508}" sibTransId="{DAF6B100-7269-4338-955B-684CE4C19978}"/>
    <dgm:cxn modelId="{FA52D52E-1D64-4438-BBC2-7B1CD98A30C9}" type="presParOf" srcId="{5E3B8593-3919-461E-B3C0-DD89E7D9E321}" destId="{BB5C845F-20BA-477F-AAED-BBBB40A3CBAD}" srcOrd="0" destOrd="0" presId="urn:microsoft.com/office/officeart/2008/layout/LinedList"/>
    <dgm:cxn modelId="{01035BD3-53BD-423A-B3CE-729A1E172277}" type="presParOf" srcId="{5E3B8593-3919-461E-B3C0-DD89E7D9E321}" destId="{E14C7F30-C722-43EF-A493-BE6D2AD21D3B}" srcOrd="1" destOrd="0" presId="urn:microsoft.com/office/officeart/2008/layout/LinedList"/>
    <dgm:cxn modelId="{163B534A-A301-4BCE-8D56-74A60BC7C007}" type="presParOf" srcId="{E14C7F30-C722-43EF-A493-BE6D2AD21D3B}" destId="{299AC676-39EB-4254-BECC-82A525134635}" srcOrd="0" destOrd="0" presId="urn:microsoft.com/office/officeart/2008/layout/LinedList"/>
    <dgm:cxn modelId="{18043181-8224-48A7-B6A9-3ED4F52B1515}" type="presParOf" srcId="{E14C7F30-C722-43EF-A493-BE6D2AD21D3B}" destId="{E1198188-ED39-4DE6-9058-6D4C6BAB7714}" srcOrd="1" destOrd="0" presId="urn:microsoft.com/office/officeart/2008/layout/LinedList"/>
    <dgm:cxn modelId="{FB46AF52-7574-418E-93F6-5588CA8D1964}" type="presParOf" srcId="{5E3B8593-3919-461E-B3C0-DD89E7D9E321}" destId="{6260EAC2-B78F-471E-96F4-8DB9316CB68B}" srcOrd="2" destOrd="0" presId="urn:microsoft.com/office/officeart/2008/layout/LinedList"/>
    <dgm:cxn modelId="{BA8F3346-3136-4724-B40B-D51050680101}" type="presParOf" srcId="{5E3B8593-3919-461E-B3C0-DD89E7D9E321}" destId="{C815600B-3C68-4255-8BE2-D7D566EC5774}" srcOrd="3" destOrd="0" presId="urn:microsoft.com/office/officeart/2008/layout/LinedList"/>
    <dgm:cxn modelId="{88873AE7-61DA-43DC-AC37-83580B3DFACA}" type="presParOf" srcId="{C815600B-3C68-4255-8BE2-D7D566EC5774}" destId="{C9F23A7A-C3EC-4C3B-B3D6-F3DC92076017}" srcOrd="0" destOrd="0" presId="urn:microsoft.com/office/officeart/2008/layout/LinedList"/>
    <dgm:cxn modelId="{413EC4F8-F1EA-4C50-8FA5-47C416A78D38}" type="presParOf" srcId="{C815600B-3C68-4255-8BE2-D7D566EC5774}" destId="{842E523E-5D9B-418C-8688-764ED4B03E4F}" srcOrd="1" destOrd="0" presId="urn:microsoft.com/office/officeart/2008/layout/LinedList"/>
    <dgm:cxn modelId="{AEB8DB4B-68C7-424C-8B93-AB65CEBC987F}" type="presParOf" srcId="{5E3B8593-3919-461E-B3C0-DD89E7D9E321}" destId="{D64700FE-923B-4A4D-8FF7-4BCFEFC6EDC5}" srcOrd="4" destOrd="0" presId="urn:microsoft.com/office/officeart/2008/layout/LinedList"/>
    <dgm:cxn modelId="{22DA172C-93E0-4217-AB19-6BDDEB378041}" type="presParOf" srcId="{5E3B8593-3919-461E-B3C0-DD89E7D9E321}" destId="{39F2B53D-27CE-4954-844E-6E4BC04FB98F}" srcOrd="5" destOrd="0" presId="urn:microsoft.com/office/officeart/2008/layout/LinedList"/>
    <dgm:cxn modelId="{9D3CF907-0B2E-4FEB-BA7D-5112F077D468}" type="presParOf" srcId="{39F2B53D-27CE-4954-844E-6E4BC04FB98F}" destId="{9F4CC755-4BF5-4B1A-8C32-0C46D209A1CA}" srcOrd="0" destOrd="0" presId="urn:microsoft.com/office/officeart/2008/layout/LinedList"/>
    <dgm:cxn modelId="{ECE5DDB3-9705-4FB0-B87D-2F5192BCD902}" type="presParOf" srcId="{39F2B53D-27CE-4954-844E-6E4BC04FB98F}" destId="{A1DA0382-765A-41DD-9A5E-49C7DC59AE33}" srcOrd="1" destOrd="0" presId="urn:microsoft.com/office/officeart/2008/layout/LinedList"/>
    <dgm:cxn modelId="{4284492C-5C37-41F3-AD77-EFD94B917A6D}" type="presParOf" srcId="{5E3B8593-3919-461E-B3C0-DD89E7D9E321}" destId="{499CAD29-E19B-40C0-8E88-CEA33A521C03}" srcOrd="6" destOrd="0" presId="urn:microsoft.com/office/officeart/2008/layout/LinedList"/>
    <dgm:cxn modelId="{900B7D2B-03F7-48AB-B347-1B523EFF1742}" type="presParOf" srcId="{5E3B8593-3919-461E-B3C0-DD89E7D9E321}" destId="{A95ECFF2-3DFA-4FD3-842A-6AE8E47F9219}" srcOrd="7" destOrd="0" presId="urn:microsoft.com/office/officeart/2008/layout/LinedList"/>
    <dgm:cxn modelId="{CF6A8DAF-F5CF-4C9F-8C1E-6BFEE7F9EA0D}" type="presParOf" srcId="{A95ECFF2-3DFA-4FD3-842A-6AE8E47F9219}" destId="{C19814D2-974F-44B0-A480-E785AC47C39B}" srcOrd="0" destOrd="0" presId="urn:microsoft.com/office/officeart/2008/layout/LinedList"/>
    <dgm:cxn modelId="{B5682254-E9C4-4447-81D1-FA5E59719E7E}" type="presParOf" srcId="{A95ECFF2-3DFA-4FD3-842A-6AE8E47F9219}" destId="{32B21592-5027-4AC9-AE71-1E15762E4E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142A3-9C95-447A-9AFC-13EAC659F52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826F6-EA0F-4026-B55D-C10F24815BB1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Выявить ключевые психо-диагностические инструменты для формирования прогноза лечения</a:t>
          </a:r>
          <a:endParaRPr lang="en-US" sz="2700" kern="1200"/>
        </a:p>
      </dsp:txBody>
      <dsp:txXfrm>
        <a:off x="0" y="0"/>
        <a:ext cx="10515600" cy="1087834"/>
      </dsp:txXfrm>
    </dsp:sp>
    <dsp:sp modelId="{5A233F57-3D0D-439D-8D21-F5DAC35E3E6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AD969-47DC-4BCE-9DCE-2AE49491687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Сформулировать преемственный подход к фармакологическому, физиотерапевтическому, механотерапевтическому лечению</a:t>
          </a:r>
          <a:endParaRPr lang="en-US" sz="2700" kern="1200"/>
        </a:p>
      </dsp:txBody>
      <dsp:txXfrm>
        <a:off x="0" y="1087834"/>
        <a:ext cx="10515600" cy="1087834"/>
      </dsp:txXfrm>
    </dsp:sp>
    <dsp:sp modelId="{76DAA074-757C-43F5-AD8D-870F51C4E53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8FE13-989F-4125-9493-F9D30E980397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Выявить основные показания для направления пациентов к смежным специалистам</a:t>
          </a:r>
          <a:endParaRPr lang="en-US" sz="2700" kern="1200"/>
        </a:p>
      </dsp:txBody>
      <dsp:txXfrm>
        <a:off x="0" y="2175669"/>
        <a:ext cx="10515600" cy="1087834"/>
      </dsp:txXfrm>
    </dsp:sp>
    <dsp:sp modelId="{05E6A4D8-A96C-4669-AC0B-402FA079153F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B362E-21B1-49F6-9869-3BD5AC89FB1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Предложить маршрутизацию пациента в условиях многопрофильной клиники</a:t>
          </a:r>
          <a:endParaRPr lang="en-US" sz="2700" kern="120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845F-20BA-477F-AAED-BBBB40A3CBA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AC676-39EB-4254-BECC-82A52513463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 Когда на противоболевой терапии </a:t>
          </a:r>
          <a:r>
            <a:rPr lang="ru-RU" sz="2100" kern="1200" dirty="0" err="1"/>
            <a:t>нпвс</a:t>
          </a:r>
          <a:r>
            <a:rPr lang="ru-RU" sz="2100" kern="1200" dirty="0"/>
            <a:t> + миорелаксант не удается достичь стабильного результата, направляем к неврологу для усиления фармакологического действия</a:t>
          </a:r>
          <a:endParaRPr lang="en-US" sz="2100" kern="1200" dirty="0"/>
        </a:p>
      </dsp:txBody>
      <dsp:txXfrm>
        <a:off x="0" y="0"/>
        <a:ext cx="6900512" cy="1384035"/>
      </dsp:txXfrm>
    </dsp:sp>
    <dsp:sp modelId="{6260EAC2-B78F-471E-96F4-8DB9316CB68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23A7A-C3EC-4C3B-B3D6-F3DC9207601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 При сохранении ограничения мобильности сустава, направляем к мануальному терапевту с целью проработки жевательных мышц для равномерного открывания рта.</a:t>
          </a:r>
          <a:endParaRPr lang="en-US" sz="2100" kern="1200" dirty="0"/>
        </a:p>
      </dsp:txBody>
      <dsp:txXfrm>
        <a:off x="0" y="1384035"/>
        <a:ext cx="6900512" cy="1384035"/>
      </dsp:txXfrm>
    </dsp:sp>
    <dsp:sp modelId="{D64700FE-923B-4A4D-8FF7-4BCFEFC6EDC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C755-4BF5-4B1A-8C32-0C46D209A1C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 Пациентам с высокой тревожностью по опросникам, выдает направление на курс психологической коррекции до этапа протезирования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499CAD29-E19B-40C0-8E88-CEA33A521C0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814D2-974F-44B0-A480-E785AC47C39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 Направление к ортодонту при деформации зубных рядов</a:t>
          </a:r>
          <a:endParaRPr lang="en-US" sz="21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C9779-BF1E-4124-8503-9FFF207EDAAB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5CC3-06DE-48EB-9712-CE66F512C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хочу представить вашему вниманию доклад по актуальной теме междисциплинарного подхода к ведению пациента с артрозом ВНЧС.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работа выполнена в Ярославском государственном медицинском университете под руководством доцента Н.В. Багрянцевой.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пациентов с артрозом ВЧНС, возможно, уже были попытки лечения, возможно боль уже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хронизовалась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история может длиться не один год, что может вызывать тревогу и зацикленность пациента на болезни.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у стоматолога-ортопеда возникают подозрения на повышенную тревожность пациента, имеет смысл провести письменную оценку тревожности. Удобная и эффективная шкала для этого Спилберга-Ханина. По ней можно также оценивать динамику психологической коррекции.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0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пациент показывает высокую тревожность по шкале Спилберга-Ханина, имеет смысл выяснить, не перешла ли эта тревога уже в депрессию, где может требоваться фармакологическая поддержка.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Такого пациента нельзя протезировать постоянными конструкциями до нормализации психологического статуса.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3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Некоторые пациенты не могут изъяснить своих чувств, их стоит проверить на алекситимию по Торонтской шкале.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Алекситимия имеет важные клинические следствия. Она связана с целым рядом распространенных соматических и психических расстройств, в </a:t>
            </a:r>
            <a:r>
              <a:rPr lang="ru-RU" dirty="0" err="1"/>
              <a:t>этиопатогенезе</a:t>
            </a:r>
            <a:r>
              <a:rPr lang="ru-RU" dirty="0"/>
              <a:t> которых, вероятно, играет роль недостаточная способность к модулированию эмоционального возбуждения посредством </a:t>
            </a:r>
            <a:r>
              <a:rPr lang="ru-RU"/>
              <a:t>когнитивной переработки. </a:t>
            </a:r>
            <a:r>
              <a:rPr lang="ru-RU" dirty="0"/>
              <a:t>Примерами таких расстройств служат функциональная патология желудочно-кишечного тракта, эссенциальная гипертония, злоупотребление психоактивными веществами, посттравматические стрессовые расстройства, расстройства приема пищи, а также склонность к </a:t>
            </a:r>
            <a:r>
              <a:rPr lang="ru-RU" dirty="0" err="1"/>
              <a:t>соматизации</a:t>
            </a:r>
            <a:r>
              <a:rPr lang="ru-RU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ряда пациентов, бывают трудности описать свое состояние словами, что может привести к ложно отрицательной диагностике.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пациент замкнут, с трудом отвечает на вопросы, повторяет одинаковый ответ на разные вопросы, стоит предложить Торонтскую шкалу Алекситимии.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может послужить основанием к направлению к психотерапевту.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49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 сформированного порочного круга боли и спазма, однонаправленное лечение может быть не эффективным.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Хорошую эффективность показало сочетание и миорелаксанта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сирдалуда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селективного НПВС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аркоксии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6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Направляя к неврологу стоматолог может ожидать определенную терапию для снятия хронической тревожности и боли, это сочетание СИОЗС (селективные ингибиторы обратного захвата серотонина) до 6 месяцев и прикрывающего начальную тревожность короткого анксиолитика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Атаракса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5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приеме у стоматолога есть возможность проводить обезболивание области ВНЧС посредством чрескожной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электронейроанальгезии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Высокочастотным током малой силы и длительности, что раздражает кожные рецепторы на активацию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антиноцицептивной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системы. Воздействие должно быть подпороговым, ощущаться, но не быть болезненным.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физиотерапевта есть несколько других возможностей, лазеротерапия, магнитотерапия, электрофорез.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3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Артроз часто сопровождается ухудшением открывание рта, т.к. утрачивается дисковая амортизация, а трущиеся суставные поверхности , как правило транслируют по укороченному треку.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улучшения мобильности сустава, можно добавлять аппараты для механотерапии.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0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лечении ВНЧС нет отработанного алгоритма для комплексной помощи пациентам, имеющиеся рекомендации, носят списочный, но не преемственный характер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5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работе впервые приводится алгоритм коллективного взаимодействия стоматолога, невролога, психолога, мануального терапевта, ортодонта в комплексном лечении артроза ВНЧС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Современное состояние проблемы лечения артроза ВНЧС таково, что на клиническом ортопедическом приеме, стоматолог сталкивается с </a:t>
            </a:r>
            <a:r>
              <a:rPr lang="ru-RU" dirty="0" err="1"/>
              <a:t>артрозными</a:t>
            </a:r>
            <a:r>
              <a:rPr lang="ru-RU" dirty="0"/>
              <a:t> изменения ВНЧС, однако, возможностей специалистов стоматологов недостаточно для лечение. Часто пациенты с заболеваниями ВНЧС имеют повышенную тревожность, усугубляемую интернет-влиянием. </a:t>
            </a:r>
          </a:p>
          <a:p>
            <a:r>
              <a:rPr lang="ru-RU" dirty="0" err="1"/>
              <a:t>Атротроз</a:t>
            </a:r>
            <a:r>
              <a:rPr lang="ru-RU" dirty="0"/>
              <a:t> это длительный процесс дегенерации сустава, и пациенты часто имеют опыт похода к разным стоматологам, без значимых улучшений, теряют доверие к врачу и мотивацию к лечению.</a:t>
            </a:r>
          </a:p>
          <a:p>
            <a:r>
              <a:rPr lang="ru-RU" dirty="0"/>
              <a:t>Из-за сменяющих </a:t>
            </a:r>
            <a:r>
              <a:rPr lang="ru-RU" dirty="0" err="1"/>
              <a:t>друг-друга</a:t>
            </a:r>
            <a:r>
              <a:rPr lang="ru-RU" dirty="0"/>
              <a:t> фаз обострения и ремиссии, у пациентов зачастую формируются хронические очаги лицевой боли.</a:t>
            </a:r>
          </a:p>
          <a:p>
            <a:r>
              <a:rPr lang="ru-RU" dirty="0"/>
              <a:t>Отдельные процедуры приносят временное улучшение, однако их недостаточно для формирования стойкой ремиссии.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8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необходимо установить взаимосвязь диагностических процедур с прогнозом течения артроза ВНЧС.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затем на основании прогноза построить маршрутизацию пациентов с артрозом ВНЧС к смежным специалистам.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1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Артроз – хроническое заболевание ВНЧС, характеризующееся дистрофическими и дегенеративными изменениями всех его тканей с элементами асептического воспаления.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3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 МРТ исследование пациентам, как с жалобами на ВНЧС, так и без них, перед протезированием, было обнаружено, что функционально-морфологические изменения встречаются у 83 % пациентов, а у 30 % пациентов уже произошла деформация суставных головок.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3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живую картину процессов в ВНЧС дает МРТ ВНЧС.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него есть заметные преимущества. Можно отличить острую фазу от ремиссии.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определить подвижность сустава и причину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гипомобильности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визуализировать суставной диск и склонность его к репозиции.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3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взрослых пациентов артроз обычно возникает вследствие разрушения и утраты боковых зубов, что приводит к снижению прикуса.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 деформации зубных рядов и блокирования нижней челюсти в вынужденном положении.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особенную роль в этом играет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односторонее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жевание, даже более значимую, чем двусторонние концевые дефекты.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4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ни странно, у подростков тоже встречается артроз ВНЧС, хотя казалось бы как ему успеть развиться, если само формирование сустава завершилось всего 2-3 года назад.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Конечно, мы думаем, что есть системное влияние ревматизма. Но выявляем его не у всех подростковых артрозов.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Вероятно, есть влияние аномалий прикуса, поскольку в основном подростки перенаправлялись ортодонтами.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возможно есть и генетическая предрасположенность к слабости связочного аппарата.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8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Доктору и пациенту с первую очередь стоит оценить болезненность ВНЧС.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Визуально-аналоговая шкала позволяет зафиксировать отправную точку лечения.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мы помним, что артроз – это хроническое заболевание, и как любое хроническое заболевание оно имеет волнообразное течение с периодами обострения и ремиссии.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такой простой инструмент, позволит доктору, оценить остроту обострений и сравнить с эффективность терапии с исходным состоянием.</a:t>
            </a:r>
          </a:p>
          <a:p>
            <a:r>
              <a:rPr lang="ru-RU" dirty="0"/>
              <a:t>Требуется отслеживать динамику лечения, что можно сделать визуально-аналоговой шкалой. ВНЧС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C5CC3-06DE-48EB-9712-CE66F512C7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CE370-B09E-3FB7-1B02-830C9EFF9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6BC9A3-8C9D-9D2F-D0F8-FDBCFCBD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D177B-7A6C-7ADE-2B2A-8CDC807B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97058-3345-57B5-C0EB-4BA5E566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C39A9-AA23-9BC9-0368-32DDD43C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7973B-60F7-FB6C-0067-4CF45CB4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F206C-D589-FBFF-65C6-CDCEC2639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EC138-8B4D-81B2-D181-10081766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CBAF4-850E-6C21-DF65-EE19E083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B8D78-619E-2CB2-2477-43BCA44E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E50C07-70A1-C414-42E6-6DC92AA28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78212-1912-A6DD-0498-BAC6DA95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B0145-06C3-96BE-8B6E-127FF46C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77CF3-295A-85F9-BCC1-C7D67B70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0D617-8422-334B-482A-26BEC051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581D2-ED8C-C7B5-8977-09DC359D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9A5CF-2E26-788E-1751-BAF445B4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8D2AB-491C-4D9F-1F6B-21F40904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34724-5DAC-3DDE-4AA0-2840A83D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9768E-9268-13AE-199C-43A6AF3A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DD68-5A92-A306-0703-BDD32171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3B998-6238-2B14-466A-6B3AA144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0C51D-DE07-64AB-F124-63F46F33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0E2C0-D4AD-41B9-F4C8-B9471DD5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4D347-6404-1D99-AE4C-4D2B0A69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49C2F-818B-A703-C709-727F5B89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7B5DF-11AC-1D31-B697-C944DEEC4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7963D-2D43-E9AB-23DE-5CC4F3CEA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C4CBB-76F0-BCE4-563D-47A9AC43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1CCAC-69F5-DE55-0CED-ECF462F8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31064-4EB0-4A88-CA18-EE705A65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8522C-3A92-2C42-1D05-7EC397D5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595F2-15A3-F741-F3FF-3BB2857A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81AA5-2647-2401-B8C8-F7AFD6C1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9F0B3D-5365-0257-A76C-C1ADDCBC8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177A12-5DAB-37BF-2811-2BE897817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99BD92-791E-3AF2-CA83-9093AAB2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9F4891-F6A4-E40C-7C18-AE676125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0B0A97-ADD2-B8DC-D3AC-6B717000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8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DA37A-9D42-6BF6-4C8A-94DEEFAE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592BB0-E2C0-74F7-55C4-B07062CE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653AF7-C6EE-55B7-4F31-FFB112A4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D8A599-B6EF-7F8E-307F-E225146B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2F91B1-EB7D-81E4-4644-9D220A70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E902F5-E670-AEA4-00DF-95234D86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FB0535-33A2-65D6-ABDD-452C4FB7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2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1ADA3-E0DB-8910-1D07-B66674B9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C7937-62E5-2F38-6BD9-26E528E1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CAD597-37EC-7E24-8904-FA43741F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1325AE-8000-D773-FAE0-9B2CC20D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6DFAB0-2A6C-62C2-9096-D12CB74B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80280-8D7F-F2F4-C95F-36DDBBCB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E9A81-D7DC-AF14-292A-40E1526A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F89C26-2F12-3847-823C-61F59FFDD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05EF13-7508-4D9D-8DFA-93BE577B7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B34B5-2C9E-35D2-C73D-A76559ED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450EE7-BF27-C0ED-EEA5-CD90D936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5A547-E6DD-86E0-1143-E579EC7C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2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B8E13-0712-6DD6-A52B-E488B8EC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33561-F610-0A0E-9C20-142ED71E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8FAF6-B5A7-B81D-F7BF-5A95440E4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43CCD-7366-48D5-80FB-2FEA6A63AA99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D3BF5-F1BF-6ACD-7725-C9402A2D9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CC660-2E01-F1DB-10BA-AB893E055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18E98-3E2B-413B-B2B3-F906F5251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11BCB-B74C-C9C3-4383-01307EB2E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Междисциплинарный подход к ведению пациента с артрозом ВНЧС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C4DCD5-D72D-394A-FB48-E2ADC456D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7686"/>
            <a:ext cx="9688140" cy="1783262"/>
          </a:xfrm>
        </p:spPr>
        <p:txBody>
          <a:bodyPr>
            <a:normAutofit fontScale="25000" lnSpcReduction="20000"/>
          </a:bodyPr>
          <a:lstStyle/>
          <a:p>
            <a:pPr lvl="0" algn="r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lvl="0" algn="r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Р.А. Елисеев</a:t>
            </a:r>
          </a:p>
          <a:p>
            <a:pPr lvl="0" algn="r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</a:t>
            </a:r>
          </a:p>
          <a:p>
            <a:pPr lvl="0" algn="r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lvl="0" algn="r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Багрянцева</a:t>
            </a:r>
          </a:p>
          <a:p>
            <a:pPr lvl="0" algn="r"/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/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каф.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клинической стоматологии </a:t>
            </a:r>
          </a:p>
          <a:p>
            <a:pPr lvl="0" algn="r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челюстно-лицевой хирургии №1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25792-23C3-5BB5-4613-592F1CAC7C15}"/>
              </a:ext>
            </a:extLst>
          </p:cNvPr>
          <p:cNvSpPr txBox="1"/>
          <p:nvPr/>
        </p:nvSpPr>
        <p:spPr>
          <a:xfrm>
            <a:off x="1264203" y="73643"/>
            <a:ext cx="950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ВЫСШЕГО ОБРАЗОВАНИЯ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«ЯРОСЛАВСКИЙ ГОСУДАРСТВЕННЫЙ МЕДИЦИНСКИЙ УНИВЕРСИТЕТ»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5CC74-BEF2-4196-BE2C-60D9FD70DD78}"/>
              </a:ext>
            </a:extLst>
          </p:cNvPr>
          <p:cNvSpPr txBox="1"/>
          <p:nvPr/>
        </p:nvSpPr>
        <p:spPr>
          <a:xfrm>
            <a:off x="3571683" y="6130776"/>
            <a:ext cx="42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Ярославль 2026</a:t>
            </a:r>
          </a:p>
        </p:txBody>
      </p:sp>
    </p:spTree>
    <p:extLst>
      <p:ext uri="{BB962C8B-B14F-4D97-AF65-F5344CB8AC3E}">
        <p14:creationId xmlns:p14="http://schemas.microsoft.com/office/powerpoint/2010/main" val="242505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6AE4B-072D-EAD0-3C85-5A0FAD9A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3400"/>
              <a:t>Психодиагностические инструменты: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82C85-D35A-4F20-7300-1174B22D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ru-RU" sz="2200"/>
          </a:p>
          <a:p>
            <a:r>
              <a:rPr lang="ru-RU" sz="2200"/>
              <a:t> </a:t>
            </a: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самооценки уровня тревожности Спилберга – Ханина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(шкала реактивной и личностной тревожности) </a:t>
            </a:r>
            <a:r>
              <a:rPr lang="ru-RU" sz="2200"/>
              <a:t>применяется в клинике для: определения выраженности тревожных переживаний и оценки состояния в динамике 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9D7F6-8DF9-CD6A-5C41-96109FBD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271" y="640080"/>
            <a:ext cx="529652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300E-A311-4F9A-3B49-66119A22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3400"/>
              <a:t>Психодиагностические инструменты: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D9839-1A66-4816-B064-6A2AB54F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b="1" dirty="0"/>
              <a:t>Шкала депрессии </a:t>
            </a:r>
            <a:r>
              <a:rPr lang="ru-RU" sz="2000" b="1" dirty="0" err="1"/>
              <a:t>А.Бека</a:t>
            </a:r>
            <a:r>
              <a:rPr lang="ru-RU" sz="2000" b="1" dirty="0"/>
              <a:t>  </a:t>
            </a:r>
            <a:r>
              <a:rPr lang="ru-RU" sz="2000" dirty="0"/>
              <a:t>используется для оценки тяжести как депрессивного синдрома в целом, так и отдельных его симптомов. Методика чувствительна также к изменениям уровня депрессии во времени и может использоваться для оценки динамики состояния в процессе фармако- и психотерапии.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2CEA7-37C3-489A-EE13-2AF7A156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66" y="640080"/>
            <a:ext cx="526893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C50FA-0FA3-8EEB-8FDB-05997CD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3400"/>
              <a:t>Психодиагностические инструменты: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F82DD-1136-C64B-AB5B-32ED3585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Торонтская шкала алекситимии 20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этого понятия являются: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трудности идентификации чувств и дифференцировки чувств и телесных ощущений, возникающих при эмоциональном возбуждении;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трудности в сообщении о своих чувствах другим лицам;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недостаточно развитый процесс воображения, обеднение фантазии 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ориентированный на внешние стимулы когнитивный стиль.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все эти признаки отражают дефицит когнитивной переработки и регуляции эмоций.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FDC62-4207-F3F6-1670-3E242AC1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279923"/>
            <a:ext cx="5458968" cy="42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3A414-D60C-3607-906B-E93A971B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/>
              <a:t>Фармакотерапия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86B5A-E10A-AF90-5FE8-6300A97D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b="1" dirty="0"/>
              <a:t>Сирдалуд</a:t>
            </a:r>
            <a:r>
              <a:rPr lang="ru-RU" sz="2200" dirty="0"/>
              <a:t> 2 мг, 3 р/д, 7 дней</a:t>
            </a:r>
          </a:p>
          <a:p>
            <a:endParaRPr lang="ru-RU" sz="2200" dirty="0"/>
          </a:p>
          <a:p>
            <a:r>
              <a:rPr lang="ru-RU" sz="2200" b="1" dirty="0" err="1"/>
              <a:t>Аркоксиа</a:t>
            </a:r>
            <a:r>
              <a:rPr lang="ru-RU" sz="2200" dirty="0"/>
              <a:t> 60 мг, 1 р/д, 7-14 дней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FBC900-08A0-0305-EFBF-9A0616DB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9531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803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CF150-28B1-8416-CB20-1880C681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3982-3A90-6F80-E4D3-83067F07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3700"/>
              <a:t>Фармакотерапия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D952-5037-40F0-166B-6C21A2ED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Сертралин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 25 мг до 100 мг в день, увеличивая дозировку каждую неделю на 25 мг курс, начало эффекта через 4 недели, длительность курса 6 месяцев.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возникающей тревоге добавляют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атаракс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25 мг, 3 р/д, в период первых 4-х недель 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410025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2250E-15EA-2613-6B15-4F74427D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000"/>
              <a:t>Физиотерапия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2BC2-D5A8-C812-4F7F-F04B8224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Чрескожная </a:t>
            </a:r>
            <a:r>
              <a:rPr lang="ru-RU" sz="2200" dirty="0" err="1"/>
              <a:t>электронейроаналгезия</a:t>
            </a:r>
            <a:r>
              <a:rPr lang="ru-RU" sz="2200" dirty="0"/>
              <a:t>, сила тока 10-20 мкс, частота 150-250 Гц, длительность воздействия 15-20 минут. Курс 5-6 процедур.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2994B-6F5C-FE6F-99A4-74176638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1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9CFE-12C6-DCE9-E3AA-21842D6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600"/>
              <a:t>Механотерапия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0DD70-6F25-F98E-C09F-9EADA5B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Для улучшения открывания рта применяем аппаратную механотерапию 7 раз в день по 7 движений в течении 7 секунд в течение 3-х недель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4157B-5EB0-EFE9-95A4-49C064DE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616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9F2-FD69-2E77-E77D-CECF2795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 Не изученные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26C10-2223-5393-64A7-D95754A5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При лечении ВНЧС нет отработанного алгоритма для комплексной помощи пациентам, имеющиеся рекомендации, носят списочный, но не преемственный характер</a:t>
            </a: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2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Вопросы">
            <a:extLst>
              <a:ext uri="{FF2B5EF4-FFF2-40B4-BE49-F238E27FC236}">
                <a16:creationId xmlns:a16="http://schemas.microsoft.com/office/drawing/2014/main" id="{91BC1E8D-1D7D-911E-652E-08B048BD1B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CD9DD-5691-55B3-0524-2BA10DA6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Научная новизна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A0189-4FA6-6BCA-558E-627F7432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В данной работе впервые приводится алгоритм коллективного взаимодействия стоматолога, невролога, психолога, мануального терапевта, ортодонта в комплексном лечении артроза ВНЧС </a:t>
            </a:r>
          </a:p>
        </p:txBody>
      </p:sp>
    </p:spTree>
    <p:extLst>
      <p:ext uri="{BB962C8B-B14F-4D97-AF65-F5344CB8AC3E}">
        <p14:creationId xmlns:p14="http://schemas.microsoft.com/office/powerpoint/2010/main" val="100711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5D393-B1D1-333A-5D21-19EF7B50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Направления к смежным специалистам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D336A0C-C6CD-4506-15EF-766FE05E0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820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39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5B6A9-F51D-38B3-F8B3-A875762F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Актуальность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65E92-3132-FAB4-D4AF-76AE6382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400" dirty="0"/>
              <a:t>Артроз ВНЧС требует координации усилий стоматологов, психотерапевтов, неврологов, физиотерапевтов, но алгоритмы взаимодействия не регламентированы.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44E90-AE82-93CD-4C75-E4B6619B9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7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835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B013B-31C3-BDA4-3415-D2D2733E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Маршрутизация пациента в условиях многопрофильной клиники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29E07-3CC9-6231-8072-6293D437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1 Первичная консультация стоматолога, определение основных звеньев лечения, направление на дообследование, КТ челюстей, МРТ ВНЧС определение потребности в санации</a:t>
            </a:r>
          </a:p>
          <a:p>
            <a:r>
              <a:rPr lang="ru-RU" sz="1400" dirty="0">
                <a:solidFill>
                  <a:schemeClr val="tx2"/>
                </a:solidFill>
              </a:rPr>
              <a:t>2 Консультация ортопеда с данными дополнительных обследований, коррекция плана санации исходя из задач итогового протезирования, составление плана подготовки к протезированию, предварительного плана лечения ВНЧС и последующего протезирования</a:t>
            </a:r>
          </a:p>
          <a:p>
            <a:r>
              <a:rPr lang="ru-RU" sz="1400" dirty="0">
                <a:solidFill>
                  <a:schemeClr val="tx2"/>
                </a:solidFill>
              </a:rPr>
              <a:t>3 Хирургическая и терапевтическая санация</a:t>
            </a:r>
          </a:p>
          <a:p>
            <a:r>
              <a:rPr lang="ru-RU" sz="1400" dirty="0">
                <a:solidFill>
                  <a:schemeClr val="tx2"/>
                </a:solidFill>
              </a:rPr>
              <a:t>4 Аппаратное лечение на окклюзионных шинах с привлечением специалистов невролога, психолога, мануального терапевта, контроль эффективности лечения</a:t>
            </a:r>
          </a:p>
          <a:p>
            <a:r>
              <a:rPr lang="ru-RU" sz="1400" dirty="0">
                <a:solidFill>
                  <a:schemeClr val="tx2"/>
                </a:solidFill>
              </a:rPr>
              <a:t>5 Завершение аппаратного лечения временным протезированием</a:t>
            </a:r>
          </a:p>
          <a:p>
            <a:r>
              <a:rPr lang="ru-RU" sz="1400" dirty="0">
                <a:solidFill>
                  <a:schemeClr val="tx2"/>
                </a:solidFill>
              </a:rPr>
              <a:t>6 Продолжение лечения у ортодонта или расширение объема протезирования </a:t>
            </a:r>
          </a:p>
          <a:p>
            <a:r>
              <a:rPr lang="ru-RU" sz="1400" dirty="0">
                <a:solidFill>
                  <a:schemeClr val="tx2"/>
                </a:solidFill>
              </a:rPr>
              <a:t>7 Постоянное протезирование после полной адаптации к временному протезированию не менее 3-х месяцев</a:t>
            </a:r>
          </a:p>
          <a:p>
            <a:r>
              <a:rPr lang="ru-RU" sz="1400" dirty="0">
                <a:solidFill>
                  <a:schemeClr val="tx2"/>
                </a:solidFill>
              </a:rPr>
              <a:t>8 Динамическое наблюдение каждые 3 месяца в первый год, далее 1 раз в 6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74927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00970-7529-4886-749D-FEB0A2C9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Практическая значимость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6E014-5255-35C6-7555-FC0A4321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Из-за высокой встречаемости артроза ВНЧС, стоматологам-ортопедам следует знать, не только куда направить пациента, но и когда принять его обратно для продолжения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370040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E38E1-54A2-382D-368B-ACE56A61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54C11-DCCA-099D-696A-B29C13C3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Обращая внимание на динамику жалоб пациента, своевременное направление к смежным специалистам, возможно добиться стойкой ремиссии у пациентов с артрозом ВЧНС.</a:t>
            </a:r>
          </a:p>
        </p:txBody>
      </p:sp>
    </p:spTree>
    <p:extLst>
      <p:ext uri="{BB962C8B-B14F-4D97-AF65-F5344CB8AC3E}">
        <p14:creationId xmlns:p14="http://schemas.microsoft.com/office/powerpoint/2010/main" val="218282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5BCFE-CA54-ED46-CB74-A6E81F04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21C405CE-0582-0F13-57B1-265C44D99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4ACBF-00AC-C11A-B454-8E65534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исследования</a:t>
            </a:r>
            <a:endParaRPr lang="ru-RU" dirty="0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ECECC0AE-D1D3-D1ED-0D0F-A62AD8953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973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70DE3-00C8-C3A8-1922-1C8A56E8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определения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9CB39-77F0-5223-DFCF-3CD97C76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400" b="1" dirty="0"/>
              <a:t>Артроз височно-нижнечелюстного сустава </a:t>
            </a:r>
            <a:r>
              <a:rPr lang="ru-RU" sz="2400" dirty="0"/>
              <a:t>– хроническое поражение сустава дистрофически-дегенеративного характера с элементами асептического воспаления.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34BE4-055D-1FC8-230C-981656632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31597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100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E188E-1D20-E7D1-1309-75791068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600"/>
              <a:t>Эпидемиология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4B2AD-7635-0FC7-BD02-7E24D096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400" dirty="0"/>
              <a:t>По нашим данным 83% стоматологических пациентов имеют субклинические и клинические нарушения в ВНЧС и 30% суставы с деформациями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A8F0E-330E-C17A-EC06-CDF8C718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1042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36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43A70-FAC7-A705-8BD4-2598703C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Лучевая диагностика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BA5A2-D795-9B2C-C339-7329D7F8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700"/>
              <a:t>Наилучшим методом визуализации состояния сустава является МРТ ВНЧС, преимуществами которого является:</a:t>
            </a:r>
          </a:p>
          <a:p>
            <a:r>
              <a:rPr lang="ru-RU" sz="1700"/>
              <a:t> Возможность отелить острое состояние от ремиссии по наличию отека.</a:t>
            </a:r>
          </a:p>
          <a:p>
            <a:r>
              <a:rPr lang="ru-RU" sz="1700"/>
              <a:t>Определение степени подвижности сустава, т.к. исследование проводится, как с закрытым, так и с открытым ртом</a:t>
            </a:r>
          </a:p>
          <a:p>
            <a:r>
              <a:rPr lang="ru-RU" sz="1700"/>
              <a:t>Визуализация положения суставного диска и потенциала к его вправлению.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B3094-4AE2-504D-E102-DD5EA27FF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r="392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09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6A2E-7001-2192-15D1-62EEFDF5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400"/>
              <a:t>Патогенез</a:t>
            </a:r>
            <a:endParaRPr lang="ru-RU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8EDEA-8127-140A-DBB8-756F1328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ru-RU" sz="2200"/>
              <a:t>У взрослых развитие артроза ВНЧС часто обусловлено:</a:t>
            </a:r>
          </a:p>
          <a:p>
            <a:r>
              <a:rPr lang="ru-RU" sz="2200"/>
              <a:t> потерей жевательных зубов,</a:t>
            </a:r>
          </a:p>
          <a:p>
            <a:r>
              <a:rPr lang="ru-RU" sz="2200"/>
              <a:t> деформацией окклюзионной плоскости с блокировкой нижней челюсти в вынужденном положении, </a:t>
            </a:r>
          </a:p>
          <a:p>
            <a:r>
              <a:rPr lang="ru-RU" sz="2200"/>
              <a:t>привычным односторонним жеванием.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F7FF9-8746-36F7-FC40-85EA2D45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037571"/>
            <a:ext cx="5458968" cy="47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F5847-D74D-7E35-366C-226D13D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Патогенез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D9F5A-0AF1-12B5-A604-BEB6B87B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/>
          </a:bodyPr>
          <a:lstStyle/>
          <a:p>
            <a:r>
              <a:rPr lang="ru-RU" sz="2000" dirty="0"/>
              <a:t>У детей причина артроза ВНЧС чаще всего остается неизвестной. Возможно, есть генетическая предрасположенность, возможно влияют зубочелюстные деформации, возможно недиагностированные системные заболевания.</a:t>
            </a:r>
          </a:p>
          <a:p>
            <a:r>
              <a:rPr lang="ru-RU" sz="2000" dirty="0"/>
              <a:t>Иногда удается выяснить ревматическую природу ранней деформации ВНЧС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41748-E029-9B7E-258B-11C431116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757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95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52BA-3E0D-E508-35B4-BE8DB768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Оценка степени выраженности боли визуально-аналоговой шкалой Jensen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A58F28A-8C14-98F2-D2AF-37213ABC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06" y="2072640"/>
            <a:ext cx="9600313" cy="412813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8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1791</Words>
  <Application>Microsoft Office PowerPoint</Application>
  <PresentationFormat>Широкоэкранный</PresentationFormat>
  <Paragraphs>149</Paragraphs>
  <Slides>23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Times New Roman</vt:lpstr>
      <vt:lpstr>Тема Office</vt:lpstr>
      <vt:lpstr>Междисциплинарный подход к ведению пациента с артрозом ВНЧС</vt:lpstr>
      <vt:lpstr>Актуальность</vt:lpstr>
      <vt:lpstr>Цель исследования</vt:lpstr>
      <vt:lpstr>Основные определения</vt:lpstr>
      <vt:lpstr>Эпидемиология</vt:lpstr>
      <vt:lpstr>Лучевая диагностика</vt:lpstr>
      <vt:lpstr>Патогенез</vt:lpstr>
      <vt:lpstr>Патогенез</vt:lpstr>
      <vt:lpstr>Оценка степени выраженности боли визуально-аналоговой шкалой Jensen</vt:lpstr>
      <vt:lpstr>Психодиагностические инструменты:</vt:lpstr>
      <vt:lpstr>Психодиагностические инструменты:</vt:lpstr>
      <vt:lpstr>Психодиагностические инструменты:</vt:lpstr>
      <vt:lpstr>Фармакотерапия</vt:lpstr>
      <vt:lpstr>Фармакотерапия</vt:lpstr>
      <vt:lpstr>Физиотерапия</vt:lpstr>
      <vt:lpstr>Механотерапия</vt:lpstr>
      <vt:lpstr> Не изученные проблемы</vt:lpstr>
      <vt:lpstr>Научная новизна</vt:lpstr>
      <vt:lpstr>Направления к смежным специалистам</vt:lpstr>
      <vt:lpstr>Маршрутизация пациента в условиях многопрофильной клиники</vt:lpstr>
      <vt:lpstr>Практическая значимость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Роман</dc:creator>
  <cp:lastModifiedBy>Роман</cp:lastModifiedBy>
  <cp:revision>54</cp:revision>
  <dcterms:created xsi:type="dcterms:W3CDTF">2026-05-02T07:53:58Z</dcterms:created>
  <dcterms:modified xsi:type="dcterms:W3CDTF">2026-05-08T06:55:31Z</dcterms:modified>
</cp:coreProperties>
</file>