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81" r:id="rId4"/>
    <p:sldId id="269" r:id="rId5"/>
    <p:sldId id="283" r:id="rId6"/>
    <p:sldId id="270" r:id="rId7"/>
    <p:sldId id="282" r:id="rId8"/>
    <p:sldId id="265" r:id="rId9"/>
    <p:sldId id="279" r:id="rId10"/>
    <p:sldId id="280" r:id="rId11"/>
    <p:sldId id="263" r:id="rId12"/>
    <p:sldId id="268" r:id="rId13"/>
    <p:sldId id="262" r:id="rId14"/>
    <p:sldId id="284" r:id="rId15"/>
    <p:sldId id="285" r:id="rId16"/>
    <p:sldId id="257" r:id="rId17"/>
    <p:sldId id="258" r:id="rId18"/>
    <p:sldId id="259" r:id="rId19"/>
    <p:sldId id="260" r:id="rId20"/>
    <p:sldId id="261" r:id="rId21"/>
    <p:sldId id="277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4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3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7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2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8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6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8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9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3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2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9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852936"/>
            <a:ext cx="8496944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Дефицитная анемия у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девочки-подростка как риск-фактор нарушения репродуктивного здоровья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0772639A-FD43-277E-8979-D24B0E16D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80" y="-4497"/>
            <a:ext cx="1336083" cy="11419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0466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Федеральное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</a:t>
            </a:r>
            <a:endParaRPr lang="ru-RU" alt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образовательное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высшего образования</a:t>
            </a:r>
            <a:endParaRPr lang="en-US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«Донецкий государственный медицинский университет</a:t>
            </a:r>
            <a:r>
              <a:rPr lang="en-US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М. Горького» </a:t>
            </a:r>
            <a:endParaRPr lang="en-US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Федерации, Донецк</a:t>
            </a:r>
            <a:endParaRPr lang="uk-UA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6" r="15012"/>
          <a:stretch/>
        </p:blipFill>
        <p:spPr>
          <a:xfrm>
            <a:off x="1" y="4343048"/>
            <a:ext cx="1835696" cy="25149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24328" y="5373216"/>
            <a:ext cx="3707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д.м.н. проф. Дубовая А.В.</a:t>
            </a: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к.м.н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доц. </a:t>
            </a:r>
            <a:r>
              <a:rPr kumimoji="0" lang="ru-RU" alt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Баешко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Г. И.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к.м.н. доц. </a:t>
            </a:r>
            <a:r>
              <a:rPr kumimoji="0" lang="ru-RU" alt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Бордюгова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Е. В.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асс. Марченко Е. Н.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110" y="5458173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Клинические синдромы ЖДА</a:t>
            </a:r>
            <a:endParaRPr lang="uk-UA" sz="32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132" y="1081467"/>
            <a:ext cx="525658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ct val="30000"/>
              </a:spcAft>
            </a:pP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Сидеропенический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синдром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187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Жалобы на: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4427" y="2276872"/>
            <a:ext cx="80591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>
                <a:srgbClr val="EEECE1">
                  <a:lumMod val="25000"/>
                </a:srgbClr>
              </a:buClr>
              <a:buFont typeface="Wingdings" pitchFamily="2" charset="2"/>
              <a:buChar char="ü"/>
            </a:pP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дистрофические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изменения кожи и её придатков;</a:t>
            </a:r>
          </a:p>
          <a:p>
            <a:pPr lvl="0">
              <a:lnSpc>
                <a:spcPct val="80000"/>
              </a:lnSpc>
              <a:buClr>
                <a:srgbClr val="EEECE1">
                  <a:lumMod val="25000"/>
                </a:srgbClr>
              </a:buClr>
              <a:buFont typeface="Wingdings" pitchFamily="2" charset="2"/>
              <a:buChar char="ü"/>
            </a:pPr>
            <a:endParaRPr lang="ru-RU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buClr>
                <a:srgbClr val="EEECE1">
                  <a:lumMod val="25000"/>
                </a:srgbClr>
              </a:buClr>
              <a:buFont typeface="Wingdings" pitchFamily="2" charset="2"/>
              <a:buChar char="ü"/>
            </a:pP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атрофия слизистой носа, пищевода и желудка;</a:t>
            </a:r>
          </a:p>
          <a:p>
            <a:pPr lvl="0">
              <a:lnSpc>
                <a:spcPct val="80000"/>
              </a:lnSpc>
              <a:buClr>
                <a:srgbClr val="EEECE1">
                  <a:lumMod val="25000"/>
                </a:srgbClr>
              </a:buClr>
              <a:buFont typeface="Wingdings" pitchFamily="2" charset="2"/>
              <a:buChar char="ü"/>
            </a:pPr>
            <a:endParaRPr lang="ru-RU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buClr>
                <a:srgbClr val="EEECE1">
                  <a:lumMod val="25000"/>
                </a:srgbClr>
              </a:buClr>
              <a:buFont typeface="Wingdings" pitchFamily="2" charset="2"/>
              <a:buChar char="ü"/>
            </a:pP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нарушение всасывания, диспепсия;</a:t>
            </a:r>
          </a:p>
          <a:p>
            <a:pPr lvl="0">
              <a:lnSpc>
                <a:spcPct val="80000"/>
              </a:lnSpc>
              <a:buClr>
                <a:srgbClr val="EEECE1">
                  <a:lumMod val="25000"/>
                </a:srgbClr>
              </a:buClr>
              <a:buFont typeface="Wingdings" pitchFamily="2" charset="2"/>
              <a:buChar char="ü"/>
            </a:pPr>
            <a:endParaRPr lang="ru-RU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buClr>
                <a:srgbClr val="EEECE1">
                  <a:lumMod val="25000"/>
                </a:srgbClr>
              </a:buClr>
              <a:buFont typeface="Wingdings" pitchFamily="2" charset="2"/>
              <a:buChar char="ü"/>
            </a:pP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гингивит, глоссит, 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ангулярный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стоматит;</a:t>
            </a:r>
          </a:p>
          <a:p>
            <a:pPr lvl="0">
              <a:lnSpc>
                <a:spcPct val="80000"/>
              </a:lnSpc>
              <a:buClr>
                <a:srgbClr val="EEECE1">
                  <a:lumMod val="25000"/>
                </a:srgbClr>
              </a:buClr>
              <a:buFont typeface="Wingdings" pitchFamily="2" charset="2"/>
              <a:buChar char="ü"/>
            </a:pPr>
            <a:endParaRPr lang="ru-RU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buClr>
                <a:srgbClr val="EEECE1">
                  <a:lumMod val="25000"/>
                </a:srgbClr>
              </a:buClr>
              <a:buFont typeface="Wingdings" pitchFamily="2" charset="2"/>
              <a:buChar char="ü"/>
            </a:pP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расстройство глотания; извращение вкуса и обоняния;</a:t>
            </a:r>
          </a:p>
          <a:p>
            <a:pPr lvl="0">
              <a:lnSpc>
                <a:spcPct val="80000"/>
              </a:lnSpc>
              <a:buClr>
                <a:srgbClr val="EEECE1">
                  <a:lumMod val="25000"/>
                </a:srgbClr>
              </a:buClr>
              <a:buFont typeface="Wingdings" pitchFamily="2" charset="2"/>
              <a:buChar char="ü"/>
            </a:pPr>
            <a:endParaRPr lang="ru-RU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buClr>
                <a:srgbClr val="EEECE1">
                  <a:lumMod val="25000"/>
                </a:srgbClr>
              </a:buClr>
              <a:buFont typeface="Wingdings" pitchFamily="2" charset="2"/>
              <a:buChar char="ü"/>
            </a:pP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мышечная гипотония (дизурия, недержание мочи при</a:t>
            </a:r>
          </a:p>
          <a:p>
            <a:pPr lvl="0">
              <a:lnSpc>
                <a:spcPct val="80000"/>
              </a:lnSpc>
              <a:buClr>
                <a:srgbClr val="EEECE1">
                  <a:lumMod val="25000"/>
                </a:srgbClr>
              </a:buClr>
              <a:buFont typeface="Wingdings" pitchFamily="2" charset="2"/>
              <a:buChar char="ü"/>
            </a:pPr>
            <a:endParaRPr lang="ru-RU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buClr>
                <a:srgbClr val="EEECE1">
                  <a:lumMod val="25000"/>
                </a:srgbClr>
              </a:buClr>
            </a:pP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кашле,  смехе, 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энурез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3" t="-8621" r="2000" b="8621"/>
          <a:stretch/>
        </p:blipFill>
        <p:spPr>
          <a:xfrm>
            <a:off x="7107843" y="2852936"/>
            <a:ext cx="175098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Клиника дефицита железа у 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девочек- подростков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115" y="1845616"/>
            <a:ext cx="820736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5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 головокружения</a:t>
            </a:r>
            <a:r>
              <a:rPr lang="ru-RU" sz="25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, обмороки;</a:t>
            </a:r>
          </a:p>
          <a:p>
            <a:pPr marL="342900" lvl="0" indent="-34290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5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 когнитивные </a:t>
            </a:r>
            <a:r>
              <a:rPr lang="ru-RU" sz="25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расстройства;</a:t>
            </a:r>
          </a:p>
          <a:p>
            <a:pPr marL="342900" lvl="0" indent="-34290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5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 иммунные </a:t>
            </a:r>
            <a:r>
              <a:rPr lang="ru-RU" sz="25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нарушения;</a:t>
            </a:r>
          </a:p>
          <a:p>
            <a:pPr marL="342900" lvl="0" indent="-34290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5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 дистрофические </a:t>
            </a:r>
            <a:r>
              <a:rPr lang="ru-RU" sz="25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изменения слизистых;</a:t>
            </a:r>
          </a:p>
          <a:p>
            <a:pPr marL="342900" lvl="0" indent="-34290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5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 кожно-эпителиальный </a:t>
            </a:r>
            <a:r>
              <a:rPr lang="ru-RU" sz="25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синдром;</a:t>
            </a:r>
            <a:endParaRPr lang="en-US" sz="2500" dirty="0">
              <a:solidFill>
                <a:srgbClr val="8064A2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5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 при </a:t>
            </a:r>
            <a:r>
              <a:rPr lang="ru-RU" sz="25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тяжелой анемии</a:t>
            </a:r>
            <a:r>
              <a:rPr lang="en-US" sz="25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снижается уровень холестерина;</a:t>
            </a:r>
          </a:p>
          <a:p>
            <a:pPr marL="342900" lvl="0" indent="-34290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5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 тенденция </a:t>
            </a:r>
            <a:r>
              <a:rPr lang="ru-RU" sz="25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500" dirty="0" err="1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хронизации</a:t>
            </a:r>
            <a:r>
              <a:rPr lang="ru-RU" sz="25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заболеваний;</a:t>
            </a:r>
          </a:p>
          <a:p>
            <a:pPr marL="342900" lvl="0" indent="-34290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5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 нарушения </a:t>
            </a:r>
            <a:r>
              <a:rPr lang="ru-RU" sz="25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антитоксической функции печени;</a:t>
            </a:r>
          </a:p>
          <a:p>
            <a:pPr marL="342900" lvl="0" indent="-342900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5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 овариальные </a:t>
            </a:r>
            <a:r>
              <a:rPr lang="ru-RU" sz="25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дисфункции</a:t>
            </a:r>
            <a:r>
              <a:rPr lang="ru-RU" sz="2500" dirty="0">
                <a:solidFill>
                  <a:srgbClr val="8064A2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06" y="5068437"/>
            <a:ext cx="2879923" cy="175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0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750" y="908720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EECE1">
                  <a:lumMod val="25000"/>
                </a:srgbClr>
              </a:buClr>
              <a:buFont typeface="Wingdings" pitchFamily="2" charset="2"/>
              <a:buChar char="ü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крови: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анемия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разной степени тяжести, гипохромная,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микроцитарная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норморегенераторная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Clr>
                <a:srgbClr val="EEECE1">
                  <a:lumMod val="25000"/>
                </a:srgbClr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Сывороточное железо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снижено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Clr>
                <a:srgbClr val="EEECE1">
                  <a:lumMod val="25000"/>
                </a:srgbClr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Общая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железосвязывающая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способность сыворотки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повышена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Clr>
                <a:srgbClr val="EEECE1">
                  <a:lumMod val="25000"/>
                </a:srgbClr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Коэффициент насыщения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трансферрина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снижен;</a:t>
            </a:r>
          </a:p>
          <a:p>
            <a:pPr lvl="0">
              <a:buClr>
                <a:srgbClr val="EEECE1">
                  <a:lumMod val="25000"/>
                </a:srgbClr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Ферритин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снижен;</a:t>
            </a:r>
          </a:p>
        </p:txBody>
      </p:sp>
      <p:graphicFrame>
        <p:nvGraphicFramePr>
          <p:cNvPr id="3" name="Group 2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656964"/>
              </p:ext>
            </p:extLst>
          </p:nvPr>
        </p:nvGraphicFramePr>
        <p:xfrm>
          <a:off x="234738" y="3592973"/>
          <a:ext cx="8712968" cy="3192836"/>
        </p:xfrm>
        <a:graphic>
          <a:graphicData uri="http://schemas.openxmlformats.org/drawingml/2006/table">
            <a:tbl>
              <a:tblPr/>
              <a:tblGrid>
                <a:gridCol w="3533753"/>
                <a:gridCol w="1891918"/>
                <a:gridCol w="1393567"/>
                <a:gridCol w="1893730"/>
              </a:tblGrid>
              <a:tr h="571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АВТОМАТИЧЕСКИЙ  ПОДСЧЕТ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ИЗMEPЕНИЯ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ГРАНИЦЫ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РУЧНОЙ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6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- гемоглобин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Г/ЛИТР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120 - 160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6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RBC - эритроциты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/литр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3.9-5.0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эритроциты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71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MCV- средний объем эритроцита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Мкм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=1фемтолитр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80.0-95,0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Сферический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(3,2-3,4)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06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МСН - среднее содержание 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в эритроците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Пикограммы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гр.=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пикограмм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7,0-31,0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Цветной показатель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О.85 - 1.0)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71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МСНС – средняя концентрация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1 эритроците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Г/дл или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32.0 - 36.0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62329" y="188640"/>
            <a:ext cx="525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Лабораторная диагностика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1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2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Принципы терапии ЖДА у подростков</a:t>
            </a:r>
            <a:endParaRPr lang="uk-UA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91897"/>
            <a:ext cx="871296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Courier New" pitchFamily="49" charset="0"/>
              <a:buChar char="o"/>
              <a:defRPr/>
            </a:pPr>
            <a:r>
              <a:rPr lang="ru-RU" sz="2300" dirty="0">
                <a:latin typeface="Times New Roman"/>
                <a:ea typeface="Times New Roman"/>
              </a:rPr>
              <a:t>установить</a:t>
            </a:r>
            <a:r>
              <a:rPr lang="ru-RU" sz="2300" spc="-85" dirty="0">
                <a:latin typeface="Times New Roman"/>
                <a:ea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</a:rPr>
              <a:t>и</a:t>
            </a:r>
            <a:r>
              <a:rPr lang="ru-RU" sz="2300" spc="-90" dirty="0">
                <a:latin typeface="Times New Roman"/>
                <a:ea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</a:rPr>
              <a:t>по</a:t>
            </a:r>
            <a:r>
              <a:rPr lang="ru-RU" sz="2300" spc="-85" dirty="0">
                <a:latin typeface="Times New Roman"/>
                <a:ea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</a:rPr>
              <a:t>возможности ликвидировать непосредственную </a:t>
            </a:r>
            <a:r>
              <a:rPr lang="ru-RU" sz="2300" dirty="0" smtClean="0">
                <a:latin typeface="Times New Roman"/>
                <a:ea typeface="Times New Roman"/>
              </a:rPr>
              <a:t>причину анемии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Courier New" pitchFamily="49" charset="0"/>
              <a:buChar char="o"/>
              <a:defRPr/>
            </a:pPr>
            <a:r>
              <a:rPr lang="ru-RU" alt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терапии железодефицитных состояний необходимо назначать препараты железа </a:t>
            </a:r>
            <a:r>
              <a:rPr lang="ru-RU" alt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внутрь</a:t>
            </a:r>
            <a:r>
              <a:rPr lang="ru-RU" alt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1" indent="-342900">
              <a:buFont typeface="Courier New" pitchFamily="49" charset="0"/>
              <a:buChar char="o"/>
              <a:defRPr/>
            </a:pPr>
            <a:r>
              <a:rPr lang="ru-RU" sz="23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выбор препарата железа для конкретного подростка с учетом эффективности и минимизации побочных действий; </a:t>
            </a:r>
          </a:p>
          <a:p>
            <a:pPr marL="342900" lvl="1" indent="-342900">
              <a:buFont typeface="Courier New" pitchFamily="49" charset="0"/>
              <a:buChar char="o"/>
              <a:defRPr/>
            </a:pPr>
            <a:r>
              <a:rPr lang="ru-RU" sz="2300" dirty="0" smtClean="0">
                <a:latin typeface="Times New Roman"/>
                <a:ea typeface="Times New Roman"/>
              </a:rPr>
              <a:t>препараты железа должны обладать хорошей </a:t>
            </a:r>
            <a:r>
              <a:rPr lang="ru-RU" sz="2300" dirty="0" err="1" smtClean="0">
                <a:latin typeface="Times New Roman"/>
                <a:ea typeface="Times New Roman"/>
              </a:rPr>
              <a:t>биодоступность</a:t>
            </a:r>
            <a:r>
              <a:rPr lang="ru-RU" sz="2300" dirty="0" err="1">
                <a:latin typeface="Times New Roman"/>
                <a:ea typeface="Times New Roman"/>
              </a:rPr>
              <a:t>ю</a:t>
            </a:r>
            <a:r>
              <a:rPr lang="ru-RU" sz="2300" dirty="0" smtClean="0">
                <a:latin typeface="Times New Roman"/>
                <a:ea typeface="Times New Roman"/>
              </a:rPr>
              <a:t>, высокой безопасностью, наличием </a:t>
            </a:r>
            <a:r>
              <a:rPr lang="ru-RU" sz="2300" dirty="0">
                <a:latin typeface="Times New Roman"/>
                <a:ea typeface="Times New Roman"/>
              </a:rPr>
              <a:t>различных лекарственных </a:t>
            </a:r>
            <a:r>
              <a:rPr lang="ru-RU" sz="2300" dirty="0" smtClean="0">
                <a:latin typeface="Times New Roman"/>
                <a:ea typeface="Times New Roman"/>
              </a:rPr>
              <a:t>форм;</a:t>
            </a:r>
            <a:endParaRPr lang="ru-RU" sz="2300" dirty="0" smtClean="0">
              <a:solidFill>
                <a:srgbClr val="8064A2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Courier New" pitchFamily="49" charset="0"/>
              <a:buChar char="o"/>
              <a:defRPr/>
            </a:pPr>
            <a:r>
              <a:rPr lang="ru-RU" sz="2300" dirty="0" smtClean="0">
                <a:latin typeface="Times New Roman"/>
                <a:ea typeface="Times New Roman"/>
              </a:rPr>
              <a:t>лечение </a:t>
            </a:r>
            <a:r>
              <a:rPr lang="ru-RU" sz="2300" dirty="0">
                <a:latin typeface="Times New Roman"/>
                <a:ea typeface="Times New Roman"/>
              </a:rPr>
              <a:t>железосодержащими препаратами длительное и должно быть направлено не только на нормализацию уровня гемоглобина, но и на восполнение тканевых</a:t>
            </a:r>
            <a:r>
              <a:rPr lang="ru-RU" sz="2300" spc="-10" dirty="0">
                <a:latin typeface="Times New Roman"/>
                <a:ea typeface="Times New Roman"/>
              </a:rPr>
              <a:t> </a:t>
            </a:r>
            <a:r>
              <a:rPr lang="ru-RU" sz="2300" dirty="0">
                <a:latin typeface="Times New Roman"/>
                <a:ea typeface="Times New Roman"/>
              </a:rPr>
              <a:t>запасов железа, что может занять от 3 до 6 месяцев</a:t>
            </a:r>
            <a:r>
              <a:rPr lang="ru-RU" sz="2300" dirty="0" smtClean="0">
                <a:latin typeface="Times New Roman"/>
                <a:ea typeface="Times New Roman"/>
              </a:rPr>
              <a:t>.</a:t>
            </a:r>
          </a:p>
          <a:p>
            <a:pPr marL="342900" lvl="1" indent="-342900">
              <a:buFont typeface="Courier New" pitchFamily="49" charset="0"/>
              <a:buChar char="o"/>
              <a:defRPr/>
            </a:pPr>
            <a:r>
              <a:rPr lang="ru-RU" alt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гемотрансфузионную терапию проводят только по жизненным показаниям. </a:t>
            </a:r>
            <a:endParaRPr lang="ru-RU" sz="2300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22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07058"/>
              </p:ext>
            </p:extLst>
          </p:nvPr>
        </p:nvGraphicFramePr>
        <p:xfrm>
          <a:off x="179512" y="1700808"/>
          <a:ext cx="8713787" cy="489654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04289"/>
                <a:gridCol w="2376231"/>
                <a:gridCol w="2192716"/>
                <a:gridCol w="1840551"/>
              </a:tblGrid>
              <a:tr h="1120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9" marB="4571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терапии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9" marB="4571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Длительность терапии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9" marB="4571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Средние суточные дозы железа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9" marB="4571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38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Устранение анемии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9" marB="4571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Восстановление концентрации НЬ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9" marB="4571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1,5 -2 месяца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9" marB="4571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100-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мг);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III-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валентное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мг/кг/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9" marB="4571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3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Терапия насыщения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9" marB="4571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Восстановление запасов 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(нормализация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ферритина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9" marB="4571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среднем 3-4 мес.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9" marB="4571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-60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III-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валентное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 мг/кг/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9" marB="4571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040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Поддерживающая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терапия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9" marB="4571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Сохранение уровня всех фондов 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9" marB="4571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гипер-полименорее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 курс 7-10 дней каждый месяц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9" marB="4571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-60мг;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III-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валентное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 мг/кг/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9" marB="45719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347678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Терапия железодефицитной анемии</a:t>
            </a:r>
            <a:endParaRPr lang="uk-UA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50" b="90000" l="875" r="9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19481"/>
          <a:stretch/>
        </p:blipFill>
        <p:spPr>
          <a:xfrm>
            <a:off x="7020272" y="307364"/>
            <a:ext cx="1949562" cy="11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1"/>
          <p:cNvPicPr/>
          <p:nvPr/>
        </p:nvPicPr>
        <p:blipFill rotWithShape="1">
          <a:blip r:embed="rId2" cstate="print"/>
          <a:srcRect t="23474"/>
          <a:stretch/>
        </p:blipFill>
        <p:spPr bwMode="auto">
          <a:xfrm>
            <a:off x="0" y="908720"/>
            <a:ext cx="9144000" cy="594928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79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Алгоритм</a:t>
            </a:r>
            <a:r>
              <a:rPr lang="ru-RU" sz="2800" b="1" spc="-30" dirty="0">
                <a:latin typeface="Times New Roman"/>
                <a:ea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</a:rPr>
              <a:t>профилактики</a:t>
            </a:r>
            <a:r>
              <a:rPr lang="ru-RU" sz="2800" b="1" spc="-20" dirty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</a:rPr>
              <a:t>ЖДА</a:t>
            </a:r>
            <a:r>
              <a:rPr lang="ru-RU" sz="2800" b="1" spc="-30" dirty="0" smtClean="0">
                <a:latin typeface="Times New Roman"/>
                <a:ea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</a:rPr>
              <a:t>у</a:t>
            </a:r>
            <a:r>
              <a:rPr lang="ru-RU" sz="2800" b="1" spc="-45" dirty="0">
                <a:latin typeface="Times New Roman"/>
                <a:ea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</a:rPr>
              <a:t>девочек</a:t>
            </a:r>
            <a:r>
              <a:rPr lang="ru-RU" sz="2800" b="1" spc="-35" dirty="0">
                <a:latin typeface="Times New Roman"/>
                <a:ea typeface="Times New Roman"/>
              </a:rPr>
              <a:t> </a:t>
            </a:r>
            <a:r>
              <a:rPr lang="ru-RU" sz="2800" b="1" spc="-35" dirty="0" smtClean="0">
                <a:latin typeface="Times New Roman"/>
                <a:ea typeface="Times New Roman"/>
              </a:rPr>
              <a:t>		</a:t>
            </a:r>
            <a:r>
              <a:rPr lang="ru-RU" sz="2800" b="1" spc="-35" dirty="0">
                <a:latin typeface="Times New Roman"/>
                <a:ea typeface="Times New Roman"/>
              </a:rPr>
              <a:t>	</a:t>
            </a:r>
            <a:r>
              <a:rPr lang="ru-RU" sz="2800" b="1" dirty="0" smtClean="0">
                <a:latin typeface="Times New Roman"/>
                <a:ea typeface="Times New Roman"/>
              </a:rPr>
              <a:t>пубертатного</a:t>
            </a:r>
            <a:r>
              <a:rPr lang="ru-RU" sz="2800" b="1" spc="-20" dirty="0" smtClean="0">
                <a:latin typeface="Times New Roman"/>
                <a:ea typeface="Times New Roman"/>
              </a:rPr>
              <a:t> </a:t>
            </a:r>
            <a:r>
              <a:rPr lang="ru-RU" sz="2800" b="1" spc="-10" dirty="0">
                <a:latin typeface="Times New Roman"/>
                <a:ea typeface="Times New Roman"/>
              </a:rPr>
              <a:t>возраста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894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49694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Больная П., 15 лет, поступила в клинику с жалобами на слабость, головокружения, плохой аппетит, изжогу, однократную потерю сознания. </a:t>
            </a:r>
            <a:endParaRPr lang="uk-UA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Анамнез заболевания: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Считает себя больной в течение месяца, когда впервые потеряла сознание. На приеме у педиатра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выявлено снижение АД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80/50 мм. рт. ст., шум в сердце. Выполнен клинический анализ крови, обнаружена  тяжелая анемия (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Нв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52 г/л). Направлена на консультацию к гематологу с последующей госпитализацией в ООГД.  Дополнительно, со слов ребенка, установлено, что питание в семье не рациональное. </a:t>
            </a:r>
            <a:endParaRPr lang="uk-UA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Анамнез жизни: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Девочка от 3-й беременности, 2 преждевременных  родов (раннее излитие ОПВ). Масса при рождении 2350,0 г. До 1 года наблюдалась по поводу гипотрофии 2 степени. В 2 года перенесла острый энтероколит, вызванный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энтеробактером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анемию. Наблюдается по поводу сколиоза грудного и поясничного отделов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степени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смешанного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астигматизма.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Менструальный цикл не установился. </a:t>
            </a:r>
            <a:endParaRPr lang="uk-UA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09837"/>
            <a:ext cx="413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Клинический случай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198" y="1268760"/>
            <a:ext cx="81369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Объективно: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Общее состояние тяжелое за счет  выраженного анемического синдрома.  Слабая,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адинамичная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аппетит снижен. Доступна продуктивному контакту.  Правильного телосложения, пониженного питания. Кожные покровы  сухие, чистые, резко бледные. Волосы тусклые, ломкие, поперечная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исчерченность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ногтевых пластинок. Сколиоз в грудном и поясничном отделах позвоночника. Слизистые влажные, язык обложен белым налетом. Периферические лимфоузлы не увеличены. В легких везикулярное дыхание.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Тоны сердца ритмичные, систолический шум анемического характера над всей предсердной областью. Живот мягкий, безболезненный, доступен глубокой пальпации во всех отделах. Печень, селезенка не увеличены. Стул оформлен, мочеиспускания не нарушены. 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332656"/>
            <a:ext cx="4133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Клинический случай</a:t>
            </a:r>
          </a:p>
        </p:txBody>
      </p:sp>
    </p:spTree>
    <p:extLst>
      <p:ext uri="{BB962C8B-B14F-4D97-AF65-F5344CB8AC3E}">
        <p14:creationId xmlns:p14="http://schemas.microsoft.com/office/powerpoint/2010/main" val="32753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40768"/>
            <a:ext cx="820891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клинический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анализ крови: эр.: </a:t>
            </a:r>
            <a:r>
              <a:rPr lang="ru-RU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2,4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Т/л, 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Нb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г/л, 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ц.п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0,7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ретикулоциты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25‰; тромбоциты: 88‰ (211г/л); лейкоциты: 4,1 Г/л; баз.: 1; п: 3; с: 48; л: 47; м: 1; СОЭ 29 мм/ч.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антитела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тироидной 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пероксидазе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а.т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к ТПО) – 7,29 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/мл (норма 0-30); </a:t>
            </a:r>
            <a:endParaRPr lang="uk-UA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тиреотропный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гормон (ТТГ) – 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1,82 </a:t>
            </a:r>
            <a:r>
              <a:rPr lang="ru-RU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мМЕ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/л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(норма 0,3-4,0); </a:t>
            </a:r>
            <a:endParaRPr lang="uk-UA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свободный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тироксин (Т4св) – 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19,7 </a:t>
            </a:r>
            <a:r>
              <a:rPr lang="ru-RU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пмоль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/л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(норма 10,3-24,5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endParaRPr lang="uk-UA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В12 – 512,1 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пг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/мл (норма 182-820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фолиевая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кислота – 12 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/мл (4,6-18,7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ферритин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2,41 </a:t>
            </a:r>
            <a:r>
              <a:rPr lang="ru-RU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/мл,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сывороточное железо – 3,7 </a:t>
            </a:r>
            <a:r>
              <a:rPr lang="ru-RU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/л;</a:t>
            </a:r>
            <a:endParaRPr lang="ru-RU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билирубин - 15,00(</a:t>
            </a:r>
            <a:r>
              <a:rPr lang="ru-RU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/л);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белок 68,1 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г/л.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16632"/>
            <a:ext cx="4133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Клинический случай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698933"/>
            <a:ext cx="4618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Лабораторная диагностика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миелограмма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бласты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1,2%;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гранулоцитарный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ряд 40,8%; лимфоциты: 14,2%; моноциты: 2,8%;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эритроидный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ряд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40,8%; Индекс Л-Э 1,4:1. Мегакариоцитарный росток функционирует в пределах нормы.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УЗИ органов малого таза :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Эхонормограмма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ФГДС: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Застойная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гиперацидная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гастропатия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ассоциированная с H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elicobacter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Дуоденопатия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гастроэнтеролога: Хронический гастродуоденит с повышенной секреторной функцией, ассоциированный с H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elicobacter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обострение. </a:t>
            </a:r>
            <a:endParaRPr lang="uk-U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УЗИ щитовидной железы: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эхонормограмма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60648"/>
            <a:ext cx="4133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Клинический случай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Лабораторная 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21415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82809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Железодефицитная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анемия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клинико-гематологический синдром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характеризующ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снижением содержания железа в организме,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нарушением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синтеза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гемоглобина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эритроцитов.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 больных наблюдаются признаки тканевого дефицита железа (латентный дефицит железа) еще до развития анемии.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Понятие  железодефицитной анемии</a:t>
            </a:r>
            <a:endParaRPr lang="uk-UA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36" y="4581128"/>
            <a:ext cx="4733400" cy="219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156" y="1177547"/>
            <a:ext cx="3258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Основной диагноз:</a:t>
            </a:r>
            <a:endParaRPr lang="uk-UA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876" y="1700767"/>
            <a:ext cx="64213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Железодефицитная анемия тяжелой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степени.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749" y="2924944"/>
            <a:ext cx="58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Сопутствующий диагноз:</a:t>
            </a:r>
            <a:endParaRPr lang="uk-UA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558" y="345112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Хронический гастродуоденит с повышенной секреторной функцией, ассоциированный с H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elicobacter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обострение.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 менструального цикла на фоне позднего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менархе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80351" y="260648"/>
            <a:ext cx="4133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Клинический случай</a:t>
            </a:r>
          </a:p>
        </p:txBody>
      </p:sp>
    </p:spTree>
    <p:extLst>
      <p:ext uri="{BB962C8B-B14F-4D97-AF65-F5344CB8AC3E}">
        <p14:creationId xmlns:p14="http://schemas.microsoft.com/office/powerpoint/2010/main" val="26587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67" y="1700808"/>
            <a:ext cx="8442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Препарат железа (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Сорбифер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комплекс витаминов  (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Витрум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гастродуоденальной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патологии: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Омепразол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Де-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нол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Домперидон</a:t>
            </a:r>
            <a:endParaRPr lang="uk-U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526" y="3284984"/>
            <a:ext cx="8442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Состояние девочки в динамике значительно улучшилось.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удовлетворительном состоянии выписана из отделения для дальнейшего лечения в амбулаторных условиях.</a:t>
            </a:r>
            <a:endParaRPr lang="uk-U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60648"/>
            <a:ext cx="4133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Клинический случай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146" y="1168227"/>
            <a:ext cx="4396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Терапевтическая тактика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Из-за ряда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причин</a:t>
            </a:r>
            <a:r>
              <a:rPr lang="ru-RU" sz="25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девочки-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подростки относятся к группе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риска по развитию железодефицитных состояний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Диагностика 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ЖДА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у подростков имеют особенности, которые необходимо учитывать практикующим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врачам. </a:t>
            </a:r>
            <a:endParaRPr lang="ru-RU" sz="2500" dirty="0" smtClean="0">
              <a:solidFill>
                <a:srgbClr val="8064A2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5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Своевременно </a:t>
            </a:r>
            <a:r>
              <a:rPr lang="ru-RU" sz="2500" dirty="0" err="1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недиагностированный</a:t>
            </a:r>
            <a:r>
              <a:rPr lang="ru-RU" sz="25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и сохраняющийся  дефицит железа у девочек-подростков отражается </a:t>
            </a:r>
            <a:r>
              <a:rPr lang="ru-RU" sz="25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будущем репродуктивном статусе организма </a:t>
            </a:r>
            <a:r>
              <a:rPr lang="ru-RU" sz="25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женщины</a:t>
            </a:r>
            <a:r>
              <a:rPr lang="ru-RU" sz="24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411609"/>
            <a:ext cx="172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" y="-7229"/>
            <a:ext cx="9144000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348346"/>
            <a:ext cx="784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Palatino Linotype" pitchFamily="18" charset="0"/>
              </a:rPr>
              <a:t>Спасибо за внимание</a:t>
            </a:r>
            <a:r>
              <a:rPr lang="ru-RU" sz="5400" dirty="0" smtClean="0">
                <a:solidFill>
                  <a:srgbClr val="00B050"/>
                </a:solidFill>
                <a:latin typeface="Palatino Linotype" pitchFamily="18" charset="0"/>
              </a:rPr>
              <a:t>!</a:t>
            </a:r>
            <a:endParaRPr lang="ru-RU" sz="5400" dirty="0">
              <a:solidFill>
                <a:srgbClr val="00B05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 descr="https://medi.ru/images/j0115116_10_2.gif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594946" y="1340768"/>
            <a:ext cx="7776864" cy="144016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10016"/>
              </p:ext>
            </p:extLst>
          </p:nvPr>
        </p:nvGraphicFramePr>
        <p:xfrm>
          <a:off x="644308" y="2996952"/>
          <a:ext cx="7848872" cy="36268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3010678"/>
                <a:gridCol w="1014140"/>
                <a:gridCol w="1238711"/>
                <a:gridCol w="896697"/>
                <a:gridCol w="1688646"/>
              </a:tblGrid>
              <a:tr h="415143">
                <a:tc>
                  <a:txBody>
                    <a:bodyPr/>
                    <a:lstStyle/>
                    <a:p>
                      <a:pPr marL="42672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2672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Депо</a:t>
                      </a:r>
                      <a:r>
                        <a:rPr lang="ru-RU" sz="1600" b="1" spc="-2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костного</a:t>
                      </a:r>
                      <a:r>
                        <a:rPr lang="ru-RU" sz="1600" b="1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мозга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r>
                        <a:rPr lang="ru-RU" sz="1600" b="1" spc="2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spc="-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spc="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следы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5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90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marR="25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5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marR="25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20181">
                <a:tc>
                  <a:txBody>
                    <a:bodyPr/>
                    <a:lstStyle/>
                    <a:p>
                      <a:pPr marL="88392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392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ОЖСС</a:t>
                      </a:r>
                      <a:r>
                        <a:rPr lang="ru-RU" sz="1600" b="1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spc="-1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μmol</a:t>
                      </a:r>
                      <a:r>
                        <a:rPr lang="ru-RU" sz="1600" b="1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/l)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38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" marR="38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50-</a:t>
                      </a:r>
                      <a:r>
                        <a:rPr lang="ru-RU" sz="1600" b="1" spc="-2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6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25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905" marR="6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25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600" b="1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marR="25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25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540" marR="25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600" b="1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15143">
                <a:tc>
                  <a:txBody>
                    <a:bodyPr/>
                    <a:lstStyle/>
                    <a:p>
                      <a:pPr marL="66675" marR="141605" algn="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141605" algn="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Ферритин</a:t>
                      </a:r>
                      <a:r>
                        <a:rPr lang="ru-RU" sz="1600" b="1" spc="-1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сыворотки</a:t>
                      </a:r>
                      <a:r>
                        <a:rPr lang="ru-RU" sz="1600" b="1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spc="-1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μg</a:t>
                      </a:r>
                      <a:r>
                        <a:rPr lang="ru-RU" sz="1600" b="1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/l)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600" b="1" spc="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ru-RU" sz="1600" b="1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6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25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905" marR="6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ru-RU" sz="1600" b="1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25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marR="25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25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540" marR="25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ru-RU" sz="1600" b="1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05717">
                <a:tc>
                  <a:txBody>
                    <a:bodyPr/>
                    <a:lstStyle/>
                    <a:p>
                      <a:pPr marL="66675" marR="145415" algn="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145415" algn="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Железо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сыворотки</a:t>
                      </a:r>
                      <a:r>
                        <a:rPr lang="ru-RU" sz="1600" b="1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spc="-1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μmol</a:t>
                      </a:r>
                      <a:r>
                        <a:rPr lang="ru-RU" sz="1600" b="1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/l)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444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" marR="444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spc="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ru-RU" sz="1600" b="1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6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25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905" marR="6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ru-RU" sz="1600" b="1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25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ru-RU" sz="1600" b="1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25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25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25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ru-RU" sz="1600" b="1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66638">
                <a:tc>
                  <a:txBody>
                    <a:bodyPr/>
                    <a:lstStyle/>
                    <a:p>
                      <a:pPr marL="3581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81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Насыщение </a:t>
                      </a:r>
                      <a:r>
                        <a:rPr lang="ru-RU" sz="1600" b="1" spc="-1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трансферрина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080" algn="ctr">
                        <a:lnSpc>
                          <a:spcPts val="134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444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" marR="444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ru-RU" sz="1600" b="1" spc="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ru-RU" sz="1600" b="1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6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25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905" marR="6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ru-RU" sz="1600" b="1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25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ru-RU" sz="1600" b="1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marR="25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25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540" marR="25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ru-RU" sz="1600" b="1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831292">
                <a:tc>
                  <a:txBody>
                    <a:bodyPr/>
                    <a:lstStyle/>
                    <a:p>
                      <a:pPr marL="66675" marR="491490" algn="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1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491490" algn="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Протопорфирин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549910" algn="r">
                        <a:lnSpc>
                          <a:spcPts val="134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эритроцитов</a:t>
                      </a:r>
                      <a:r>
                        <a:rPr lang="ru-RU" sz="1600" b="1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spc="-1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μmol</a:t>
                      </a:r>
                      <a:r>
                        <a:rPr lang="ru-RU" sz="1600" b="1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/l)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6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" marR="6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0,28-</a:t>
                      </a:r>
                      <a:r>
                        <a:rPr lang="ru-RU" sz="1600" b="1" spc="-2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marR="6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" marR="6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0,28-</a:t>
                      </a:r>
                      <a:r>
                        <a:rPr lang="ru-RU" sz="1600" b="1" spc="-2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marR="190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1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marR="190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600" b="1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25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2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25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600" b="1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55202">
                <a:tc>
                  <a:txBody>
                    <a:bodyPr/>
                    <a:lstStyle/>
                    <a:p>
                      <a:pPr marL="97536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1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7536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Эритроциты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38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1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" marR="38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marR="190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1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" marR="190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1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905" marR="12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1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5717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микроцитар</a:t>
                      </a:r>
                      <a:r>
                        <a:rPr lang="ru-RU" sz="1600" b="1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33045">
                        <a:lnSpc>
                          <a:spcPts val="130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гипохромные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79712" y="260646"/>
            <a:ext cx="5007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/>
                <a:ea typeface="Times New Roman"/>
              </a:rPr>
              <a:t>Степени</a:t>
            </a:r>
            <a:r>
              <a:rPr lang="ru-RU" sz="3200" b="1" spc="-35" dirty="0">
                <a:latin typeface="Times New Roman"/>
                <a:ea typeface="Times New Roman"/>
              </a:rPr>
              <a:t> </a:t>
            </a:r>
            <a:r>
              <a:rPr lang="ru-RU" sz="3200" b="1" dirty="0">
                <a:latin typeface="Times New Roman"/>
                <a:ea typeface="Times New Roman"/>
              </a:rPr>
              <a:t>дефицита</a:t>
            </a:r>
            <a:r>
              <a:rPr lang="ru-RU" sz="3200" b="1" spc="-30" dirty="0">
                <a:latin typeface="Times New Roman"/>
                <a:ea typeface="Times New Roman"/>
              </a:rPr>
              <a:t> </a:t>
            </a:r>
            <a:r>
              <a:rPr lang="ru-RU" sz="3200" b="1" spc="-10" dirty="0">
                <a:latin typeface="Times New Roman"/>
                <a:ea typeface="Times New Roman"/>
              </a:rPr>
              <a:t>железа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981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50" y="913712"/>
            <a:ext cx="8113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Причины возникновения железодефицитных состояний  у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 девочек-подростков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6" r="7520" b="4489"/>
          <a:stretch/>
        </p:blipFill>
        <p:spPr>
          <a:xfrm>
            <a:off x="7583520" y="2564904"/>
            <a:ext cx="1573295" cy="13339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55768" y="260648"/>
            <a:ext cx="3653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Этиология ЖДА</a:t>
            </a:r>
            <a:endParaRPr lang="uk-UA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016" y="1988840"/>
            <a:ext cx="8208912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Потери железа при хронических кровотечениях (наиболее частая причина):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длительные 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 обильные менструации, ЮМК; </a:t>
            </a:r>
            <a:endParaRPr lang="ru-RU" sz="22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носовые кровотечения и др.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lvl="0" indent="-342900"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 усвояемости железа: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воспалительные 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заболевания </a:t>
            </a:r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ЖКТ, глистная инвазия;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sz="2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мальабсорбции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резекция тонкого кишечника;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Повышенная потребность в железе: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интенсивный 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рост; беременность; занятия спортом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lvl="0" indent="-342900"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Недостаточное поступление железа с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пищей: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вегетарианство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преднамеренное голодание, </a:t>
            </a:r>
            <a:endParaRPr lang="ru-RU" sz="22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обедненный 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железосодержащими продуктами </a:t>
            </a:r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рацион;</a:t>
            </a:r>
          </a:p>
          <a:p>
            <a:pPr marL="342900" lvl="0" indent="-342900"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</a:rPr>
              <a:t>Эндокринная патология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</a:rPr>
              <a:t>ожирение.</a:t>
            </a:r>
            <a:endParaRPr lang="ru-RU" sz="2200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86884"/>
            <a:ext cx="1547664" cy="10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628800"/>
            <a:ext cx="726368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Clr>
                <a:srgbClr val="C00000"/>
              </a:buClr>
              <a:buFont typeface="+mj-lt"/>
              <a:buAutoNum type="romanUcPeriod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раннего возраста.</a:t>
            </a:r>
          </a:p>
          <a:p>
            <a:pPr marL="571500" lvl="0" indent="-571500">
              <a:buClr>
                <a:srgbClr val="C00000"/>
              </a:buClr>
              <a:buFont typeface="+mj-lt"/>
              <a:buAutoNum type="romanUcPeriod"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Девочки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подростки:</a:t>
            </a:r>
          </a:p>
          <a:p>
            <a:pPr marL="1371600" lvl="2" indent="-45720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гормональный дисбаланс;</a:t>
            </a:r>
          </a:p>
          <a:p>
            <a:pPr marL="1371600" lvl="2" indent="-45720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повышенные </a:t>
            </a:r>
            <a:r>
              <a:rPr lang="ru-RU" sz="28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потребности (рост</a:t>
            </a:r>
            <a:r>
              <a:rPr lang="ru-RU" sz="28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1371600" lvl="2" indent="-45720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ювенильные </a:t>
            </a:r>
            <a:r>
              <a:rPr lang="ru-RU" sz="28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маточные кровотечения</a:t>
            </a:r>
            <a:r>
              <a:rPr lang="ru-RU" sz="2800" dirty="0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;   неправильное питание.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Clr>
                <a:srgbClr val="C00000"/>
              </a:buClr>
              <a:buFont typeface="+mj-lt"/>
              <a:buAutoNum type="romanUcPeriod"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Беременные и кормящие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defRPr/>
            </a:pPr>
            <a:endParaRPr lang="uk-UA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60648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группы риска </a:t>
            </a:r>
            <a:endParaRPr lang="uk-UA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b="5107"/>
          <a:stretch/>
        </p:blipFill>
        <p:spPr>
          <a:xfrm>
            <a:off x="6376084" y="4149080"/>
            <a:ext cx="2708030" cy="263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656637" cy="660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4799" y="139902"/>
            <a:ext cx="801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Патогенез железодефицитной анемии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r="2575"/>
          <a:stretch/>
        </p:blipFill>
        <p:spPr>
          <a:xfrm>
            <a:off x="6024021" y="908720"/>
            <a:ext cx="305649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797" y="148478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2400" dirty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90 % </a:t>
            </a:r>
            <a:r>
              <a:rPr lang="ru-RU" sz="2400" dirty="0" smtClean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ювенильных маточных кровотечений наблюдаются при </a:t>
            </a:r>
            <a:r>
              <a:rPr lang="ru-RU" sz="2400" dirty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железодефицитной анемии </a:t>
            </a:r>
            <a:r>
              <a:rPr lang="ru-RU" sz="2400" dirty="0" smtClean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заканчиваются </a:t>
            </a:r>
            <a:r>
              <a:rPr lang="ru-RU" sz="2400" dirty="0" smtClean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ею;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стойких </a:t>
            </a:r>
            <a:r>
              <a:rPr lang="ru-RU" sz="2400" dirty="0" smtClean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рецидивов ЮМК зависит от дефицита железа; 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для достижения </a:t>
            </a:r>
            <a:r>
              <a:rPr lang="ru-RU" sz="2400" dirty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терапевтического эффекта в лечении </a:t>
            </a:r>
            <a:r>
              <a:rPr lang="ru-RU" sz="2400" dirty="0" smtClean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аномальных маточных кровотечений, в том числе рецидивов, необходима нормализация </a:t>
            </a:r>
            <a:r>
              <a:rPr lang="ru-RU" sz="2400" dirty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уровня железа и анемического </a:t>
            </a:r>
            <a:r>
              <a:rPr lang="ru-RU" sz="2400" dirty="0" smtClean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статуса;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невозможна коррекция железодефицитной </a:t>
            </a:r>
            <a:r>
              <a:rPr lang="ru-RU" sz="2400" dirty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анемии, если есть нарушения менструального </a:t>
            </a:r>
            <a:r>
              <a:rPr lang="ru-RU" sz="2400" dirty="0" smtClean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цикла;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нередко </a:t>
            </a:r>
            <a:r>
              <a:rPr lang="ru-RU" sz="2400" dirty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ЖДА развивается </a:t>
            </a:r>
            <a:r>
              <a:rPr lang="ru-RU" sz="2400" dirty="0" smtClean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 на фоне </a:t>
            </a:r>
            <a:r>
              <a:rPr lang="ru-RU" sz="2400" dirty="0">
                <a:solidFill>
                  <a:srgbClr val="22262A"/>
                </a:solidFill>
                <a:latin typeface="Times New Roman" pitchFamily="18" charset="0"/>
                <a:cs typeface="Times New Roman" pitchFamily="18" charset="0"/>
              </a:rPr>
              <a:t>длительных и обильных нерегулярных менструаций.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88640"/>
            <a:ext cx="86859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Зависимость  ювенильных маточных кровотечений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от железодефицитной анемии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Группа 1081"/>
          <p:cNvGrpSpPr/>
          <p:nvPr/>
        </p:nvGrpSpPr>
        <p:grpSpPr>
          <a:xfrm>
            <a:off x="606574" y="241992"/>
            <a:ext cx="7958950" cy="6112952"/>
            <a:chOff x="645497" y="268376"/>
            <a:chExt cx="7958950" cy="611295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45498" y="268376"/>
              <a:ext cx="77048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Гормональный дисбаланс при ЖДА</a:t>
              </a:r>
              <a:endParaRPr lang="uk-UA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263350" y="1124744"/>
              <a:ext cx="3024336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Fe</a:t>
              </a:r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нутриентов</a:t>
              </a:r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55576" y="2564881"/>
              <a:ext cx="1692188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латентный  дефицит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91083" y="2555613"/>
              <a:ext cx="1569802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явный дефицит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25061" y="2023740"/>
              <a:ext cx="2231315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снижение массы тела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725060" y="3411252"/>
              <a:ext cx="2519347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стощение уровня  подкожно-жировой клетчатки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19638" y="4761148"/>
              <a:ext cx="3284809" cy="126014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дефицит витамина Д</a:t>
              </a:r>
              <a:r>
                <a:rPr lang="ru-RU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снижение содержания </a:t>
              </a:r>
              <a:r>
                <a:rPr lang="ru-RU" sz="20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эстрадиола</a:t>
              </a:r>
              <a:r>
                <a:rPr lang="ru-RU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обменно-эндокринные нарушения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83802" y="5288632"/>
              <a:ext cx="1720755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позднее </a:t>
              </a:r>
              <a:r>
                <a:rPr lang="ru-RU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наступление </a:t>
              </a:r>
              <a:r>
                <a:rPr lang="ru-RU" sz="2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менархе</a:t>
              </a:r>
              <a:endPara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01670" y="3933389"/>
              <a:ext cx="2266775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рецидивирующие </a:t>
              </a:r>
              <a:r>
                <a:rPr lang="ru-RU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маточные кровотечения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55576" y="2364741"/>
              <a:ext cx="3700976" cy="1296144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2775518" y="2013452"/>
              <a:ext cx="0" cy="3255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endCxn id="7" idx="1"/>
            </p:cNvCxnSpPr>
            <p:nvPr/>
          </p:nvCxnSpPr>
          <p:spPr>
            <a:xfrm flipV="1">
              <a:off x="4460885" y="2480940"/>
              <a:ext cx="1264176" cy="5311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6846774" y="2966617"/>
              <a:ext cx="0" cy="4446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6837546" y="4325652"/>
              <a:ext cx="0" cy="4354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Прямая со стрелкой 1027"/>
            <p:cNvCxnSpPr/>
            <p:nvPr/>
          </p:nvCxnSpPr>
          <p:spPr>
            <a:xfrm flipH="1">
              <a:off x="4813783" y="5606931"/>
              <a:ext cx="2607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0" name="Прямоугольник 1029"/>
            <p:cNvSpPr/>
            <p:nvPr/>
          </p:nvSpPr>
          <p:spPr>
            <a:xfrm>
              <a:off x="645497" y="5110336"/>
              <a:ext cx="4159059" cy="1270992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38" name="Прямая со стрелкой 1037"/>
            <p:cNvCxnSpPr/>
            <p:nvPr/>
          </p:nvCxnSpPr>
          <p:spPr>
            <a:xfrm flipH="1" flipV="1">
              <a:off x="2734954" y="3660885"/>
              <a:ext cx="7012" cy="2763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2" name="Плюс 1041"/>
            <p:cNvSpPr/>
            <p:nvPr/>
          </p:nvSpPr>
          <p:spPr>
            <a:xfrm>
              <a:off x="2775518" y="5589240"/>
              <a:ext cx="300398" cy="341891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9744" y="5288632"/>
              <a:ext cx="2115774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нарушения менструального цикла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V="1">
              <a:off x="2798072" y="4847789"/>
              <a:ext cx="0" cy="2204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1187624" y="3863974"/>
              <a:ext cx="0" cy="10896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4236836" y="3799037"/>
              <a:ext cx="0" cy="11149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Прямая со стрелкой 1034"/>
            <p:cNvCxnSpPr/>
            <p:nvPr/>
          </p:nvCxnSpPr>
          <p:spPr>
            <a:xfrm>
              <a:off x="2447764" y="3022081"/>
              <a:ext cx="43227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Прямая соединительная линия 1039"/>
            <p:cNvCxnSpPr/>
            <p:nvPr/>
          </p:nvCxnSpPr>
          <p:spPr>
            <a:xfrm>
              <a:off x="6822821" y="6046440"/>
              <a:ext cx="0" cy="3131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Прямая соединительная линия 1047"/>
            <p:cNvCxnSpPr/>
            <p:nvPr/>
          </p:nvCxnSpPr>
          <p:spPr>
            <a:xfrm flipH="1">
              <a:off x="5059793" y="6359624"/>
              <a:ext cx="17630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Прямая соединительная линия 1067"/>
            <p:cNvCxnSpPr/>
            <p:nvPr/>
          </p:nvCxnSpPr>
          <p:spPr>
            <a:xfrm>
              <a:off x="5074519" y="5606931"/>
              <a:ext cx="0" cy="752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36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Клинические синдромы ЖДА</a:t>
            </a:r>
            <a:endParaRPr lang="uk-UA" sz="36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4762" y="1124744"/>
            <a:ext cx="3957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Анемический синдром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6263" y="1844824"/>
            <a:ext cx="187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Жалобы на: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6263" y="2492896"/>
            <a:ext cx="7992887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общую слабость, повышенную утомляемость; </a:t>
            </a:r>
          </a:p>
          <a:p>
            <a:pPr marL="177800" lvl="0" indent="-1778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  обморочные состояния;</a:t>
            </a:r>
          </a:p>
          <a:p>
            <a:pPr marL="177800" lvl="0" indent="-1778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  снижение работоспособности;</a:t>
            </a:r>
          </a:p>
          <a:p>
            <a:pPr marL="177800" lvl="0" indent="-1778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  головокружение, шум в ушах;</a:t>
            </a:r>
          </a:p>
          <a:p>
            <a:pPr marL="177800" lvl="0" indent="-1778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  учащенное сердцебиение, одышку;</a:t>
            </a:r>
          </a:p>
          <a:p>
            <a:pPr marL="177800" lvl="0" indent="-1778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  бледность кожи и слизистых;</a:t>
            </a:r>
          </a:p>
          <a:p>
            <a:pPr marL="177800" lvl="0" indent="-1778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  мелькание «мушек» перед глазами.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/>
          <a:stretch/>
        </p:blipFill>
        <p:spPr>
          <a:xfrm>
            <a:off x="5863530" y="4529262"/>
            <a:ext cx="3275856" cy="2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1355</Words>
  <Application>Microsoft Office PowerPoint</Application>
  <PresentationFormat>Экран (4:3)</PresentationFormat>
  <Paragraphs>275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1_Тема Office</vt:lpstr>
      <vt:lpstr>Дефицитная анемия у девочки-подростка как риск-фактор нарушения репродуктивного здоровья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Дефицитная анемия у девочки-подростка как риск-фактор нарушения репродуктивного здоровья </dc:title>
  <dc:creator>Екатерина</dc:creator>
  <cp:lastModifiedBy>Екатерина</cp:lastModifiedBy>
  <cp:revision>67</cp:revision>
  <dcterms:created xsi:type="dcterms:W3CDTF">2026-02-10T15:56:08Z</dcterms:created>
  <dcterms:modified xsi:type="dcterms:W3CDTF">2026-02-15T20:59:04Z</dcterms:modified>
</cp:coreProperties>
</file>