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1D0"/>
    <a:srgbClr val="FA86C0"/>
    <a:srgbClr val="FCB2E0"/>
    <a:srgbClr val="F9EBE5"/>
    <a:srgbClr val="CEE3C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Группа I (АГ+ожирение)</c:v>
                </c:pt>
              </c:strCache>
            </c:strRef>
          </c:tx>
          <c:spPr>
            <a:solidFill>
              <a:srgbClr val="FCB2E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</c:f>
              <c:strCache>
                <c:ptCount val="1"/>
                <c:pt idx="0">
                  <c:v>Метаболиты оксида азота</c:v>
                </c:pt>
              </c:strCache>
            </c:strRef>
          </c:cat>
          <c:val>
            <c:numRef>
              <c:f>Лист1!$C$4</c:f>
              <c:numCache>
                <c:formatCode>General</c:formatCode>
                <c:ptCount val="1"/>
                <c:pt idx="0">
                  <c:v>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9F-471C-B0F1-12132968E342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Группа II (изолированная АГ)</c:v>
                </c:pt>
              </c:strCache>
            </c:strRef>
          </c:tx>
          <c:spPr>
            <a:solidFill>
              <a:srgbClr val="FA86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</c:f>
              <c:strCache>
                <c:ptCount val="1"/>
                <c:pt idx="0">
                  <c:v>Метаболиты оксида азота</c:v>
                </c:pt>
              </c:strCache>
            </c:strRef>
          </c:cat>
          <c:val>
            <c:numRef>
              <c:f>Лист1!$D$4</c:f>
              <c:numCache>
                <c:formatCode>General</c:formatCode>
                <c:ptCount val="1"/>
                <c:pt idx="0">
                  <c:v>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9F-471C-B0F1-12132968E342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Контроль (здоровые)</c:v>
                </c:pt>
              </c:strCache>
            </c:strRef>
          </c:tx>
          <c:spPr>
            <a:solidFill>
              <a:srgbClr val="FB71D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</c:f>
              <c:strCache>
                <c:ptCount val="1"/>
                <c:pt idx="0">
                  <c:v>Метаболиты оксида азота</c:v>
                </c:pt>
              </c:strCache>
            </c:strRef>
          </c:cat>
          <c:val>
            <c:numRef>
              <c:f>Лист1!$E$4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9F-471C-B0F1-12132968E3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8"/>
        <c:gapDepth val="99"/>
        <c:shape val="box"/>
        <c:axId val="281877104"/>
        <c:axId val="281892944"/>
        <c:axId val="0"/>
      </c:bar3DChart>
      <c:catAx>
        <c:axId val="28187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892944"/>
        <c:crosses val="autoZero"/>
        <c:auto val="1"/>
        <c:lblAlgn val="ctr"/>
        <c:lblOffset val="100"/>
        <c:noMultiLvlLbl val="0"/>
      </c:catAx>
      <c:valAx>
        <c:axId val="281892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187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Диеновые конъюгаты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132-46A2-995B-20B6042E56D8}"/>
              </c:ext>
            </c:extLst>
          </c:dPt>
          <c:dPt>
            <c:idx val="2"/>
            <c:invertIfNegative val="0"/>
            <c:bubble3D val="0"/>
            <c:spPr>
              <a:solidFill>
                <a:srgbClr val="FB71D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9132-46A2-995B-20B6042E56D8}"/>
              </c:ext>
            </c:extLst>
          </c:dPt>
          <c:dLbls>
            <c:dLbl>
              <c:idx val="0"/>
              <c:layout>
                <c:manualLayout>
                  <c:x val="-3.4364261168384879E-3"/>
                  <c:y val="-3.6418816388467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32-46A2-995B-20B6042E56D8}"/>
                </c:ext>
              </c:extLst>
            </c:dLbl>
            <c:dLbl>
              <c:idx val="1"/>
              <c:layout>
                <c:manualLayout>
                  <c:x val="1.718213058419244E-3"/>
                  <c:y val="-7.2837632776934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32-46A2-995B-20B6042E56D8}"/>
                </c:ext>
              </c:extLst>
            </c:dLbl>
            <c:dLbl>
              <c:idx val="2"/>
              <c:layout>
                <c:manualLayout>
                  <c:x val="1.718213058419244E-3"/>
                  <c:y val="-8.497723823975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32-46A2-995B-20B6042E5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Лист1!$C$18:$E$18</c:f>
              <c:strCache>
                <c:ptCount val="3"/>
                <c:pt idx="0">
                  <c:v>Группа I (АГ+ожирение)</c:v>
                </c:pt>
                <c:pt idx="1">
                  <c:v>Группа II (изолированная АГ)</c:v>
                </c:pt>
                <c:pt idx="2">
                  <c:v>Контроль (здоровые)</c:v>
                </c:pt>
              </c:strCache>
            </c:strRef>
          </c:cat>
          <c:val>
            <c:numRef>
              <c:f>Лист1!$C$19:$E$19</c:f>
              <c:numCache>
                <c:formatCode>General</c:formatCode>
                <c:ptCount val="3"/>
                <c:pt idx="0">
                  <c:v>2.87</c:v>
                </c:pt>
                <c:pt idx="1">
                  <c:v>2.4500000000000002</c:v>
                </c:pt>
                <c:pt idx="2">
                  <c:v>2.29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2-46A2-995B-20B6042E56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1873264"/>
        <c:axId val="281881424"/>
        <c:axId val="0"/>
      </c:bar3DChart>
      <c:catAx>
        <c:axId val="28187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881424"/>
        <c:crosses val="autoZero"/>
        <c:auto val="1"/>
        <c:lblAlgn val="ctr"/>
        <c:lblOffset val="100"/>
        <c:noMultiLvlLbl val="0"/>
      </c:catAx>
      <c:valAx>
        <c:axId val="281881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187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Лист1!$B$36</c:f>
              <c:strCache>
                <c:ptCount val="1"/>
                <c:pt idx="0">
                  <c:v>Малоновый диальдегид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5C2-4E31-B322-523058A5FF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5C2-4E31-B322-523058A5FF9D}"/>
              </c:ext>
            </c:extLst>
          </c:dPt>
          <c:dLbls>
            <c:dLbl>
              <c:idx val="0"/>
              <c:layout>
                <c:manualLayout>
                  <c:x val="0"/>
                  <c:y val="-5.1259566292660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C2-4E31-B322-523058A5FF9D}"/>
                </c:ext>
              </c:extLst>
            </c:dLbl>
            <c:dLbl>
              <c:idx val="1"/>
              <c:layout>
                <c:manualLayout>
                  <c:x val="5.1390289420397833E-3"/>
                  <c:y val="-5.66553101129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C2-4E31-B322-523058A5FF9D}"/>
                </c:ext>
              </c:extLst>
            </c:dLbl>
            <c:dLbl>
              <c:idx val="2"/>
              <c:layout>
                <c:manualLayout>
                  <c:x val="1.3704077178772924E-2"/>
                  <c:y val="-4.856169438252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C2-4E31-B322-523058A5FF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Лист1!$C$35:$E$35</c:f>
              <c:strCache>
                <c:ptCount val="3"/>
                <c:pt idx="0">
                  <c:v>Группа I (АГ+ожирение)</c:v>
                </c:pt>
                <c:pt idx="1">
                  <c:v>Группа II (изолированная АГ)</c:v>
                </c:pt>
                <c:pt idx="2">
                  <c:v>Контроль (здоровые)</c:v>
                </c:pt>
              </c:strCache>
            </c:strRef>
          </c:cat>
          <c:val>
            <c:numRef>
              <c:f>Лист1!$C$36:$E$36</c:f>
              <c:numCache>
                <c:formatCode>General</c:formatCode>
                <c:ptCount val="3"/>
                <c:pt idx="0">
                  <c:v>13.2</c:v>
                </c:pt>
                <c:pt idx="1">
                  <c:v>12.2</c:v>
                </c:pt>
                <c:pt idx="2">
                  <c:v>9.64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2-4E31-B322-523058A5FF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1887664"/>
        <c:axId val="281890064"/>
        <c:axId val="0"/>
      </c:bar3DChart>
      <c:catAx>
        <c:axId val="2818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890064"/>
        <c:crosses val="autoZero"/>
        <c:auto val="1"/>
        <c:lblAlgn val="ctr"/>
        <c:lblOffset val="100"/>
        <c:noMultiLvlLbl val="0"/>
      </c:catAx>
      <c:valAx>
        <c:axId val="28189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88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Лист1!$B$39</c:f>
              <c:strCache>
                <c:ptCount val="1"/>
                <c:pt idx="0">
                  <c:v>Активность каталазы</c:v>
                </c:pt>
              </c:strCache>
            </c:strRef>
          </c:tx>
          <c:spPr>
            <a:solidFill>
              <a:srgbClr val="F9EBE5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CB2E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A0A-4950-B148-C28517ECFFD2}"/>
              </c:ext>
            </c:extLst>
          </c:dPt>
          <c:dPt>
            <c:idx val="2"/>
            <c:invertIfNegative val="0"/>
            <c:bubble3D val="0"/>
            <c:spPr>
              <a:solidFill>
                <a:srgbClr val="FA86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A0A-4950-B148-C28517ECFFD2}"/>
              </c:ext>
            </c:extLst>
          </c:dPt>
          <c:dLbls>
            <c:dLbl>
              <c:idx val="0"/>
              <c:layout>
                <c:manualLayout>
                  <c:x val="5.432322317790856E-3"/>
                  <c:y val="-6.7956573193183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0A-4950-B148-C28517ECFFD2}"/>
                </c:ext>
              </c:extLst>
            </c:dLbl>
            <c:dLbl>
              <c:idx val="1"/>
              <c:layout>
                <c:manualLayout>
                  <c:x val="-7.2430964237211407E-3"/>
                  <c:y val="-6.7956573193183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0A-4950-B148-C28517ECFFD2}"/>
                </c:ext>
              </c:extLst>
            </c:dLbl>
            <c:dLbl>
              <c:idx val="2"/>
              <c:layout>
                <c:manualLayout>
                  <c:x val="0"/>
                  <c:y val="-6.7956573193183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0A-4950-B148-C28517ECFF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Лист1!$C$38:$E$38</c:f>
              <c:strCache>
                <c:ptCount val="3"/>
                <c:pt idx="0">
                  <c:v>Группа I (АГ+ожирение)</c:v>
                </c:pt>
                <c:pt idx="1">
                  <c:v>Группа II (изолированная АГ)</c:v>
                </c:pt>
                <c:pt idx="2">
                  <c:v>Контроль (здоровые)</c:v>
                </c:pt>
              </c:strCache>
            </c:strRef>
          </c:cat>
          <c:val>
            <c:numRef>
              <c:f>Лист1!$C$39:$E$39</c:f>
              <c:numCache>
                <c:formatCode>General</c:formatCode>
                <c:ptCount val="3"/>
                <c:pt idx="0">
                  <c:v>7.2</c:v>
                </c:pt>
                <c:pt idx="1">
                  <c:v>9.58</c:v>
                </c:pt>
                <c:pt idx="2">
                  <c:v>17.04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A-4950-B148-C28517ECF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1917424"/>
        <c:axId val="281906384"/>
        <c:axId val="0"/>
      </c:bar3DChart>
      <c:catAx>
        <c:axId val="28191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906384"/>
        <c:crosses val="autoZero"/>
        <c:auto val="1"/>
        <c:lblAlgn val="ctr"/>
        <c:lblOffset val="100"/>
        <c:noMultiLvlLbl val="0"/>
      </c:catAx>
      <c:valAx>
        <c:axId val="281906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191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A2BDD-4B98-4F91-BC0D-64C94EBF6B84}" type="doc">
      <dgm:prSet loTypeId="urn:microsoft.com/office/officeart/2005/8/layout/process1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09FD41C-AA2E-4D9A-BC9F-DB889DF65DAB}">
      <dgm:prSet phldrT="[Текст]" custT="1"/>
      <dgm:spPr/>
      <dgm:t>
        <a:bodyPr/>
        <a:lstStyle/>
        <a:p>
          <a:r>
            <a:rPr lang="ru-RU" sz="2200" dirty="0"/>
            <a:t>Активация НАДФН-оксидазы, митохондриальная дисфункция и нарушение антиоксидантной защиты</a:t>
          </a:r>
        </a:p>
      </dgm:t>
    </dgm:pt>
    <dgm:pt modelId="{7D464F59-9D51-498D-811E-57A00DDAEFC1}" type="parTrans" cxnId="{AA1635C6-1975-426F-BA53-BF337A4FA22B}">
      <dgm:prSet/>
      <dgm:spPr/>
      <dgm:t>
        <a:bodyPr/>
        <a:lstStyle/>
        <a:p>
          <a:endParaRPr lang="ru-RU"/>
        </a:p>
      </dgm:t>
    </dgm:pt>
    <dgm:pt modelId="{80D1C5FF-EAC8-4D9E-85FA-1B57EC290815}" type="sibTrans" cxnId="{AA1635C6-1975-426F-BA53-BF337A4FA22B}">
      <dgm:prSet/>
      <dgm:spPr/>
      <dgm:t>
        <a:bodyPr/>
        <a:lstStyle/>
        <a:p>
          <a:endParaRPr lang="ru-RU"/>
        </a:p>
      </dgm:t>
    </dgm:pt>
    <dgm:pt modelId="{B4D174F2-D8ED-49D4-9F09-2FFDB8AE8C23}">
      <dgm:prSet phldrT="[Текст]" custT="1"/>
      <dgm:spPr/>
      <dgm:t>
        <a:bodyPr/>
        <a:lstStyle/>
        <a:p>
          <a:r>
            <a:rPr lang="ru-RU" sz="2200" dirty="0"/>
            <a:t>Гиперпродукция активных форм кислорода</a:t>
          </a:r>
        </a:p>
      </dgm:t>
    </dgm:pt>
    <dgm:pt modelId="{B0FC21DB-0D03-41CE-ACF0-7AB225B08DFC}" type="parTrans" cxnId="{62E49C08-5DF7-4C06-B153-E0103A182D25}">
      <dgm:prSet/>
      <dgm:spPr/>
      <dgm:t>
        <a:bodyPr/>
        <a:lstStyle/>
        <a:p>
          <a:endParaRPr lang="ru-RU"/>
        </a:p>
      </dgm:t>
    </dgm:pt>
    <dgm:pt modelId="{55437F91-B998-405A-B620-F57368266181}" type="sibTrans" cxnId="{62E49C08-5DF7-4C06-B153-E0103A182D25}">
      <dgm:prSet/>
      <dgm:spPr/>
      <dgm:t>
        <a:bodyPr/>
        <a:lstStyle/>
        <a:p>
          <a:endParaRPr lang="ru-RU"/>
        </a:p>
      </dgm:t>
    </dgm:pt>
    <dgm:pt modelId="{5F18319B-6526-4712-A911-BF3B71E700AB}">
      <dgm:prSet phldrT="[Текст]" custT="1"/>
      <dgm:spPr/>
      <dgm:t>
        <a:bodyPr/>
        <a:lstStyle/>
        <a:p>
          <a:r>
            <a:rPr lang="ru-RU" sz="2200" dirty="0"/>
            <a:t>Перекисное окислению липидов, повреждение белков, эндотелиальная дисфункция </a:t>
          </a:r>
        </a:p>
      </dgm:t>
    </dgm:pt>
    <dgm:pt modelId="{DB878A34-20AC-48DC-93D7-D58DCC6A0954}" type="parTrans" cxnId="{A7EC93B3-E608-4EC7-8A48-3AAE114022D5}">
      <dgm:prSet/>
      <dgm:spPr/>
      <dgm:t>
        <a:bodyPr/>
        <a:lstStyle/>
        <a:p>
          <a:endParaRPr lang="ru-RU"/>
        </a:p>
      </dgm:t>
    </dgm:pt>
    <dgm:pt modelId="{EFC41421-8A0F-49BF-BD63-805FDAFC1B25}" type="sibTrans" cxnId="{A7EC93B3-E608-4EC7-8A48-3AAE114022D5}">
      <dgm:prSet/>
      <dgm:spPr/>
      <dgm:t>
        <a:bodyPr/>
        <a:lstStyle/>
        <a:p>
          <a:endParaRPr lang="ru-RU"/>
        </a:p>
      </dgm:t>
    </dgm:pt>
    <dgm:pt modelId="{DB705035-883E-4738-9F6E-DBCAD51FF700}" type="pres">
      <dgm:prSet presAssocID="{AE4A2BDD-4B98-4F91-BC0D-64C94EBF6B84}" presName="Name0" presStyleCnt="0">
        <dgm:presLayoutVars>
          <dgm:dir/>
          <dgm:resizeHandles val="exact"/>
        </dgm:presLayoutVars>
      </dgm:prSet>
      <dgm:spPr/>
    </dgm:pt>
    <dgm:pt modelId="{D8AA8EE3-7778-4308-B253-95792B9D5B3F}" type="pres">
      <dgm:prSet presAssocID="{009FD41C-AA2E-4D9A-BC9F-DB889DF65DAB}" presName="node" presStyleLbl="node1" presStyleIdx="0" presStyleCnt="3" custScaleY="127151">
        <dgm:presLayoutVars>
          <dgm:bulletEnabled val="1"/>
        </dgm:presLayoutVars>
      </dgm:prSet>
      <dgm:spPr/>
    </dgm:pt>
    <dgm:pt modelId="{15BAC7EC-834D-47D6-85A0-21C3D2781C7A}" type="pres">
      <dgm:prSet presAssocID="{80D1C5FF-EAC8-4D9E-85FA-1B57EC290815}" presName="sibTrans" presStyleLbl="sibTrans2D1" presStyleIdx="0" presStyleCnt="2"/>
      <dgm:spPr/>
    </dgm:pt>
    <dgm:pt modelId="{55AD525D-C196-49F8-9533-5AD68F22AB54}" type="pres">
      <dgm:prSet presAssocID="{80D1C5FF-EAC8-4D9E-85FA-1B57EC290815}" presName="connectorText" presStyleLbl="sibTrans2D1" presStyleIdx="0" presStyleCnt="2"/>
      <dgm:spPr/>
    </dgm:pt>
    <dgm:pt modelId="{36766442-28BA-4794-88CC-4F7E01068F9E}" type="pres">
      <dgm:prSet presAssocID="{B4D174F2-D8ED-49D4-9F09-2FFDB8AE8C23}" presName="node" presStyleLbl="node1" presStyleIdx="1" presStyleCnt="3" custScaleY="127151">
        <dgm:presLayoutVars>
          <dgm:bulletEnabled val="1"/>
        </dgm:presLayoutVars>
      </dgm:prSet>
      <dgm:spPr/>
    </dgm:pt>
    <dgm:pt modelId="{FDA205C9-6BD3-4083-93CB-EC3CFF108941}" type="pres">
      <dgm:prSet presAssocID="{55437F91-B998-405A-B620-F57368266181}" presName="sibTrans" presStyleLbl="sibTrans2D1" presStyleIdx="1" presStyleCnt="2"/>
      <dgm:spPr/>
    </dgm:pt>
    <dgm:pt modelId="{1863483F-FB20-444B-8FDF-F6D9E154DF3A}" type="pres">
      <dgm:prSet presAssocID="{55437F91-B998-405A-B620-F57368266181}" presName="connectorText" presStyleLbl="sibTrans2D1" presStyleIdx="1" presStyleCnt="2"/>
      <dgm:spPr/>
    </dgm:pt>
    <dgm:pt modelId="{DD6EB647-EB01-43C7-B4DD-C7A5434BD574}" type="pres">
      <dgm:prSet presAssocID="{5F18319B-6526-4712-A911-BF3B71E700AB}" presName="node" presStyleLbl="node1" presStyleIdx="2" presStyleCnt="3" custScaleY="127151">
        <dgm:presLayoutVars>
          <dgm:bulletEnabled val="1"/>
        </dgm:presLayoutVars>
      </dgm:prSet>
      <dgm:spPr/>
    </dgm:pt>
  </dgm:ptLst>
  <dgm:cxnLst>
    <dgm:cxn modelId="{62E49C08-5DF7-4C06-B153-E0103A182D25}" srcId="{AE4A2BDD-4B98-4F91-BC0D-64C94EBF6B84}" destId="{B4D174F2-D8ED-49D4-9F09-2FFDB8AE8C23}" srcOrd="1" destOrd="0" parTransId="{B0FC21DB-0D03-41CE-ACF0-7AB225B08DFC}" sibTransId="{55437F91-B998-405A-B620-F57368266181}"/>
    <dgm:cxn modelId="{9C49C20B-E59E-4886-872A-23B5D8CD5D37}" type="presOf" srcId="{55437F91-B998-405A-B620-F57368266181}" destId="{1863483F-FB20-444B-8FDF-F6D9E154DF3A}" srcOrd="1" destOrd="0" presId="urn:microsoft.com/office/officeart/2005/8/layout/process1"/>
    <dgm:cxn modelId="{6C79EF26-BB31-46D8-B0E5-2744DFA364E8}" type="presOf" srcId="{55437F91-B998-405A-B620-F57368266181}" destId="{FDA205C9-6BD3-4083-93CB-EC3CFF108941}" srcOrd="0" destOrd="0" presId="urn:microsoft.com/office/officeart/2005/8/layout/process1"/>
    <dgm:cxn modelId="{6D157F2E-5CCA-4E49-877C-692E0CFD396F}" type="presOf" srcId="{009FD41C-AA2E-4D9A-BC9F-DB889DF65DAB}" destId="{D8AA8EE3-7778-4308-B253-95792B9D5B3F}" srcOrd="0" destOrd="0" presId="urn:microsoft.com/office/officeart/2005/8/layout/process1"/>
    <dgm:cxn modelId="{6A83736F-B0A6-4395-92F1-1A8AF8916861}" type="presOf" srcId="{80D1C5FF-EAC8-4D9E-85FA-1B57EC290815}" destId="{55AD525D-C196-49F8-9533-5AD68F22AB54}" srcOrd="1" destOrd="0" presId="urn:microsoft.com/office/officeart/2005/8/layout/process1"/>
    <dgm:cxn modelId="{87BFE655-20F1-4D5E-8ABD-3D67D96F5FE5}" type="presOf" srcId="{80D1C5FF-EAC8-4D9E-85FA-1B57EC290815}" destId="{15BAC7EC-834D-47D6-85A0-21C3D2781C7A}" srcOrd="0" destOrd="0" presId="urn:microsoft.com/office/officeart/2005/8/layout/process1"/>
    <dgm:cxn modelId="{974A7E84-BC21-422C-B8C3-ECF5AA172B70}" type="presOf" srcId="{B4D174F2-D8ED-49D4-9F09-2FFDB8AE8C23}" destId="{36766442-28BA-4794-88CC-4F7E01068F9E}" srcOrd="0" destOrd="0" presId="urn:microsoft.com/office/officeart/2005/8/layout/process1"/>
    <dgm:cxn modelId="{2AAE67A8-0650-4453-8914-5E610AC869F3}" type="presOf" srcId="{5F18319B-6526-4712-A911-BF3B71E700AB}" destId="{DD6EB647-EB01-43C7-B4DD-C7A5434BD574}" srcOrd="0" destOrd="0" presId="urn:microsoft.com/office/officeart/2005/8/layout/process1"/>
    <dgm:cxn modelId="{CBC08FB3-BAFD-4F33-91B3-F0FF4D58E9FE}" type="presOf" srcId="{AE4A2BDD-4B98-4F91-BC0D-64C94EBF6B84}" destId="{DB705035-883E-4738-9F6E-DBCAD51FF700}" srcOrd="0" destOrd="0" presId="urn:microsoft.com/office/officeart/2005/8/layout/process1"/>
    <dgm:cxn modelId="{A7EC93B3-E608-4EC7-8A48-3AAE114022D5}" srcId="{AE4A2BDD-4B98-4F91-BC0D-64C94EBF6B84}" destId="{5F18319B-6526-4712-A911-BF3B71E700AB}" srcOrd="2" destOrd="0" parTransId="{DB878A34-20AC-48DC-93D7-D58DCC6A0954}" sibTransId="{EFC41421-8A0F-49BF-BD63-805FDAFC1B25}"/>
    <dgm:cxn modelId="{AA1635C6-1975-426F-BA53-BF337A4FA22B}" srcId="{AE4A2BDD-4B98-4F91-BC0D-64C94EBF6B84}" destId="{009FD41C-AA2E-4D9A-BC9F-DB889DF65DAB}" srcOrd="0" destOrd="0" parTransId="{7D464F59-9D51-498D-811E-57A00DDAEFC1}" sibTransId="{80D1C5FF-EAC8-4D9E-85FA-1B57EC290815}"/>
    <dgm:cxn modelId="{BEDCA3AE-68F6-4FDD-AAE9-2F611742CFB0}" type="presParOf" srcId="{DB705035-883E-4738-9F6E-DBCAD51FF700}" destId="{D8AA8EE3-7778-4308-B253-95792B9D5B3F}" srcOrd="0" destOrd="0" presId="urn:microsoft.com/office/officeart/2005/8/layout/process1"/>
    <dgm:cxn modelId="{A5179731-6DE3-49C6-ABD9-742EF07B024D}" type="presParOf" srcId="{DB705035-883E-4738-9F6E-DBCAD51FF700}" destId="{15BAC7EC-834D-47D6-85A0-21C3D2781C7A}" srcOrd="1" destOrd="0" presId="urn:microsoft.com/office/officeart/2005/8/layout/process1"/>
    <dgm:cxn modelId="{FBF24B13-889C-4409-A541-437AB6C79661}" type="presParOf" srcId="{15BAC7EC-834D-47D6-85A0-21C3D2781C7A}" destId="{55AD525D-C196-49F8-9533-5AD68F22AB54}" srcOrd="0" destOrd="0" presId="urn:microsoft.com/office/officeart/2005/8/layout/process1"/>
    <dgm:cxn modelId="{61B11200-1032-4184-AE42-FBC20C6934BE}" type="presParOf" srcId="{DB705035-883E-4738-9F6E-DBCAD51FF700}" destId="{36766442-28BA-4794-88CC-4F7E01068F9E}" srcOrd="2" destOrd="0" presId="urn:microsoft.com/office/officeart/2005/8/layout/process1"/>
    <dgm:cxn modelId="{E4573376-298D-4BA6-AC26-C2682D4F5520}" type="presParOf" srcId="{DB705035-883E-4738-9F6E-DBCAD51FF700}" destId="{FDA205C9-6BD3-4083-93CB-EC3CFF108941}" srcOrd="3" destOrd="0" presId="urn:microsoft.com/office/officeart/2005/8/layout/process1"/>
    <dgm:cxn modelId="{D1D796FA-CEDD-4A10-8808-3ACA9922B425}" type="presParOf" srcId="{FDA205C9-6BD3-4083-93CB-EC3CFF108941}" destId="{1863483F-FB20-444B-8FDF-F6D9E154DF3A}" srcOrd="0" destOrd="0" presId="urn:microsoft.com/office/officeart/2005/8/layout/process1"/>
    <dgm:cxn modelId="{382EEA89-4456-462D-903E-A5C5BD8589C4}" type="presParOf" srcId="{DB705035-883E-4738-9F6E-DBCAD51FF700}" destId="{DD6EB647-EB01-43C7-B4DD-C7A5434BD57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6508A0-C4AD-47EE-87CD-F2B5F523EA4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78377F-FF57-44E3-A80C-414DB8BDC749}">
      <dgm:prSet phldrT="[Текст]" custT="1"/>
      <dgm:spPr/>
      <dgm:t>
        <a:bodyPr/>
        <a:lstStyle/>
        <a:p>
          <a:r>
            <a:rPr lang="ru-RU" sz="1800" b="1" dirty="0"/>
            <a:t>Обследуемые 14-16 лет (</a:t>
          </a:r>
          <a:r>
            <a:rPr lang="en-US" sz="1800" b="1" dirty="0"/>
            <a:t>n=34)</a:t>
          </a:r>
          <a:endParaRPr lang="ru-RU" sz="1800" b="1" dirty="0"/>
        </a:p>
      </dgm:t>
    </dgm:pt>
    <dgm:pt modelId="{E5FC3FE1-FB86-49C4-AF48-0F6F206D1461}" type="parTrans" cxnId="{EBCC2DFD-C060-4F1B-A991-2C63C1E35179}">
      <dgm:prSet/>
      <dgm:spPr/>
      <dgm:t>
        <a:bodyPr/>
        <a:lstStyle/>
        <a:p>
          <a:endParaRPr lang="ru-RU"/>
        </a:p>
      </dgm:t>
    </dgm:pt>
    <dgm:pt modelId="{DEDC878C-3335-409C-A094-F74956828DB1}" type="sibTrans" cxnId="{EBCC2DFD-C060-4F1B-A991-2C63C1E35179}">
      <dgm:prSet/>
      <dgm:spPr/>
      <dgm:t>
        <a:bodyPr/>
        <a:lstStyle/>
        <a:p>
          <a:endParaRPr lang="ru-RU"/>
        </a:p>
      </dgm:t>
    </dgm:pt>
    <dgm:pt modelId="{DF5B27BD-64BF-48B8-B122-9E659AA4B48C}">
      <dgm:prSet custT="1"/>
      <dgm:spPr/>
      <dgm:t>
        <a:bodyPr/>
        <a:lstStyle/>
        <a:p>
          <a:r>
            <a:rPr lang="ru-RU" sz="1800" b="1" dirty="0"/>
            <a:t>Группа контроля – здоровые девочки (</a:t>
          </a:r>
          <a:r>
            <a:rPr lang="en-US" sz="1800" b="1" dirty="0"/>
            <a:t>n=8)</a:t>
          </a:r>
          <a:endParaRPr lang="ru-RU" sz="1800" b="1" dirty="0"/>
        </a:p>
      </dgm:t>
    </dgm:pt>
    <dgm:pt modelId="{0B36ED54-79AE-4988-AE1E-CB0ED2798ACB}" type="parTrans" cxnId="{6B37CAF9-21AB-4534-AF0C-79A9CDDD814B}">
      <dgm:prSet/>
      <dgm:spPr/>
      <dgm:t>
        <a:bodyPr/>
        <a:lstStyle/>
        <a:p>
          <a:endParaRPr lang="ru-RU"/>
        </a:p>
      </dgm:t>
    </dgm:pt>
    <dgm:pt modelId="{D1EBBC37-5011-4871-AB8C-2267A54BB0B4}" type="sibTrans" cxnId="{6B37CAF9-21AB-4534-AF0C-79A9CDDD814B}">
      <dgm:prSet/>
      <dgm:spPr/>
      <dgm:t>
        <a:bodyPr/>
        <a:lstStyle/>
        <a:p>
          <a:endParaRPr lang="ru-RU"/>
        </a:p>
      </dgm:t>
    </dgm:pt>
    <dgm:pt modelId="{DE806FA6-B158-44E5-9730-A746C80AC98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/>
            <a:t>Группа I – </a:t>
          </a:r>
        </a:p>
        <a:p>
          <a:pPr>
            <a:spcAft>
              <a:spcPts val="0"/>
            </a:spcAft>
          </a:pPr>
          <a:r>
            <a:rPr lang="ru-RU" sz="1800" b="1" dirty="0"/>
            <a:t>девочки с АГ в сочетании с ожирением (</a:t>
          </a:r>
          <a:r>
            <a:rPr lang="en-US" sz="1800" b="1" dirty="0"/>
            <a:t>n=16)</a:t>
          </a:r>
          <a:endParaRPr lang="ru-RU" sz="1800" b="1" dirty="0"/>
        </a:p>
      </dgm:t>
    </dgm:pt>
    <dgm:pt modelId="{DBDFE3C0-2229-41EF-A045-EF714254AE20}" type="parTrans" cxnId="{04286291-F958-4257-99F4-44B8610BBCE3}">
      <dgm:prSet/>
      <dgm:spPr/>
      <dgm:t>
        <a:bodyPr/>
        <a:lstStyle/>
        <a:p>
          <a:endParaRPr lang="ru-RU"/>
        </a:p>
      </dgm:t>
    </dgm:pt>
    <dgm:pt modelId="{74756FCB-B17F-43C5-8D29-5362D00CD097}" type="sibTrans" cxnId="{04286291-F958-4257-99F4-44B8610BBCE3}">
      <dgm:prSet/>
      <dgm:spPr/>
      <dgm:t>
        <a:bodyPr/>
        <a:lstStyle/>
        <a:p>
          <a:endParaRPr lang="ru-RU"/>
        </a:p>
      </dgm:t>
    </dgm:pt>
    <dgm:pt modelId="{FD45884B-4085-440A-AE02-BF6C262AFE2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/>
            <a:t>Группа II – </a:t>
          </a:r>
        </a:p>
        <a:p>
          <a:pPr>
            <a:spcAft>
              <a:spcPts val="0"/>
            </a:spcAft>
          </a:pPr>
          <a:r>
            <a:rPr lang="ru-RU" sz="1800" b="1" dirty="0"/>
            <a:t>девочки с изолированной эссенциальной АГ (</a:t>
          </a:r>
          <a:r>
            <a:rPr lang="en-US" sz="1800" b="1" dirty="0"/>
            <a:t>n=</a:t>
          </a:r>
          <a:r>
            <a:rPr lang="ru-RU" sz="1800" b="1" dirty="0"/>
            <a:t>10)</a:t>
          </a:r>
        </a:p>
      </dgm:t>
    </dgm:pt>
    <dgm:pt modelId="{CE48B51C-1E58-4EE9-BBDB-F407997E9FC4}" type="parTrans" cxnId="{048639A5-55EE-412B-BD1C-2D2ADA64D95F}">
      <dgm:prSet/>
      <dgm:spPr/>
      <dgm:t>
        <a:bodyPr/>
        <a:lstStyle/>
        <a:p>
          <a:endParaRPr lang="ru-RU"/>
        </a:p>
      </dgm:t>
    </dgm:pt>
    <dgm:pt modelId="{724F419A-6422-43FD-9B62-B282D3B74CA4}" type="sibTrans" cxnId="{048639A5-55EE-412B-BD1C-2D2ADA64D95F}">
      <dgm:prSet/>
      <dgm:spPr/>
      <dgm:t>
        <a:bodyPr/>
        <a:lstStyle/>
        <a:p>
          <a:endParaRPr lang="ru-RU"/>
        </a:p>
      </dgm:t>
    </dgm:pt>
    <dgm:pt modelId="{BA5F33E2-3155-4319-9933-3A10A952D6C6}">
      <dgm:prSet phldrT="[Текст]" custT="1"/>
      <dgm:spPr/>
      <dgm:t>
        <a:bodyPr/>
        <a:lstStyle/>
        <a:p>
          <a:r>
            <a:rPr lang="ru-RU" sz="1800" b="1" dirty="0"/>
            <a:t>Девочки с эссенциальной АГ</a:t>
          </a:r>
          <a:r>
            <a:rPr lang="en-US" sz="1800" b="1" dirty="0"/>
            <a:t> (n=26)</a:t>
          </a:r>
          <a:endParaRPr lang="ru-RU" sz="1800" b="1" dirty="0"/>
        </a:p>
      </dgm:t>
    </dgm:pt>
    <dgm:pt modelId="{64B89D0C-3FBF-4B43-8060-1D00F8C1E48D}" type="parTrans" cxnId="{919F9FBB-3C1F-4824-ADA7-84B12D2D8755}">
      <dgm:prSet/>
      <dgm:spPr/>
      <dgm:t>
        <a:bodyPr/>
        <a:lstStyle/>
        <a:p>
          <a:endParaRPr lang="ru-RU"/>
        </a:p>
      </dgm:t>
    </dgm:pt>
    <dgm:pt modelId="{90635188-387B-4C56-8ED9-CFEE6C5EAA40}" type="sibTrans" cxnId="{919F9FBB-3C1F-4824-ADA7-84B12D2D8755}">
      <dgm:prSet/>
      <dgm:spPr/>
      <dgm:t>
        <a:bodyPr/>
        <a:lstStyle/>
        <a:p>
          <a:endParaRPr lang="ru-RU"/>
        </a:p>
      </dgm:t>
    </dgm:pt>
    <dgm:pt modelId="{A99E0821-AF12-4E90-9DDF-D15FB2A24725}" type="pres">
      <dgm:prSet presAssocID="{A66508A0-C4AD-47EE-87CD-F2B5F523EA4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2E5947-F96F-4F81-8E95-665B940D9022}" type="pres">
      <dgm:prSet presAssocID="{9678377F-FF57-44E3-A80C-414DB8BDC749}" presName="hierRoot1" presStyleCnt="0">
        <dgm:presLayoutVars>
          <dgm:hierBranch val="init"/>
        </dgm:presLayoutVars>
      </dgm:prSet>
      <dgm:spPr/>
    </dgm:pt>
    <dgm:pt modelId="{549A28D5-D440-4E84-9FDD-D216B8FC0337}" type="pres">
      <dgm:prSet presAssocID="{9678377F-FF57-44E3-A80C-414DB8BDC749}" presName="rootComposite1" presStyleCnt="0"/>
      <dgm:spPr/>
    </dgm:pt>
    <dgm:pt modelId="{26FE3834-49AE-4884-B086-2F18FCDADC00}" type="pres">
      <dgm:prSet presAssocID="{9678377F-FF57-44E3-A80C-414DB8BDC749}" presName="rootText1" presStyleLbl="alignAcc1" presStyleIdx="0" presStyleCnt="0" custScaleX="199621" custScaleY="137646">
        <dgm:presLayoutVars>
          <dgm:chPref val="3"/>
        </dgm:presLayoutVars>
      </dgm:prSet>
      <dgm:spPr/>
    </dgm:pt>
    <dgm:pt modelId="{22CB3D3A-0DE3-4F4A-A8E7-A566B91A3E5B}" type="pres">
      <dgm:prSet presAssocID="{9678377F-FF57-44E3-A80C-414DB8BDC749}" presName="topArc1" presStyleLbl="parChTrans1D1" presStyleIdx="0" presStyleCnt="10"/>
      <dgm:spPr/>
    </dgm:pt>
    <dgm:pt modelId="{174C5239-7C8A-4ACB-A70D-4BC736266E2D}" type="pres">
      <dgm:prSet presAssocID="{9678377F-FF57-44E3-A80C-414DB8BDC749}" presName="bottomArc1" presStyleLbl="parChTrans1D1" presStyleIdx="1" presStyleCnt="10"/>
      <dgm:spPr/>
    </dgm:pt>
    <dgm:pt modelId="{A17E7635-D8BF-443C-818C-BE07247934F3}" type="pres">
      <dgm:prSet presAssocID="{9678377F-FF57-44E3-A80C-414DB8BDC749}" presName="topConnNode1" presStyleLbl="node1" presStyleIdx="0" presStyleCnt="0"/>
      <dgm:spPr/>
    </dgm:pt>
    <dgm:pt modelId="{8DB87F6A-63A8-4CCF-9DDB-B116CBDDE646}" type="pres">
      <dgm:prSet presAssocID="{9678377F-FF57-44E3-A80C-414DB8BDC749}" presName="hierChild2" presStyleCnt="0"/>
      <dgm:spPr/>
    </dgm:pt>
    <dgm:pt modelId="{43963418-E09C-41B9-9663-1CC1EA2ECC4F}" type="pres">
      <dgm:prSet presAssocID="{64B89D0C-3FBF-4B43-8060-1D00F8C1E48D}" presName="Name28" presStyleLbl="parChTrans1D2" presStyleIdx="0" presStyleCnt="2"/>
      <dgm:spPr/>
    </dgm:pt>
    <dgm:pt modelId="{69BAD374-3E30-46C5-967B-EEC0B7B3B777}" type="pres">
      <dgm:prSet presAssocID="{BA5F33E2-3155-4319-9933-3A10A952D6C6}" presName="hierRoot2" presStyleCnt="0">
        <dgm:presLayoutVars>
          <dgm:hierBranch val="init"/>
        </dgm:presLayoutVars>
      </dgm:prSet>
      <dgm:spPr/>
    </dgm:pt>
    <dgm:pt modelId="{81C40DBC-55FD-4D47-AB7A-52D87F664695}" type="pres">
      <dgm:prSet presAssocID="{BA5F33E2-3155-4319-9933-3A10A952D6C6}" presName="rootComposite2" presStyleCnt="0"/>
      <dgm:spPr/>
    </dgm:pt>
    <dgm:pt modelId="{59AEC5BE-666D-4743-AD4E-4608ACBAB629}" type="pres">
      <dgm:prSet presAssocID="{BA5F33E2-3155-4319-9933-3A10A952D6C6}" presName="rootText2" presStyleLbl="alignAcc1" presStyleIdx="0" presStyleCnt="0" custScaleX="203765">
        <dgm:presLayoutVars>
          <dgm:chPref val="3"/>
        </dgm:presLayoutVars>
      </dgm:prSet>
      <dgm:spPr/>
    </dgm:pt>
    <dgm:pt modelId="{04FA2D71-D0DE-458E-BA88-CFE0A2120359}" type="pres">
      <dgm:prSet presAssocID="{BA5F33E2-3155-4319-9933-3A10A952D6C6}" presName="topArc2" presStyleLbl="parChTrans1D1" presStyleIdx="2" presStyleCnt="10"/>
      <dgm:spPr/>
    </dgm:pt>
    <dgm:pt modelId="{0074E681-9098-4CBE-92C5-F8E68FC32797}" type="pres">
      <dgm:prSet presAssocID="{BA5F33E2-3155-4319-9933-3A10A952D6C6}" presName="bottomArc2" presStyleLbl="parChTrans1D1" presStyleIdx="3" presStyleCnt="10"/>
      <dgm:spPr/>
    </dgm:pt>
    <dgm:pt modelId="{A4804415-E16D-42B1-82DE-9F9D5EFE28DA}" type="pres">
      <dgm:prSet presAssocID="{BA5F33E2-3155-4319-9933-3A10A952D6C6}" presName="topConnNode2" presStyleLbl="node2" presStyleIdx="0" presStyleCnt="0"/>
      <dgm:spPr/>
    </dgm:pt>
    <dgm:pt modelId="{1B6C88A4-80BB-470B-A9AB-F38525C6BF09}" type="pres">
      <dgm:prSet presAssocID="{BA5F33E2-3155-4319-9933-3A10A952D6C6}" presName="hierChild4" presStyleCnt="0"/>
      <dgm:spPr/>
    </dgm:pt>
    <dgm:pt modelId="{CC7BBBD3-1DD7-4BA4-8A9E-1C1314666BFE}" type="pres">
      <dgm:prSet presAssocID="{DBDFE3C0-2229-41EF-A045-EF714254AE20}" presName="Name28" presStyleLbl="parChTrans1D3" presStyleIdx="0" presStyleCnt="2"/>
      <dgm:spPr/>
    </dgm:pt>
    <dgm:pt modelId="{015C756E-4E7A-4A9A-AD36-C2FEFC5117FE}" type="pres">
      <dgm:prSet presAssocID="{DE806FA6-B158-44E5-9730-A746C80AC98C}" presName="hierRoot2" presStyleCnt="0">
        <dgm:presLayoutVars>
          <dgm:hierBranch val="init"/>
        </dgm:presLayoutVars>
      </dgm:prSet>
      <dgm:spPr/>
    </dgm:pt>
    <dgm:pt modelId="{2B72B848-28E3-4F33-854E-2C4FD50D87F7}" type="pres">
      <dgm:prSet presAssocID="{DE806FA6-B158-44E5-9730-A746C80AC98C}" presName="rootComposite2" presStyleCnt="0"/>
      <dgm:spPr/>
    </dgm:pt>
    <dgm:pt modelId="{827372EC-9F20-431C-8754-342EF00A522A}" type="pres">
      <dgm:prSet presAssocID="{DE806FA6-B158-44E5-9730-A746C80AC98C}" presName="rootText2" presStyleLbl="alignAcc1" presStyleIdx="0" presStyleCnt="0" custScaleX="187376" custScaleY="133173" custLinFactX="-79831" custLinFactNeighborX="-100000" custLinFactNeighborY="46965">
        <dgm:presLayoutVars>
          <dgm:chPref val="3"/>
        </dgm:presLayoutVars>
      </dgm:prSet>
      <dgm:spPr/>
    </dgm:pt>
    <dgm:pt modelId="{5CA75EA3-C689-4BBA-A51C-2AB97EC4525B}" type="pres">
      <dgm:prSet presAssocID="{DE806FA6-B158-44E5-9730-A746C80AC98C}" presName="topArc2" presStyleLbl="parChTrans1D1" presStyleIdx="4" presStyleCnt="10"/>
      <dgm:spPr/>
    </dgm:pt>
    <dgm:pt modelId="{E9114C79-7F2F-4B31-BC79-BB19958D3F43}" type="pres">
      <dgm:prSet presAssocID="{DE806FA6-B158-44E5-9730-A746C80AC98C}" presName="bottomArc2" presStyleLbl="parChTrans1D1" presStyleIdx="5" presStyleCnt="10"/>
      <dgm:spPr/>
    </dgm:pt>
    <dgm:pt modelId="{C74A9EA7-5E12-45AF-833A-BB8A6F203E51}" type="pres">
      <dgm:prSet presAssocID="{DE806FA6-B158-44E5-9730-A746C80AC98C}" presName="topConnNode2" presStyleLbl="node3" presStyleIdx="0" presStyleCnt="0"/>
      <dgm:spPr/>
    </dgm:pt>
    <dgm:pt modelId="{335159CC-6D79-4E5A-A022-68A8275720FD}" type="pres">
      <dgm:prSet presAssocID="{DE806FA6-B158-44E5-9730-A746C80AC98C}" presName="hierChild4" presStyleCnt="0"/>
      <dgm:spPr/>
    </dgm:pt>
    <dgm:pt modelId="{47FD8A3B-D622-47F4-A8AC-90B7AED31E2E}" type="pres">
      <dgm:prSet presAssocID="{DE806FA6-B158-44E5-9730-A746C80AC98C}" presName="hierChild5" presStyleCnt="0"/>
      <dgm:spPr/>
    </dgm:pt>
    <dgm:pt modelId="{F71A81BA-F250-48E6-96FE-45D91F3F362F}" type="pres">
      <dgm:prSet presAssocID="{CE48B51C-1E58-4EE9-BBDB-F407997E9FC4}" presName="Name28" presStyleLbl="parChTrans1D3" presStyleIdx="1" presStyleCnt="2"/>
      <dgm:spPr/>
    </dgm:pt>
    <dgm:pt modelId="{54AB70F4-C027-47DC-902F-98216898DDAF}" type="pres">
      <dgm:prSet presAssocID="{FD45884B-4085-440A-AE02-BF6C262AFE22}" presName="hierRoot2" presStyleCnt="0">
        <dgm:presLayoutVars>
          <dgm:hierBranch val="init"/>
        </dgm:presLayoutVars>
      </dgm:prSet>
      <dgm:spPr/>
    </dgm:pt>
    <dgm:pt modelId="{B858E2BC-7ED1-4127-A6AA-821261AA58F4}" type="pres">
      <dgm:prSet presAssocID="{FD45884B-4085-440A-AE02-BF6C262AFE22}" presName="rootComposite2" presStyleCnt="0"/>
      <dgm:spPr/>
    </dgm:pt>
    <dgm:pt modelId="{EB80F599-911D-4972-B0AA-4299CC661540}" type="pres">
      <dgm:prSet presAssocID="{FD45884B-4085-440A-AE02-BF6C262AFE22}" presName="rootText2" presStyleLbl="alignAcc1" presStyleIdx="0" presStyleCnt="0" custScaleX="241014" custLinFactY="-97561" custLinFactNeighborX="69109" custLinFactNeighborY="-100000">
        <dgm:presLayoutVars>
          <dgm:chPref val="3"/>
        </dgm:presLayoutVars>
      </dgm:prSet>
      <dgm:spPr/>
    </dgm:pt>
    <dgm:pt modelId="{50D3C759-1476-4158-A1A2-03905D9FFD1E}" type="pres">
      <dgm:prSet presAssocID="{FD45884B-4085-440A-AE02-BF6C262AFE22}" presName="topArc2" presStyleLbl="parChTrans1D1" presStyleIdx="6" presStyleCnt="10"/>
      <dgm:spPr/>
    </dgm:pt>
    <dgm:pt modelId="{46563BF6-C040-4E8F-A7E2-C259F65D131C}" type="pres">
      <dgm:prSet presAssocID="{FD45884B-4085-440A-AE02-BF6C262AFE22}" presName="bottomArc2" presStyleLbl="parChTrans1D1" presStyleIdx="7" presStyleCnt="10"/>
      <dgm:spPr/>
    </dgm:pt>
    <dgm:pt modelId="{499958E2-A7C3-496E-AD66-3D3360F00F7C}" type="pres">
      <dgm:prSet presAssocID="{FD45884B-4085-440A-AE02-BF6C262AFE22}" presName="topConnNode2" presStyleLbl="node3" presStyleIdx="0" presStyleCnt="0"/>
      <dgm:spPr/>
    </dgm:pt>
    <dgm:pt modelId="{E3983308-B3AF-4C6F-AA47-EC9D6B654DF3}" type="pres">
      <dgm:prSet presAssocID="{FD45884B-4085-440A-AE02-BF6C262AFE22}" presName="hierChild4" presStyleCnt="0"/>
      <dgm:spPr/>
    </dgm:pt>
    <dgm:pt modelId="{730A38DF-B97D-47BF-BBC1-4FFB1B3B59B9}" type="pres">
      <dgm:prSet presAssocID="{FD45884B-4085-440A-AE02-BF6C262AFE22}" presName="hierChild5" presStyleCnt="0"/>
      <dgm:spPr/>
    </dgm:pt>
    <dgm:pt modelId="{729375D5-58C3-44DA-B67B-0BA4DD4DE969}" type="pres">
      <dgm:prSet presAssocID="{BA5F33E2-3155-4319-9933-3A10A952D6C6}" presName="hierChild5" presStyleCnt="0"/>
      <dgm:spPr/>
    </dgm:pt>
    <dgm:pt modelId="{D56609B7-1151-4F23-A8C7-8C8FD56D3373}" type="pres">
      <dgm:prSet presAssocID="{0B36ED54-79AE-4988-AE1E-CB0ED2798ACB}" presName="Name28" presStyleLbl="parChTrans1D2" presStyleIdx="1" presStyleCnt="2"/>
      <dgm:spPr/>
    </dgm:pt>
    <dgm:pt modelId="{8C633DB1-CF0C-41BE-A22F-31C95E1C7B65}" type="pres">
      <dgm:prSet presAssocID="{DF5B27BD-64BF-48B8-B122-9E659AA4B48C}" presName="hierRoot2" presStyleCnt="0">
        <dgm:presLayoutVars>
          <dgm:hierBranch val="init"/>
        </dgm:presLayoutVars>
      </dgm:prSet>
      <dgm:spPr/>
    </dgm:pt>
    <dgm:pt modelId="{5759525D-6FD8-4778-9700-33EA839276AC}" type="pres">
      <dgm:prSet presAssocID="{DF5B27BD-64BF-48B8-B122-9E659AA4B48C}" presName="rootComposite2" presStyleCnt="0"/>
      <dgm:spPr/>
    </dgm:pt>
    <dgm:pt modelId="{CF0493ED-9158-49BB-9399-93960BC35205}" type="pres">
      <dgm:prSet presAssocID="{DF5B27BD-64BF-48B8-B122-9E659AA4B48C}" presName="rootText2" presStyleLbl="alignAcc1" presStyleIdx="0" presStyleCnt="0" custScaleX="179312">
        <dgm:presLayoutVars>
          <dgm:chPref val="3"/>
        </dgm:presLayoutVars>
      </dgm:prSet>
      <dgm:spPr/>
    </dgm:pt>
    <dgm:pt modelId="{39E5BE97-26B1-48F0-9F7C-1CAE5010159D}" type="pres">
      <dgm:prSet presAssocID="{DF5B27BD-64BF-48B8-B122-9E659AA4B48C}" presName="topArc2" presStyleLbl="parChTrans1D1" presStyleIdx="8" presStyleCnt="10"/>
      <dgm:spPr/>
    </dgm:pt>
    <dgm:pt modelId="{077D4F96-AD43-4367-B0D5-23519A306760}" type="pres">
      <dgm:prSet presAssocID="{DF5B27BD-64BF-48B8-B122-9E659AA4B48C}" presName="bottomArc2" presStyleLbl="parChTrans1D1" presStyleIdx="9" presStyleCnt="10"/>
      <dgm:spPr/>
    </dgm:pt>
    <dgm:pt modelId="{449C6267-3CE4-41E4-B7B4-C0D8F8DCBD4C}" type="pres">
      <dgm:prSet presAssocID="{DF5B27BD-64BF-48B8-B122-9E659AA4B48C}" presName="topConnNode2" presStyleLbl="node2" presStyleIdx="0" presStyleCnt="0"/>
      <dgm:spPr/>
    </dgm:pt>
    <dgm:pt modelId="{C30D5DD8-38A1-4082-9D88-C10C7DCDA4DC}" type="pres">
      <dgm:prSet presAssocID="{DF5B27BD-64BF-48B8-B122-9E659AA4B48C}" presName="hierChild4" presStyleCnt="0"/>
      <dgm:spPr/>
    </dgm:pt>
    <dgm:pt modelId="{2E0CE773-54EE-4072-912D-F0D264301AD6}" type="pres">
      <dgm:prSet presAssocID="{DF5B27BD-64BF-48B8-B122-9E659AA4B48C}" presName="hierChild5" presStyleCnt="0"/>
      <dgm:spPr/>
    </dgm:pt>
    <dgm:pt modelId="{CA722172-BCD1-4D95-84AA-3193A754210F}" type="pres">
      <dgm:prSet presAssocID="{9678377F-FF57-44E3-A80C-414DB8BDC749}" presName="hierChild3" presStyleCnt="0"/>
      <dgm:spPr/>
    </dgm:pt>
  </dgm:ptLst>
  <dgm:cxnLst>
    <dgm:cxn modelId="{8AAEDC01-AA02-443A-9B61-D3AC4443A867}" type="presOf" srcId="{64B89D0C-3FBF-4B43-8060-1D00F8C1E48D}" destId="{43963418-E09C-41B9-9663-1CC1EA2ECC4F}" srcOrd="0" destOrd="0" presId="urn:microsoft.com/office/officeart/2008/layout/HalfCircleOrganizationChart"/>
    <dgm:cxn modelId="{783AEA09-DB3D-4A79-A6AE-408765F8BBFA}" type="presOf" srcId="{9678377F-FF57-44E3-A80C-414DB8BDC749}" destId="{A17E7635-D8BF-443C-818C-BE07247934F3}" srcOrd="1" destOrd="0" presId="urn:microsoft.com/office/officeart/2008/layout/HalfCircleOrganizationChart"/>
    <dgm:cxn modelId="{0F9F7E1C-FAC8-48A7-89E5-CC2E0DE587EB}" type="presOf" srcId="{FD45884B-4085-440A-AE02-BF6C262AFE22}" destId="{EB80F599-911D-4972-B0AA-4299CC661540}" srcOrd="0" destOrd="0" presId="urn:microsoft.com/office/officeart/2008/layout/HalfCircleOrganizationChart"/>
    <dgm:cxn modelId="{A7C46B22-C1EE-4F5F-85CD-8BE8BBCF235D}" type="presOf" srcId="{DE806FA6-B158-44E5-9730-A746C80AC98C}" destId="{827372EC-9F20-431C-8754-342EF00A522A}" srcOrd="0" destOrd="0" presId="urn:microsoft.com/office/officeart/2008/layout/HalfCircleOrganizationChart"/>
    <dgm:cxn modelId="{37F4D826-1140-457D-BA57-3A51C19004C7}" type="presOf" srcId="{BA5F33E2-3155-4319-9933-3A10A952D6C6}" destId="{59AEC5BE-666D-4743-AD4E-4608ACBAB629}" srcOrd="0" destOrd="0" presId="urn:microsoft.com/office/officeart/2008/layout/HalfCircleOrganizationChart"/>
    <dgm:cxn modelId="{75CE1931-BC2A-413F-AF0C-BC968A7DD6DC}" type="presOf" srcId="{0B36ED54-79AE-4988-AE1E-CB0ED2798ACB}" destId="{D56609B7-1151-4F23-A8C7-8C8FD56D3373}" srcOrd="0" destOrd="0" presId="urn:microsoft.com/office/officeart/2008/layout/HalfCircleOrganizationChart"/>
    <dgm:cxn modelId="{0DDED138-A659-41F6-BD3E-F1AF714E3905}" type="presOf" srcId="{DBDFE3C0-2229-41EF-A045-EF714254AE20}" destId="{CC7BBBD3-1DD7-4BA4-8A9E-1C1314666BFE}" srcOrd="0" destOrd="0" presId="urn:microsoft.com/office/officeart/2008/layout/HalfCircleOrganizationChart"/>
    <dgm:cxn modelId="{3528243D-BA1F-4552-9A5E-D0680C85D532}" type="presOf" srcId="{DF5B27BD-64BF-48B8-B122-9E659AA4B48C}" destId="{CF0493ED-9158-49BB-9399-93960BC35205}" srcOrd="0" destOrd="0" presId="urn:microsoft.com/office/officeart/2008/layout/HalfCircleOrganizationChart"/>
    <dgm:cxn modelId="{5A33AF3D-D7E5-428B-9DBE-05DDB714B2C0}" type="presOf" srcId="{DE806FA6-B158-44E5-9730-A746C80AC98C}" destId="{C74A9EA7-5E12-45AF-833A-BB8A6F203E51}" srcOrd="1" destOrd="0" presId="urn:microsoft.com/office/officeart/2008/layout/HalfCircleOrganizationChart"/>
    <dgm:cxn modelId="{A07D3F5F-5D97-43F7-A1B6-2DBD2BB96CE6}" type="presOf" srcId="{9678377F-FF57-44E3-A80C-414DB8BDC749}" destId="{26FE3834-49AE-4884-B086-2F18FCDADC00}" srcOrd="0" destOrd="0" presId="urn:microsoft.com/office/officeart/2008/layout/HalfCircleOrganizationChart"/>
    <dgm:cxn modelId="{37F3B96B-833D-4D73-BEB3-C98AD3ABB61F}" type="presOf" srcId="{DF5B27BD-64BF-48B8-B122-9E659AA4B48C}" destId="{449C6267-3CE4-41E4-B7B4-C0D8F8DCBD4C}" srcOrd="1" destOrd="0" presId="urn:microsoft.com/office/officeart/2008/layout/HalfCircleOrganizationChart"/>
    <dgm:cxn modelId="{04286291-F958-4257-99F4-44B8610BBCE3}" srcId="{BA5F33E2-3155-4319-9933-3A10A952D6C6}" destId="{DE806FA6-B158-44E5-9730-A746C80AC98C}" srcOrd="0" destOrd="0" parTransId="{DBDFE3C0-2229-41EF-A045-EF714254AE20}" sibTransId="{74756FCB-B17F-43C5-8D29-5362D00CD097}"/>
    <dgm:cxn modelId="{6307EA95-B7EB-43B2-9D3D-0727C8528D5A}" type="presOf" srcId="{A66508A0-C4AD-47EE-87CD-F2B5F523EA4D}" destId="{A99E0821-AF12-4E90-9DDF-D15FB2A24725}" srcOrd="0" destOrd="0" presId="urn:microsoft.com/office/officeart/2008/layout/HalfCircleOrganizationChart"/>
    <dgm:cxn modelId="{666B3AA4-D699-4292-BADC-5C687F8C8C89}" type="presOf" srcId="{FD45884B-4085-440A-AE02-BF6C262AFE22}" destId="{499958E2-A7C3-496E-AD66-3D3360F00F7C}" srcOrd="1" destOrd="0" presId="urn:microsoft.com/office/officeart/2008/layout/HalfCircleOrganizationChart"/>
    <dgm:cxn modelId="{048639A5-55EE-412B-BD1C-2D2ADA64D95F}" srcId="{BA5F33E2-3155-4319-9933-3A10A952D6C6}" destId="{FD45884B-4085-440A-AE02-BF6C262AFE22}" srcOrd="1" destOrd="0" parTransId="{CE48B51C-1E58-4EE9-BBDB-F407997E9FC4}" sibTransId="{724F419A-6422-43FD-9B62-B282D3B74CA4}"/>
    <dgm:cxn modelId="{919F9FBB-3C1F-4824-ADA7-84B12D2D8755}" srcId="{9678377F-FF57-44E3-A80C-414DB8BDC749}" destId="{BA5F33E2-3155-4319-9933-3A10A952D6C6}" srcOrd="0" destOrd="0" parTransId="{64B89D0C-3FBF-4B43-8060-1D00F8C1E48D}" sibTransId="{90635188-387B-4C56-8ED9-CFEE6C5EAA40}"/>
    <dgm:cxn modelId="{429BF1D2-5992-4F6B-9173-73F87EA00C2E}" type="presOf" srcId="{CE48B51C-1E58-4EE9-BBDB-F407997E9FC4}" destId="{F71A81BA-F250-48E6-96FE-45D91F3F362F}" srcOrd="0" destOrd="0" presId="urn:microsoft.com/office/officeart/2008/layout/HalfCircleOrganizationChart"/>
    <dgm:cxn modelId="{18D982E2-2145-4CCC-873D-E50651AA569E}" type="presOf" srcId="{BA5F33E2-3155-4319-9933-3A10A952D6C6}" destId="{A4804415-E16D-42B1-82DE-9F9D5EFE28DA}" srcOrd="1" destOrd="0" presId="urn:microsoft.com/office/officeart/2008/layout/HalfCircleOrganizationChart"/>
    <dgm:cxn modelId="{6B37CAF9-21AB-4534-AF0C-79A9CDDD814B}" srcId="{9678377F-FF57-44E3-A80C-414DB8BDC749}" destId="{DF5B27BD-64BF-48B8-B122-9E659AA4B48C}" srcOrd="1" destOrd="0" parTransId="{0B36ED54-79AE-4988-AE1E-CB0ED2798ACB}" sibTransId="{D1EBBC37-5011-4871-AB8C-2267A54BB0B4}"/>
    <dgm:cxn modelId="{EBCC2DFD-C060-4F1B-A991-2C63C1E35179}" srcId="{A66508A0-C4AD-47EE-87CD-F2B5F523EA4D}" destId="{9678377F-FF57-44E3-A80C-414DB8BDC749}" srcOrd="0" destOrd="0" parTransId="{E5FC3FE1-FB86-49C4-AF48-0F6F206D1461}" sibTransId="{DEDC878C-3335-409C-A094-F74956828DB1}"/>
    <dgm:cxn modelId="{838FB935-FA60-4D17-B438-11632C01D89A}" type="presParOf" srcId="{A99E0821-AF12-4E90-9DDF-D15FB2A24725}" destId="{F62E5947-F96F-4F81-8E95-665B940D9022}" srcOrd="0" destOrd="0" presId="urn:microsoft.com/office/officeart/2008/layout/HalfCircleOrganizationChart"/>
    <dgm:cxn modelId="{25C565E8-FD7D-4F59-9159-27B9D53E941E}" type="presParOf" srcId="{F62E5947-F96F-4F81-8E95-665B940D9022}" destId="{549A28D5-D440-4E84-9FDD-D216B8FC0337}" srcOrd="0" destOrd="0" presId="urn:microsoft.com/office/officeart/2008/layout/HalfCircleOrganizationChart"/>
    <dgm:cxn modelId="{7CBEB5A1-46D7-4FBE-924C-AD93B378B2A8}" type="presParOf" srcId="{549A28D5-D440-4E84-9FDD-D216B8FC0337}" destId="{26FE3834-49AE-4884-B086-2F18FCDADC00}" srcOrd="0" destOrd="0" presId="urn:microsoft.com/office/officeart/2008/layout/HalfCircleOrganizationChart"/>
    <dgm:cxn modelId="{76AB98CA-F14D-4021-8019-97627DBC1283}" type="presParOf" srcId="{549A28D5-D440-4E84-9FDD-D216B8FC0337}" destId="{22CB3D3A-0DE3-4F4A-A8E7-A566B91A3E5B}" srcOrd="1" destOrd="0" presId="urn:microsoft.com/office/officeart/2008/layout/HalfCircleOrganizationChart"/>
    <dgm:cxn modelId="{588D87E6-D5CA-401B-BB18-18CE29712710}" type="presParOf" srcId="{549A28D5-D440-4E84-9FDD-D216B8FC0337}" destId="{174C5239-7C8A-4ACB-A70D-4BC736266E2D}" srcOrd="2" destOrd="0" presId="urn:microsoft.com/office/officeart/2008/layout/HalfCircleOrganizationChart"/>
    <dgm:cxn modelId="{C2E821AE-7ADE-473B-831E-568439650795}" type="presParOf" srcId="{549A28D5-D440-4E84-9FDD-D216B8FC0337}" destId="{A17E7635-D8BF-443C-818C-BE07247934F3}" srcOrd="3" destOrd="0" presId="urn:microsoft.com/office/officeart/2008/layout/HalfCircleOrganizationChart"/>
    <dgm:cxn modelId="{5F57326A-EEE4-47D1-A7CB-131315C4E30A}" type="presParOf" srcId="{F62E5947-F96F-4F81-8E95-665B940D9022}" destId="{8DB87F6A-63A8-4CCF-9DDB-B116CBDDE646}" srcOrd="1" destOrd="0" presId="urn:microsoft.com/office/officeart/2008/layout/HalfCircleOrganizationChart"/>
    <dgm:cxn modelId="{465A6ABF-F02D-48CF-8161-CB9553FCF3D6}" type="presParOf" srcId="{8DB87F6A-63A8-4CCF-9DDB-B116CBDDE646}" destId="{43963418-E09C-41B9-9663-1CC1EA2ECC4F}" srcOrd="0" destOrd="0" presId="urn:microsoft.com/office/officeart/2008/layout/HalfCircleOrganizationChart"/>
    <dgm:cxn modelId="{00CA3F39-DAB2-4BCA-BE6F-0F6581B393CD}" type="presParOf" srcId="{8DB87F6A-63A8-4CCF-9DDB-B116CBDDE646}" destId="{69BAD374-3E30-46C5-967B-EEC0B7B3B777}" srcOrd="1" destOrd="0" presId="urn:microsoft.com/office/officeart/2008/layout/HalfCircleOrganizationChart"/>
    <dgm:cxn modelId="{0E865730-D84F-4896-A28D-F9D6F6679BE6}" type="presParOf" srcId="{69BAD374-3E30-46C5-967B-EEC0B7B3B777}" destId="{81C40DBC-55FD-4D47-AB7A-52D87F664695}" srcOrd="0" destOrd="0" presId="urn:microsoft.com/office/officeart/2008/layout/HalfCircleOrganizationChart"/>
    <dgm:cxn modelId="{45153F09-0451-422C-AD28-6A91E2FCB69D}" type="presParOf" srcId="{81C40DBC-55FD-4D47-AB7A-52D87F664695}" destId="{59AEC5BE-666D-4743-AD4E-4608ACBAB629}" srcOrd="0" destOrd="0" presId="urn:microsoft.com/office/officeart/2008/layout/HalfCircleOrganizationChart"/>
    <dgm:cxn modelId="{BC852155-57CE-4CC3-80CF-68690885C449}" type="presParOf" srcId="{81C40DBC-55FD-4D47-AB7A-52D87F664695}" destId="{04FA2D71-D0DE-458E-BA88-CFE0A2120359}" srcOrd="1" destOrd="0" presId="urn:microsoft.com/office/officeart/2008/layout/HalfCircleOrganizationChart"/>
    <dgm:cxn modelId="{4086E7BF-96AD-4A26-8ABB-B38945CFF233}" type="presParOf" srcId="{81C40DBC-55FD-4D47-AB7A-52D87F664695}" destId="{0074E681-9098-4CBE-92C5-F8E68FC32797}" srcOrd="2" destOrd="0" presId="urn:microsoft.com/office/officeart/2008/layout/HalfCircleOrganizationChart"/>
    <dgm:cxn modelId="{08CF98C1-FF14-45F1-9091-1BFF1C67F62E}" type="presParOf" srcId="{81C40DBC-55FD-4D47-AB7A-52D87F664695}" destId="{A4804415-E16D-42B1-82DE-9F9D5EFE28DA}" srcOrd="3" destOrd="0" presId="urn:microsoft.com/office/officeart/2008/layout/HalfCircleOrganizationChart"/>
    <dgm:cxn modelId="{99B10C29-B321-4419-B5EC-5E19BCD577F3}" type="presParOf" srcId="{69BAD374-3E30-46C5-967B-EEC0B7B3B777}" destId="{1B6C88A4-80BB-470B-A9AB-F38525C6BF09}" srcOrd="1" destOrd="0" presId="urn:microsoft.com/office/officeart/2008/layout/HalfCircleOrganizationChart"/>
    <dgm:cxn modelId="{920BB5A6-1E59-45AB-8728-3BA34D8B0F05}" type="presParOf" srcId="{1B6C88A4-80BB-470B-A9AB-F38525C6BF09}" destId="{CC7BBBD3-1DD7-4BA4-8A9E-1C1314666BFE}" srcOrd="0" destOrd="0" presId="urn:microsoft.com/office/officeart/2008/layout/HalfCircleOrganizationChart"/>
    <dgm:cxn modelId="{5887F758-285E-468B-8D20-7A6123CCC379}" type="presParOf" srcId="{1B6C88A4-80BB-470B-A9AB-F38525C6BF09}" destId="{015C756E-4E7A-4A9A-AD36-C2FEFC5117FE}" srcOrd="1" destOrd="0" presId="urn:microsoft.com/office/officeart/2008/layout/HalfCircleOrganizationChart"/>
    <dgm:cxn modelId="{7EC202BB-AC86-40F6-B84C-55604A78CB97}" type="presParOf" srcId="{015C756E-4E7A-4A9A-AD36-C2FEFC5117FE}" destId="{2B72B848-28E3-4F33-854E-2C4FD50D87F7}" srcOrd="0" destOrd="0" presId="urn:microsoft.com/office/officeart/2008/layout/HalfCircleOrganizationChart"/>
    <dgm:cxn modelId="{E9690AD1-DB79-4FDE-8303-66EC26933474}" type="presParOf" srcId="{2B72B848-28E3-4F33-854E-2C4FD50D87F7}" destId="{827372EC-9F20-431C-8754-342EF00A522A}" srcOrd="0" destOrd="0" presId="urn:microsoft.com/office/officeart/2008/layout/HalfCircleOrganizationChart"/>
    <dgm:cxn modelId="{52B22834-0A9E-407B-A62C-68F1F34C8AA4}" type="presParOf" srcId="{2B72B848-28E3-4F33-854E-2C4FD50D87F7}" destId="{5CA75EA3-C689-4BBA-A51C-2AB97EC4525B}" srcOrd="1" destOrd="0" presId="urn:microsoft.com/office/officeart/2008/layout/HalfCircleOrganizationChart"/>
    <dgm:cxn modelId="{E7F2E6ED-F9C0-4ADC-9D64-F8F97FEE3901}" type="presParOf" srcId="{2B72B848-28E3-4F33-854E-2C4FD50D87F7}" destId="{E9114C79-7F2F-4B31-BC79-BB19958D3F43}" srcOrd="2" destOrd="0" presId="urn:microsoft.com/office/officeart/2008/layout/HalfCircleOrganizationChart"/>
    <dgm:cxn modelId="{9D245D85-AB69-4C76-9051-F7899831399E}" type="presParOf" srcId="{2B72B848-28E3-4F33-854E-2C4FD50D87F7}" destId="{C74A9EA7-5E12-45AF-833A-BB8A6F203E51}" srcOrd="3" destOrd="0" presId="urn:microsoft.com/office/officeart/2008/layout/HalfCircleOrganizationChart"/>
    <dgm:cxn modelId="{42C8FF99-593A-4E27-B226-B8D4F083AD76}" type="presParOf" srcId="{015C756E-4E7A-4A9A-AD36-C2FEFC5117FE}" destId="{335159CC-6D79-4E5A-A022-68A8275720FD}" srcOrd="1" destOrd="0" presId="urn:microsoft.com/office/officeart/2008/layout/HalfCircleOrganizationChart"/>
    <dgm:cxn modelId="{C7841ABB-2598-43FF-B023-B5DCF601A738}" type="presParOf" srcId="{015C756E-4E7A-4A9A-AD36-C2FEFC5117FE}" destId="{47FD8A3B-D622-47F4-A8AC-90B7AED31E2E}" srcOrd="2" destOrd="0" presId="urn:microsoft.com/office/officeart/2008/layout/HalfCircleOrganizationChart"/>
    <dgm:cxn modelId="{24049D84-AA73-46BD-8B04-6A91EF55C43A}" type="presParOf" srcId="{1B6C88A4-80BB-470B-A9AB-F38525C6BF09}" destId="{F71A81BA-F250-48E6-96FE-45D91F3F362F}" srcOrd="2" destOrd="0" presId="urn:microsoft.com/office/officeart/2008/layout/HalfCircleOrganizationChart"/>
    <dgm:cxn modelId="{8E6F9C17-14F1-4C7E-8C45-51557FFAAB73}" type="presParOf" srcId="{1B6C88A4-80BB-470B-A9AB-F38525C6BF09}" destId="{54AB70F4-C027-47DC-902F-98216898DDAF}" srcOrd="3" destOrd="0" presId="urn:microsoft.com/office/officeart/2008/layout/HalfCircleOrganizationChart"/>
    <dgm:cxn modelId="{ED2CC306-7CAC-4E61-9246-04A49D00ABF7}" type="presParOf" srcId="{54AB70F4-C027-47DC-902F-98216898DDAF}" destId="{B858E2BC-7ED1-4127-A6AA-821261AA58F4}" srcOrd="0" destOrd="0" presId="urn:microsoft.com/office/officeart/2008/layout/HalfCircleOrganizationChart"/>
    <dgm:cxn modelId="{F4456CAD-F0D3-42AC-A227-60CDB4863546}" type="presParOf" srcId="{B858E2BC-7ED1-4127-A6AA-821261AA58F4}" destId="{EB80F599-911D-4972-B0AA-4299CC661540}" srcOrd="0" destOrd="0" presId="urn:microsoft.com/office/officeart/2008/layout/HalfCircleOrganizationChart"/>
    <dgm:cxn modelId="{29369C1D-6497-44DB-A453-BAE776428FAA}" type="presParOf" srcId="{B858E2BC-7ED1-4127-A6AA-821261AA58F4}" destId="{50D3C759-1476-4158-A1A2-03905D9FFD1E}" srcOrd="1" destOrd="0" presId="urn:microsoft.com/office/officeart/2008/layout/HalfCircleOrganizationChart"/>
    <dgm:cxn modelId="{6E67C15B-55F1-48E2-B9D8-EE151498270C}" type="presParOf" srcId="{B858E2BC-7ED1-4127-A6AA-821261AA58F4}" destId="{46563BF6-C040-4E8F-A7E2-C259F65D131C}" srcOrd="2" destOrd="0" presId="urn:microsoft.com/office/officeart/2008/layout/HalfCircleOrganizationChart"/>
    <dgm:cxn modelId="{DD8E5E22-76D6-4AB9-9A76-01EECEE69B4A}" type="presParOf" srcId="{B858E2BC-7ED1-4127-A6AA-821261AA58F4}" destId="{499958E2-A7C3-496E-AD66-3D3360F00F7C}" srcOrd="3" destOrd="0" presId="urn:microsoft.com/office/officeart/2008/layout/HalfCircleOrganizationChart"/>
    <dgm:cxn modelId="{F0B2CC38-6442-4905-A15F-F86D46F2142E}" type="presParOf" srcId="{54AB70F4-C027-47DC-902F-98216898DDAF}" destId="{E3983308-B3AF-4C6F-AA47-EC9D6B654DF3}" srcOrd="1" destOrd="0" presId="urn:microsoft.com/office/officeart/2008/layout/HalfCircleOrganizationChart"/>
    <dgm:cxn modelId="{5DD8FAA7-1209-4B45-BCC5-E9D1F0815292}" type="presParOf" srcId="{54AB70F4-C027-47DC-902F-98216898DDAF}" destId="{730A38DF-B97D-47BF-BBC1-4FFB1B3B59B9}" srcOrd="2" destOrd="0" presId="urn:microsoft.com/office/officeart/2008/layout/HalfCircleOrganizationChart"/>
    <dgm:cxn modelId="{19AF32B5-EBB7-4A45-8D26-E811AC730651}" type="presParOf" srcId="{69BAD374-3E30-46C5-967B-EEC0B7B3B777}" destId="{729375D5-58C3-44DA-B67B-0BA4DD4DE969}" srcOrd="2" destOrd="0" presId="urn:microsoft.com/office/officeart/2008/layout/HalfCircleOrganizationChart"/>
    <dgm:cxn modelId="{A8EA077C-A154-4E1D-B9FB-4F8E1BD90300}" type="presParOf" srcId="{8DB87F6A-63A8-4CCF-9DDB-B116CBDDE646}" destId="{D56609B7-1151-4F23-A8C7-8C8FD56D3373}" srcOrd="2" destOrd="0" presId="urn:microsoft.com/office/officeart/2008/layout/HalfCircleOrganizationChart"/>
    <dgm:cxn modelId="{80F776BA-8970-483B-8A48-16355BE40AB4}" type="presParOf" srcId="{8DB87F6A-63A8-4CCF-9DDB-B116CBDDE646}" destId="{8C633DB1-CF0C-41BE-A22F-31C95E1C7B65}" srcOrd="3" destOrd="0" presId="urn:microsoft.com/office/officeart/2008/layout/HalfCircleOrganizationChart"/>
    <dgm:cxn modelId="{0E379763-9933-456E-92A9-8D96AD752F55}" type="presParOf" srcId="{8C633DB1-CF0C-41BE-A22F-31C95E1C7B65}" destId="{5759525D-6FD8-4778-9700-33EA839276AC}" srcOrd="0" destOrd="0" presId="urn:microsoft.com/office/officeart/2008/layout/HalfCircleOrganizationChart"/>
    <dgm:cxn modelId="{1B721DCA-C08F-40E8-AD7E-1BCB49EC68C3}" type="presParOf" srcId="{5759525D-6FD8-4778-9700-33EA839276AC}" destId="{CF0493ED-9158-49BB-9399-93960BC35205}" srcOrd="0" destOrd="0" presId="urn:microsoft.com/office/officeart/2008/layout/HalfCircleOrganizationChart"/>
    <dgm:cxn modelId="{F340501D-FE44-4639-B196-9871329C5EA7}" type="presParOf" srcId="{5759525D-6FD8-4778-9700-33EA839276AC}" destId="{39E5BE97-26B1-48F0-9F7C-1CAE5010159D}" srcOrd="1" destOrd="0" presId="urn:microsoft.com/office/officeart/2008/layout/HalfCircleOrganizationChart"/>
    <dgm:cxn modelId="{2C84ABA0-4AD9-41B4-A617-45645B2E5D79}" type="presParOf" srcId="{5759525D-6FD8-4778-9700-33EA839276AC}" destId="{077D4F96-AD43-4367-B0D5-23519A306760}" srcOrd="2" destOrd="0" presId="urn:microsoft.com/office/officeart/2008/layout/HalfCircleOrganizationChart"/>
    <dgm:cxn modelId="{9095AE7F-F76F-4276-A564-A8572FA46C2C}" type="presParOf" srcId="{5759525D-6FD8-4778-9700-33EA839276AC}" destId="{449C6267-3CE4-41E4-B7B4-C0D8F8DCBD4C}" srcOrd="3" destOrd="0" presId="urn:microsoft.com/office/officeart/2008/layout/HalfCircleOrganizationChart"/>
    <dgm:cxn modelId="{C7BE69CC-AD95-4DD7-8EF6-3B9B6964A4F0}" type="presParOf" srcId="{8C633DB1-CF0C-41BE-A22F-31C95E1C7B65}" destId="{C30D5DD8-38A1-4082-9D88-C10C7DCDA4DC}" srcOrd="1" destOrd="0" presId="urn:microsoft.com/office/officeart/2008/layout/HalfCircleOrganizationChart"/>
    <dgm:cxn modelId="{4DCF3A20-F55B-442A-A25B-80F9A74B8EA0}" type="presParOf" srcId="{8C633DB1-CF0C-41BE-A22F-31C95E1C7B65}" destId="{2E0CE773-54EE-4072-912D-F0D264301AD6}" srcOrd="2" destOrd="0" presId="urn:microsoft.com/office/officeart/2008/layout/HalfCircleOrganizationChart"/>
    <dgm:cxn modelId="{6D0D9A5B-9D32-4007-942B-88795BF72B1C}" type="presParOf" srcId="{F62E5947-F96F-4F81-8E95-665B940D9022}" destId="{CA722172-BCD1-4D95-84AA-3193A754210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279B08-3157-40DE-9C94-501530CBAD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F48AC0-3D90-4B49-B4FB-3D2B3AA8C325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• </a:t>
          </a:r>
          <a:r>
            <a:rPr lang="ru-RU" dirty="0"/>
            <a:t>У девочек-подростков с эссенциальной АГ выявлены признаки нарушения </a:t>
          </a:r>
          <a:r>
            <a:rPr lang="ru-RU" dirty="0" err="1"/>
            <a:t>прооксидантно</a:t>
          </a:r>
          <a:r>
            <a:rPr lang="ru-RU" dirty="0"/>
            <a:t>-антиоксидантного баланса, характеризующиеся активацией процессов перекисного окисления липидов и снижением антиоксидантной защиты.</a:t>
          </a:r>
        </a:p>
      </dgm:t>
    </dgm:pt>
    <dgm:pt modelId="{59D0696B-E95E-4265-BE85-25EE918DDB6C}" type="parTrans" cxnId="{0D54511A-3265-4C9F-87C9-90A2DD04967F}">
      <dgm:prSet/>
      <dgm:spPr/>
      <dgm:t>
        <a:bodyPr/>
        <a:lstStyle/>
        <a:p>
          <a:endParaRPr lang="ru-RU"/>
        </a:p>
      </dgm:t>
    </dgm:pt>
    <dgm:pt modelId="{460D0233-C500-4FDA-8BD5-2D9361B48DDA}" type="sibTrans" cxnId="{0D54511A-3265-4C9F-87C9-90A2DD04967F}">
      <dgm:prSet/>
      <dgm:spPr/>
      <dgm:t>
        <a:bodyPr/>
        <a:lstStyle/>
        <a:p>
          <a:endParaRPr lang="ru-RU"/>
        </a:p>
      </dgm:t>
    </dgm:pt>
    <dgm:pt modelId="{012D1E24-D8D6-4AC2-BDA1-D0A3F4014AEB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• </a:t>
          </a:r>
          <a:r>
            <a:rPr lang="ru-RU" dirty="0"/>
            <a:t>Сочетание артериальной гипертензии и ожирения характеризуется более выраженным окислительным стрессом. Это состояние создает угрозу не только для сердечно-сосудистой системы, но и для репродуктивного здоровья, повышая риск нарушений менструального цикла и бесплодия в будущем, что делает совместное ведение пациентки гинекологом и кардиологом/эндокринологом обязательным.</a:t>
          </a:r>
        </a:p>
      </dgm:t>
    </dgm:pt>
    <dgm:pt modelId="{3DAE1BE2-B860-46B0-BF0A-320891C49FD5}" type="parTrans" cxnId="{8CC86246-94D2-4F28-9299-104836B2803E}">
      <dgm:prSet/>
      <dgm:spPr/>
      <dgm:t>
        <a:bodyPr/>
        <a:lstStyle/>
        <a:p>
          <a:endParaRPr lang="ru-RU"/>
        </a:p>
      </dgm:t>
    </dgm:pt>
    <dgm:pt modelId="{901346C7-C654-4E70-B12B-B38B9DC5C69F}" type="sibTrans" cxnId="{8CC86246-94D2-4F28-9299-104836B2803E}">
      <dgm:prSet/>
      <dgm:spPr/>
      <dgm:t>
        <a:bodyPr/>
        <a:lstStyle/>
        <a:p>
          <a:endParaRPr lang="ru-RU"/>
        </a:p>
      </dgm:t>
    </dgm:pt>
    <dgm:pt modelId="{AF9EA47E-AE84-4DE1-BBA8-FB182634EA36}" type="pres">
      <dgm:prSet presAssocID="{C7279B08-3157-40DE-9C94-501530CBAD58}" presName="vert0" presStyleCnt="0">
        <dgm:presLayoutVars>
          <dgm:dir/>
          <dgm:animOne val="branch"/>
          <dgm:animLvl val="lvl"/>
        </dgm:presLayoutVars>
      </dgm:prSet>
      <dgm:spPr/>
    </dgm:pt>
    <dgm:pt modelId="{07698A0B-16C1-4A8D-B4ED-25DDD42BFBBB}" type="pres">
      <dgm:prSet presAssocID="{79F48AC0-3D90-4B49-B4FB-3D2B3AA8C325}" presName="thickLine" presStyleLbl="alignNode1" presStyleIdx="0" presStyleCnt="2"/>
      <dgm:spPr/>
    </dgm:pt>
    <dgm:pt modelId="{6CAD5020-531E-43AA-A32A-A848E0479B99}" type="pres">
      <dgm:prSet presAssocID="{79F48AC0-3D90-4B49-B4FB-3D2B3AA8C325}" presName="horz1" presStyleCnt="0"/>
      <dgm:spPr/>
    </dgm:pt>
    <dgm:pt modelId="{95D2FE3C-3882-4D71-92DF-B93DC0CC2F91}" type="pres">
      <dgm:prSet presAssocID="{79F48AC0-3D90-4B49-B4FB-3D2B3AA8C325}" presName="tx1" presStyleLbl="revTx" presStyleIdx="0" presStyleCnt="2"/>
      <dgm:spPr/>
    </dgm:pt>
    <dgm:pt modelId="{7AF37501-8950-46FD-9CF2-5865B0664791}" type="pres">
      <dgm:prSet presAssocID="{79F48AC0-3D90-4B49-B4FB-3D2B3AA8C325}" presName="vert1" presStyleCnt="0"/>
      <dgm:spPr/>
    </dgm:pt>
    <dgm:pt modelId="{0EC470C1-0057-4580-9D82-4E32A8D710B0}" type="pres">
      <dgm:prSet presAssocID="{012D1E24-D8D6-4AC2-BDA1-D0A3F4014AEB}" presName="thickLine" presStyleLbl="alignNode1" presStyleIdx="1" presStyleCnt="2"/>
      <dgm:spPr/>
    </dgm:pt>
    <dgm:pt modelId="{4D82755A-0CB8-4B5C-9BF9-8E60B00B3344}" type="pres">
      <dgm:prSet presAssocID="{012D1E24-D8D6-4AC2-BDA1-D0A3F4014AEB}" presName="horz1" presStyleCnt="0"/>
      <dgm:spPr/>
    </dgm:pt>
    <dgm:pt modelId="{07DA3B79-FEEC-442E-A054-B61C3D251CFC}" type="pres">
      <dgm:prSet presAssocID="{012D1E24-D8D6-4AC2-BDA1-D0A3F4014AEB}" presName="tx1" presStyleLbl="revTx" presStyleIdx="1" presStyleCnt="2"/>
      <dgm:spPr/>
    </dgm:pt>
    <dgm:pt modelId="{CD272B8B-4022-4E39-9AAF-4DB6C44EDA6A}" type="pres">
      <dgm:prSet presAssocID="{012D1E24-D8D6-4AC2-BDA1-D0A3F4014AEB}" presName="vert1" presStyleCnt="0"/>
      <dgm:spPr/>
    </dgm:pt>
  </dgm:ptLst>
  <dgm:cxnLst>
    <dgm:cxn modelId="{555D1F05-9B97-405A-8545-DF3DEF9BABC5}" type="presOf" srcId="{012D1E24-D8D6-4AC2-BDA1-D0A3F4014AEB}" destId="{07DA3B79-FEEC-442E-A054-B61C3D251CFC}" srcOrd="0" destOrd="0" presId="urn:microsoft.com/office/officeart/2008/layout/LinedList"/>
    <dgm:cxn modelId="{0D54511A-3265-4C9F-87C9-90A2DD04967F}" srcId="{C7279B08-3157-40DE-9C94-501530CBAD58}" destId="{79F48AC0-3D90-4B49-B4FB-3D2B3AA8C325}" srcOrd="0" destOrd="0" parTransId="{59D0696B-E95E-4265-BE85-25EE918DDB6C}" sibTransId="{460D0233-C500-4FDA-8BD5-2D9361B48DDA}"/>
    <dgm:cxn modelId="{8CC86246-94D2-4F28-9299-104836B2803E}" srcId="{C7279B08-3157-40DE-9C94-501530CBAD58}" destId="{012D1E24-D8D6-4AC2-BDA1-D0A3F4014AEB}" srcOrd="1" destOrd="0" parTransId="{3DAE1BE2-B860-46B0-BF0A-320891C49FD5}" sibTransId="{901346C7-C654-4E70-B12B-B38B9DC5C69F}"/>
    <dgm:cxn modelId="{5A81FE87-2E47-43B6-8D2C-8DCD8183BF3D}" type="presOf" srcId="{C7279B08-3157-40DE-9C94-501530CBAD58}" destId="{AF9EA47E-AE84-4DE1-BBA8-FB182634EA36}" srcOrd="0" destOrd="0" presId="urn:microsoft.com/office/officeart/2008/layout/LinedList"/>
    <dgm:cxn modelId="{EB11A1B1-4921-4C06-BD31-7A790CAA1664}" type="presOf" srcId="{79F48AC0-3D90-4B49-B4FB-3D2B3AA8C325}" destId="{95D2FE3C-3882-4D71-92DF-B93DC0CC2F91}" srcOrd="0" destOrd="0" presId="urn:microsoft.com/office/officeart/2008/layout/LinedList"/>
    <dgm:cxn modelId="{F9A29CC1-4BA1-42A2-84F1-61011C0E7B3A}" type="presParOf" srcId="{AF9EA47E-AE84-4DE1-BBA8-FB182634EA36}" destId="{07698A0B-16C1-4A8D-B4ED-25DDD42BFBBB}" srcOrd="0" destOrd="0" presId="urn:microsoft.com/office/officeart/2008/layout/LinedList"/>
    <dgm:cxn modelId="{0BB8F7C6-B6D8-4B94-8FF7-BADC54B66B61}" type="presParOf" srcId="{AF9EA47E-AE84-4DE1-BBA8-FB182634EA36}" destId="{6CAD5020-531E-43AA-A32A-A848E0479B99}" srcOrd="1" destOrd="0" presId="urn:microsoft.com/office/officeart/2008/layout/LinedList"/>
    <dgm:cxn modelId="{DBC3D6A8-F04C-4DDE-9C70-086CFDDC824C}" type="presParOf" srcId="{6CAD5020-531E-43AA-A32A-A848E0479B99}" destId="{95D2FE3C-3882-4D71-92DF-B93DC0CC2F91}" srcOrd="0" destOrd="0" presId="urn:microsoft.com/office/officeart/2008/layout/LinedList"/>
    <dgm:cxn modelId="{3B6C08D9-7324-458F-8FBC-86925F3C88DD}" type="presParOf" srcId="{6CAD5020-531E-43AA-A32A-A848E0479B99}" destId="{7AF37501-8950-46FD-9CF2-5865B0664791}" srcOrd="1" destOrd="0" presId="urn:microsoft.com/office/officeart/2008/layout/LinedList"/>
    <dgm:cxn modelId="{76DC0691-713A-40FC-B740-88E1468D8B25}" type="presParOf" srcId="{AF9EA47E-AE84-4DE1-BBA8-FB182634EA36}" destId="{0EC470C1-0057-4580-9D82-4E32A8D710B0}" srcOrd="2" destOrd="0" presId="urn:microsoft.com/office/officeart/2008/layout/LinedList"/>
    <dgm:cxn modelId="{7C4E20E5-46D9-43ED-8578-4B3361A78E57}" type="presParOf" srcId="{AF9EA47E-AE84-4DE1-BBA8-FB182634EA36}" destId="{4D82755A-0CB8-4B5C-9BF9-8E60B00B3344}" srcOrd="3" destOrd="0" presId="urn:microsoft.com/office/officeart/2008/layout/LinedList"/>
    <dgm:cxn modelId="{21166565-4549-423E-8514-E50D1159B56E}" type="presParOf" srcId="{4D82755A-0CB8-4B5C-9BF9-8E60B00B3344}" destId="{07DA3B79-FEEC-442E-A054-B61C3D251CFC}" srcOrd="0" destOrd="0" presId="urn:microsoft.com/office/officeart/2008/layout/LinedList"/>
    <dgm:cxn modelId="{D44A85BE-CB99-4B4D-A890-B47F4D212673}" type="presParOf" srcId="{4D82755A-0CB8-4B5C-9BF9-8E60B00B3344}" destId="{CD272B8B-4022-4E39-9AAF-4DB6C44EDA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A8EE3-7778-4308-B253-95792B9D5B3F}">
      <dsp:nvSpPr>
        <dsp:cNvPr id="0" name=""/>
        <dsp:cNvSpPr/>
      </dsp:nvSpPr>
      <dsp:spPr>
        <a:xfrm>
          <a:off x="10385" y="287719"/>
          <a:ext cx="3104028" cy="3145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Активация НАДФН-оксидазы, митохондриальная дисфункция и нарушение антиоксидантной защиты</a:t>
          </a:r>
        </a:p>
      </dsp:txBody>
      <dsp:txXfrm>
        <a:off x="101299" y="378633"/>
        <a:ext cx="2922200" cy="2963281"/>
      </dsp:txXfrm>
    </dsp:sp>
    <dsp:sp modelId="{15BAC7EC-834D-47D6-85A0-21C3D2781C7A}">
      <dsp:nvSpPr>
        <dsp:cNvPr id="0" name=""/>
        <dsp:cNvSpPr/>
      </dsp:nvSpPr>
      <dsp:spPr>
        <a:xfrm>
          <a:off x="3424816" y="1475374"/>
          <a:ext cx="658054" cy="769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/>
        </a:p>
      </dsp:txBody>
      <dsp:txXfrm>
        <a:off x="3424816" y="1629334"/>
        <a:ext cx="460638" cy="461879"/>
      </dsp:txXfrm>
    </dsp:sp>
    <dsp:sp modelId="{36766442-28BA-4794-88CC-4F7E01068F9E}">
      <dsp:nvSpPr>
        <dsp:cNvPr id="0" name=""/>
        <dsp:cNvSpPr/>
      </dsp:nvSpPr>
      <dsp:spPr>
        <a:xfrm>
          <a:off x="4356025" y="287719"/>
          <a:ext cx="3104028" cy="3145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Гиперпродукция активных форм кислорода</a:t>
          </a:r>
        </a:p>
      </dsp:txBody>
      <dsp:txXfrm>
        <a:off x="4446939" y="378633"/>
        <a:ext cx="2922200" cy="2963281"/>
      </dsp:txXfrm>
    </dsp:sp>
    <dsp:sp modelId="{FDA205C9-6BD3-4083-93CB-EC3CFF108941}">
      <dsp:nvSpPr>
        <dsp:cNvPr id="0" name=""/>
        <dsp:cNvSpPr/>
      </dsp:nvSpPr>
      <dsp:spPr>
        <a:xfrm>
          <a:off x="7770457" y="1475374"/>
          <a:ext cx="658054" cy="769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/>
        </a:p>
      </dsp:txBody>
      <dsp:txXfrm>
        <a:off x="7770457" y="1629334"/>
        <a:ext cx="460638" cy="461879"/>
      </dsp:txXfrm>
    </dsp:sp>
    <dsp:sp modelId="{DD6EB647-EB01-43C7-B4DD-C7A5434BD574}">
      <dsp:nvSpPr>
        <dsp:cNvPr id="0" name=""/>
        <dsp:cNvSpPr/>
      </dsp:nvSpPr>
      <dsp:spPr>
        <a:xfrm>
          <a:off x="8701665" y="287719"/>
          <a:ext cx="3104028" cy="3145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Перекисное окислению липидов, повреждение белков, эндотелиальная дисфункция </a:t>
          </a:r>
        </a:p>
      </dsp:txBody>
      <dsp:txXfrm>
        <a:off x="8792579" y="378633"/>
        <a:ext cx="2922200" cy="2963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609B7-1151-4F23-A8C7-8C8FD56D3373}">
      <dsp:nvSpPr>
        <dsp:cNvPr id="0" name=""/>
        <dsp:cNvSpPr/>
      </dsp:nvSpPr>
      <dsp:spPr>
        <a:xfrm>
          <a:off x="3591559" y="1014345"/>
          <a:ext cx="1653043" cy="308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445"/>
              </a:lnTo>
              <a:lnTo>
                <a:pt x="1653043" y="154445"/>
              </a:lnTo>
              <a:lnTo>
                <a:pt x="1653043" y="308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A81BA-F250-48E6-96FE-45D91F3F362F}">
      <dsp:nvSpPr>
        <dsp:cNvPr id="0" name=""/>
        <dsp:cNvSpPr/>
      </dsp:nvSpPr>
      <dsp:spPr>
        <a:xfrm>
          <a:off x="2118356" y="2058691"/>
          <a:ext cx="2565089" cy="799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688"/>
              </a:lnTo>
              <a:lnTo>
                <a:pt x="2565089" y="7996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BBBD3-1DD7-4BA4-8A9E-1C1314666BFE}">
      <dsp:nvSpPr>
        <dsp:cNvPr id="0" name=""/>
        <dsp:cNvSpPr/>
      </dsp:nvSpPr>
      <dsp:spPr>
        <a:xfrm>
          <a:off x="1901729" y="2058691"/>
          <a:ext cx="216627" cy="806276"/>
        </a:xfrm>
        <a:custGeom>
          <a:avLst/>
          <a:gdLst/>
          <a:ahLst/>
          <a:cxnLst/>
          <a:rect l="0" t="0" r="0" b="0"/>
          <a:pathLst>
            <a:path>
              <a:moveTo>
                <a:pt x="216627" y="0"/>
              </a:moveTo>
              <a:lnTo>
                <a:pt x="216627" y="806276"/>
              </a:lnTo>
              <a:lnTo>
                <a:pt x="0" y="8062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63418-E09C-41B9-9663-1CC1EA2ECC4F}">
      <dsp:nvSpPr>
        <dsp:cNvPr id="0" name=""/>
        <dsp:cNvSpPr/>
      </dsp:nvSpPr>
      <dsp:spPr>
        <a:xfrm>
          <a:off x="2118356" y="1014345"/>
          <a:ext cx="1473203" cy="308890"/>
        </a:xfrm>
        <a:custGeom>
          <a:avLst/>
          <a:gdLst/>
          <a:ahLst/>
          <a:cxnLst/>
          <a:rect l="0" t="0" r="0" b="0"/>
          <a:pathLst>
            <a:path>
              <a:moveTo>
                <a:pt x="1473203" y="0"/>
              </a:moveTo>
              <a:lnTo>
                <a:pt x="1473203" y="154445"/>
              </a:lnTo>
              <a:lnTo>
                <a:pt x="0" y="154445"/>
              </a:lnTo>
              <a:lnTo>
                <a:pt x="0" y="308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B3D3A-0DE3-4F4A-A8E7-A566B91A3E5B}">
      <dsp:nvSpPr>
        <dsp:cNvPr id="0" name=""/>
        <dsp:cNvSpPr/>
      </dsp:nvSpPr>
      <dsp:spPr>
        <a:xfrm>
          <a:off x="2857499" y="2022"/>
          <a:ext cx="1468121" cy="101232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C5239-7C8A-4ACB-A70D-4BC736266E2D}">
      <dsp:nvSpPr>
        <dsp:cNvPr id="0" name=""/>
        <dsp:cNvSpPr/>
      </dsp:nvSpPr>
      <dsp:spPr>
        <a:xfrm>
          <a:off x="2857499" y="2022"/>
          <a:ext cx="1468121" cy="101232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E3834-49AE-4884-B086-2F18FCDADC00}">
      <dsp:nvSpPr>
        <dsp:cNvPr id="0" name=""/>
        <dsp:cNvSpPr/>
      </dsp:nvSpPr>
      <dsp:spPr>
        <a:xfrm>
          <a:off x="2123438" y="184240"/>
          <a:ext cx="2936242" cy="6478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Обследуемые 14-16 лет (</a:t>
          </a:r>
          <a:r>
            <a:rPr lang="en-US" sz="1800" b="1" kern="1200" dirty="0"/>
            <a:t>n=34)</a:t>
          </a:r>
          <a:endParaRPr lang="ru-RU" sz="1800" b="1" kern="1200" dirty="0"/>
        </a:p>
      </dsp:txBody>
      <dsp:txXfrm>
        <a:off x="2123438" y="184240"/>
        <a:ext cx="2936242" cy="647887"/>
      </dsp:txXfrm>
    </dsp:sp>
    <dsp:sp modelId="{04FA2D71-D0DE-458E-BA88-CFE0A2120359}">
      <dsp:nvSpPr>
        <dsp:cNvPr id="0" name=""/>
        <dsp:cNvSpPr/>
      </dsp:nvSpPr>
      <dsp:spPr>
        <a:xfrm>
          <a:off x="1369057" y="1323236"/>
          <a:ext cx="1498598" cy="73545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4E681-9098-4CBE-92C5-F8E68FC32797}">
      <dsp:nvSpPr>
        <dsp:cNvPr id="0" name=""/>
        <dsp:cNvSpPr/>
      </dsp:nvSpPr>
      <dsp:spPr>
        <a:xfrm>
          <a:off x="1369057" y="1323236"/>
          <a:ext cx="1498598" cy="73545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EC5BE-666D-4743-AD4E-4608ACBAB629}">
      <dsp:nvSpPr>
        <dsp:cNvPr id="0" name=""/>
        <dsp:cNvSpPr/>
      </dsp:nvSpPr>
      <dsp:spPr>
        <a:xfrm>
          <a:off x="619758" y="1455618"/>
          <a:ext cx="2997197" cy="4706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Девочки с эссенциальной АГ</a:t>
          </a:r>
          <a:r>
            <a:rPr lang="en-US" sz="1800" b="1" kern="1200" dirty="0"/>
            <a:t> (n=26)</a:t>
          </a:r>
          <a:endParaRPr lang="ru-RU" sz="1800" b="1" kern="1200" dirty="0"/>
        </a:p>
      </dsp:txBody>
      <dsp:txXfrm>
        <a:off x="619758" y="1455618"/>
        <a:ext cx="2997197" cy="470690"/>
      </dsp:txXfrm>
    </dsp:sp>
    <dsp:sp modelId="{5CA75EA3-C689-4BBA-A51C-2AB97EC4525B}">
      <dsp:nvSpPr>
        <dsp:cNvPr id="0" name=""/>
        <dsp:cNvSpPr/>
      </dsp:nvSpPr>
      <dsp:spPr>
        <a:xfrm>
          <a:off x="689032" y="2588641"/>
          <a:ext cx="1378064" cy="9794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14C79-7F2F-4B31-BC79-BB19958D3F43}">
      <dsp:nvSpPr>
        <dsp:cNvPr id="0" name=""/>
        <dsp:cNvSpPr/>
      </dsp:nvSpPr>
      <dsp:spPr>
        <a:xfrm>
          <a:off x="689032" y="2588641"/>
          <a:ext cx="1378064" cy="9794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372EC-9F20-431C-8754-342EF00A522A}">
      <dsp:nvSpPr>
        <dsp:cNvPr id="0" name=""/>
        <dsp:cNvSpPr/>
      </dsp:nvSpPr>
      <dsp:spPr>
        <a:xfrm>
          <a:off x="0" y="2764938"/>
          <a:ext cx="2756129" cy="6268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/>
            <a:t>Группа I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/>
            <a:t>девочки с АГ в сочетании с ожирением (</a:t>
          </a:r>
          <a:r>
            <a:rPr lang="en-US" sz="1800" b="1" kern="1200" dirty="0"/>
            <a:t>n=16)</a:t>
          </a:r>
          <a:endParaRPr lang="ru-RU" sz="1800" b="1" kern="1200" dirty="0"/>
        </a:p>
      </dsp:txBody>
      <dsp:txXfrm>
        <a:off x="0" y="2764938"/>
        <a:ext cx="2756129" cy="626833"/>
      </dsp:txXfrm>
    </dsp:sp>
    <dsp:sp modelId="{50D3C759-1476-4158-A1A2-03905D9FFD1E}">
      <dsp:nvSpPr>
        <dsp:cNvPr id="0" name=""/>
        <dsp:cNvSpPr/>
      </dsp:nvSpPr>
      <dsp:spPr>
        <a:xfrm>
          <a:off x="4470740" y="2725997"/>
          <a:ext cx="1772547" cy="73545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63BF6-C040-4E8F-A7E2-C259F65D131C}">
      <dsp:nvSpPr>
        <dsp:cNvPr id="0" name=""/>
        <dsp:cNvSpPr/>
      </dsp:nvSpPr>
      <dsp:spPr>
        <a:xfrm>
          <a:off x="4470740" y="2725997"/>
          <a:ext cx="1772547" cy="73545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0F599-911D-4972-B0AA-4299CC661540}">
      <dsp:nvSpPr>
        <dsp:cNvPr id="0" name=""/>
        <dsp:cNvSpPr/>
      </dsp:nvSpPr>
      <dsp:spPr>
        <a:xfrm>
          <a:off x="3584466" y="2858379"/>
          <a:ext cx="3545095" cy="4706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/>
            <a:t>Группа II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/>
            <a:t>девочки с изолированной эссенциальной АГ (</a:t>
          </a:r>
          <a:r>
            <a:rPr lang="en-US" sz="1800" b="1" kern="1200" dirty="0"/>
            <a:t>n=</a:t>
          </a:r>
          <a:r>
            <a:rPr lang="ru-RU" sz="1800" b="1" kern="1200" dirty="0"/>
            <a:t>10)</a:t>
          </a:r>
        </a:p>
      </dsp:txBody>
      <dsp:txXfrm>
        <a:off x="3584466" y="2858379"/>
        <a:ext cx="3545095" cy="470690"/>
      </dsp:txXfrm>
    </dsp:sp>
    <dsp:sp modelId="{39E5BE97-26B1-48F0-9F7C-1CAE5010159D}">
      <dsp:nvSpPr>
        <dsp:cNvPr id="0" name=""/>
        <dsp:cNvSpPr/>
      </dsp:nvSpPr>
      <dsp:spPr>
        <a:xfrm>
          <a:off x="4585224" y="1323236"/>
          <a:ext cx="1318757" cy="73545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D4F96-AD43-4367-B0D5-23519A306760}">
      <dsp:nvSpPr>
        <dsp:cNvPr id="0" name=""/>
        <dsp:cNvSpPr/>
      </dsp:nvSpPr>
      <dsp:spPr>
        <a:xfrm>
          <a:off x="4585224" y="1323236"/>
          <a:ext cx="1318757" cy="73545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493ED-9158-49BB-9399-93960BC35205}">
      <dsp:nvSpPr>
        <dsp:cNvPr id="0" name=""/>
        <dsp:cNvSpPr/>
      </dsp:nvSpPr>
      <dsp:spPr>
        <a:xfrm>
          <a:off x="3925846" y="1455618"/>
          <a:ext cx="2637515" cy="4706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Группа контроля – здоровые девочки (</a:t>
          </a:r>
          <a:r>
            <a:rPr lang="en-US" sz="1800" b="1" kern="1200" dirty="0"/>
            <a:t>n=8)</a:t>
          </a:r>
          <a:endParaRPr lang="ru-RU" sz="1800" b="1" kern="1200" dirty="0"/>
        </a:p>
      </dsp:txBody>
      <dsp:txXfrm>
        <a:off x="3925846" y="1455618"/>
        <a:ext cx="2637515" cy="470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98A0B-16C1-4A8D-B4ED-25DDD42BFBBB}">
      <dsp:nvSpPr>
        <dsp:cNvPr id="0" name=""/>
        <dsp:cNvSpPr/>
      </dsp:nvSpPr>
      <dsp:spPr>
        <a:xfrm>
          <a:off x="0" y="0"/>
          <a:ext cx="104745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2FE3C-3882-4D71-92DF-B93DC0CC2F91}">
      <dsp:nvSpPr>
        <dsp:cNvPr id="0" name=""/>
        <dsp:cNvSpPr/>
      </dsp:nvSpPr>
      <dsp:spPr>
        <a:xfrm>
          <a:off x="0" y="0"/>
          <a:ext cx="10474551" cy="188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Calibri" panose="020F0502020204030204" pitchFamily="34" charset="0"/>
              <a:cs typeface="Calibri" panose="020F0502020204030204" pitchFamily="34" charset="0"/>
            </a:rPr>
            <a:t>• </a:t>
          </a:r>
          <a:r>
            <a:rPr lang="ru-RU" sz="2200" kern="1200" dirty="0"/>
            <a:t>У девочек-подростков с эссенциальной АГ выявлены признаки нарушения </a:t>
          </a:r>
          <a:r>
            <a:rPr lang="ru-RU" sz="2200" kern="1200" dirty="0" err="1"/>
            <a:t>прооксидантно</a:t>
          </a:r>
          <a:r>
            <a:rPr lang="ru-RU" sz="2200" kern="1200" dirty="0"/>
            <a:t>-антиоксидантного баланса, характеризующиеся активацией процессов перекисного окисления липидов и снижением антиоксидантной защиты.</a:t>
          </a:r>
        </a:p>
      </dsp:txBody>
      <dsp:txXfrm>
        <a:off x="0" y="0"/>
        <a:ext cx="10474551" cy="1880734"/>
      </dsp:txXfrm>
    </dsp:sp>
    <dsp:sp modelId="{0EC470C1-0057-4580-9D82-4E32A8D710B0}">
      <dsp:nvSpPr>
        <dsp:cNvPr id="0" name=""/>
        <dsp:cNvSpPr/>
      </dsp:nvSpPr>
      <dsp:spPr>
        <a:xfrm>
          <a:off x="0" y="1880734"/>
          <a:ext cx="104745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A3B79-FEEC-442E-A054-B61C3D251CFC}">
      <dsp:nvSpPr>
        <dsp:cNvPr id="0" name=""/>
        <dsp:cNvSpPr/>
      </dsp:nvSpPr>
      <dsp:spPr>
        <a:xfrm>
          <a:off x="0" y="1880734"/>
          <a:ext cx="10474551" cy="188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Calibri" panose="020F0502020204030204" pitchFamily="34" charset="0"/>
              <a:cs typeface="Calibri" panose="020F0502020204030204" pitchFamily="34" charset="0"/>
            </a:rPr>
            <a:t>• </a:t>
          </a:r>
          <a:r>
            <a:rPr lang="ru-RU" sz="2200" kern="1200" dirty="0"/>
            <a:t>Сочетание артериальной гипертензии и ожирения характеризуется более выраженным окислительным стрессом. Это состояние создает угрозу не только для сердечно-сосудистой системы, но и для репродуктивного здоровья, повышая риск нарушений менструального цикла и бесплодия в будущем, что делает совместное ведение пациентки гинекологом и кардиологом/эндокринологом обязательным.</a:t>
          </a:r>
        </a:p>
      </dsp:txBody>
      <dsp:txXfrm>
        <a:off x="0" y="1880734"/>
        <a:ext cx="10474551" cy="1880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Заполнитель даты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CF68BC-C0C1-4740-B1BC-01AF8EFFB980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4" name="Заполнитель образ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E82FD2-F864-2E4E-ACF0-2DBC196A7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F297A-257E-40C6-928B-239601C0F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BF51EC-3A42-418A-8F53-AF2CE0FD6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928954-68FF-4D1B-ACEB-F416CFCA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"/>
              <a:t>20ГГ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E712CD-7BDE-40C0-A697-1798A6A9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350FC9-7868-4EC9-AEDB-68ECA089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1768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74C5B-D89F-4E95-8AB2-FB3F4EFD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8FFB1B-A87F-474A-B59C-7C298E6B1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2009B8-DDEC-4609-AE8F-C4D55111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"/>
              <a:t>20ГГ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055ED-1630-41D6-8BD2-C1A025C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F4FAFE-7830-47B8-8A63-346CEAF6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52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55F9F5-7954-448E-B747-F790D2F44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78E4B-A502-49AE-BDA3-53A2EE1B5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0EFAC-E9F2-4655-ACA8-78195231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"/>
              <a:t>20ГГ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86D72-E768-4A62-A880-6BDD9FC19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7D5931-2A91-4307-BB35-3DC19D1A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070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мещающая рамка рисунка 29">
            <a:extLst>
              <a:ext uri="{FF2B5EF4-FFF2-40B4-BE49-F238E27FC236}">
                <a16:creationId xmlns:a16="http://schemas.microsoft.com/office/drawing/2014/main" id="{DAAD1A05-EA94-DECA-8016-0944B51494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004" y="0"/>
            <a:ext cx="10585637" cy="6858000"/>
          </a:xfrm>
          <a:custGeom>
            <a:avLst/>
            <a:gdLst>
              <a:gd name="connsiteX0" fmla="*/ 0 w 10585637"/>
              <a:gd name="connsiteY0" fmla="*/ 0 h 6858000"/>
              <a:gd name="connsiteX1" fmla="*/ 8457914 w 10585637"/>
              <a:gd name="connsiteY1" fmla="*/ 0 h 6858000"/>
              <a:gd name="connsiteX2" fmla="*/ 10585637 w 10585637"/>
              <a:gd name="connsiteY2" fmla="*/ 6858000 h 6858000"/>
              <a:gd name="connsiteX3" fmla="*/ 2134498 w 10585637"/>
              <a:gd name="connsiteY3" fmla="*/ 6858000 h 6858000"/>
              <a:gd name="connsiteX4" fmla="*/ 0 w 10585637"/>
              <a:gd name="connsiteY4" fmla="*/ 14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5637" h="6858000">
                <a:moveTo>
                  <a:pt x="0" y="0"/>
                </a:moveTo>
                <a:lnTo>
                  <a:pt x="8457914" y="0"/>
                </a:lnTo>
                <a:lnTo>
                  <a:pt x="10585637" y="6858000"/>
                </a:lnTo>
                <a:lnTo>
                  <a:pt x="2134498" y="6858000"/>
                </a:lnTo>
                <a:lnTo>
                  <a:pt x="0" y="147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793E3242-AD58-8F66-E664-E86E45BA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2612978"/>
            <a:ext cx="11222181" cy="1632044"/>
          </a:xfrm>
          <a:custGeom>
            <a:avLst/>
            <a:gdLst>
              <a:gd name="connsiteX0" fmla="*/ 0 w 11222181"/>
              <a:gd name="connsiteY0" fmla="*/ 0 h 1632044"/>
              <a:gd name="connsiteX1" fmla="*/ 10725289 w 11222181"/>
              <a:gd name="connsiteY1" fmla="*/ 0 h 1632044"/>
              <a:gd name="connsiteX2" fmla="*/ 11222181 w 11222181"/>
              <a:gd name="connsiteY2" fmla="*/ 1632044 h 1632044"/>
              <a:gd name="connsiteX3" fmla="*/ 496892 w 11222181"/>
              <a:gd name="connsiteY3" fmla="*/ 1632044 h 163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2181" h="1632044">
                <a:moveTo>
                  <a:pt x="0" y="0"/>
                </a:moveTo>
                <a:lnTo>
                  <a:pt x="10725289" y="0"/>
                </a:lnTo>
                <a:lnTo>
                  <a:pt x="11222181" y="1632044"/>
                </a:lnTo>
                <a:lnTo>
                  <a:pt x="496892" y="16320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F365414-3CF9-C6C5-6C64-6DDC6F29EC44}"/>
              </a:ext>
            </a:extLst>
          </p:cNvPr>
          <p:cNvCxnSpPr>
            <a:cxnSpLocks/>
          </p:cNvCxnSpPr>
          <p:nvPr/>
        </p:nvCxnSpPr>
        <p:spPr>
          <a:xfrm flipH="1" flipV="1">
            <a:off x="791417" y="1533236"/>
            <a:ext cx="1644074" cy="53562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A5C2F26-E104-EC3D-9D33-3663DD82492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747272" y="-36946"/>
            <a:ext cx="1644074" cy="538480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396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EE9C88-4838-9CF6-7CCD-6C2CE88647B0}"/>
              </a:ext>
            </a:extLst>
          </p:cNvPr>
          <p:cNvSpPr/>
          <p:nvPr userDrawn="1"/>
        </p:nvSpPr>
        <p:spPr>
          <a:xfrm rot="10800000" flipV="1">
            <a:off x="-5" y="-2"/>
            <a:ext cx="12191999" cy="2266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8BBC4DA-F0D6-02FA-41AA-101A0D1340F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191550" y="-110490"/>
            <a:ext cx="970586" cy="34198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11F74A9-AFD5-044F-DB07-4FF2F699A91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91816" y="2266854"/>
            <a:ext cx="1165768" cy="382423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168E97A-1CFD-3AF6-5FF5-E49A2943A1F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858500" y="2266854"/>
            <a:ext cx="1327650" cy="459114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028065BE-52F2-4F89-82A3-E5DA80527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40" y="740664"/>
            <a:ext cx="8503920" cy="119786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11" name="Объект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28800" y="2679192"/>
            <a:ext cx="8531352" cy="3191256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Aft>
                <a:spcPts val="1000"/>
              </a:spcAft>
              <a:buNone/>
              <a:defRPr sz="2400" b="0" i="0" cap="none" spc="140" baseline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Заполнитель даты 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ru"/>
              <a:t>20ГГ</a:t>
            </a:r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4070FA0-EB95-7750-D21A-933827C6388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29785" y="-110490"/>
            <a:ext cx="1031941" cy="3419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19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содержимо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772D93E-C550-4461-E6B7-EBCA7CAEC8DF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0" y="0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21">
            <a:extLst>
              <a:ext uri="{FF2B5EF4-FFF2-40B4-BE49-F238E27FC236}">
                <a16:creationId xmlns:a16="http://schemas.microsoft.com/office/drawing/2014/main" id="{3A7F7468-D0CF-4B30-965A-D9066D6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" y="824686"/>
            <a:ext cx="715415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0" rIns="0" rtlCol="0" anchor="ctr">
            <a:noAutofit/>
          </a:bodyPr>
          <a:lstStyle>
            <a:lvl1pPr algn="l">
              <a:lnSpc>
                <a:spcPct val="100000"/>
              </a:lnSpc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Объект 27">
            <a:extLst>
              <a:ext uri="{FF2B5EF4-FFF2-40B4-BE49-F238E27FC236}">
                <a16:creationId xmlns:a16="http://schemas.microsoft.com/office/drawing/2014/main" id="{F44119C9-6F5C-7546-AD19-0BF20ADDC75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55280" y="822960"/>
            <a:ext cx="3447288" cy="1636776"/>
          </a:xfrm>
        </p:spPr>
        <p:txBody>
          <a:bodyPr rtlCol="0"/>
          <a:lstStyle>
            <a:lvl1pPr marL="0" indent="0" algn="l">
              <a:lnSpc>
                <a:spcPct val="90000"/>
              </a:lnSpc>
              <a:buNone/>
              <a:defRPr sz="1800" b="0" i="0" cap="none" spc="1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 algn="l">
              <a:lnSpc>
                <a:spcPct val="9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109728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 marL="146304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29" name="Объект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963656" cy="3364992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C383A65A-D347-71C9-F4A2-8F5D4497FD4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380" y="745435"/>
            <a:ext cx="1783010" cy="61125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полнитель даты 8">
            <a:extLst>
              <a:ext uri="{FF2B5EF4-FFF2-40B4-BE49-F238E27FC236}">
                <a16:creationId xmlns:a16="http://schemas.microsoft.com/office/drawing/2014/main" id="{4A08CD67-7152-A02B-8A2F-B44E9CCAD7F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r>
              <a:rPr lang="ru"/>
              <a:t>20XX</a:t>
            </a:r>
            <a:endParaRPr lang="en-US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341E31B1-712C-1978-83E4-9E3ECD0784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9D591037-E4B7-3E09-BA80-2781FA313B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0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3A7F7468-D0CF-4B30-965A-D9066D6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0" rtlCol="0" anchor="ctr">
            <a:noAutofit/>
          </a:bodyPr>
          <a:lstStyle>
            <a:lvl1pPr algn="l">
              <a:lnSpc>
                <a:spcPct val="100000"/>
              </a:lnSpc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29" name="Объект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5988" y="2761488"/>
            <a:ext cx="5430837" cy="3300984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27" name="Замещающая рамка рисунка 26">
            <a:extLst>
              <a:ext uri="{FF2B5EF4-FFF2-40B4-BE49-F238E27FC236}">
                <a16:creationId xmlns:a16="http://schemas.microsoft.com/office/drawing/2014/main" id="{0DA38E85-9448-450D-A4ED-FFA79C7100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62918" y="0"/>
            <a:ext cx="5329082" cy="6858000"/>
          </a:xfrm>
          <a:custGeom>
            <a:avLst/>
            <a:gdLst>
              <a:gd name="connsiteX0" fmla="*/ 1688746 w 5730658"/>
              <a:gd name="connsiteY0" fmla="*/ 0 h 6858000"/>
              <a:gd name="connsiteX1" fmla="*/ 5730658 w 5730658"/>
              <a:gd name="connsiteY1" fmla="*/ 0 h 6858000"/>
              <a:gd name="connsiteX2" fmla="*/ 5730658 w 5730658"/>
              <a:gd name="connsiteY2" fmla="*/ 6858000 h 6858000"/>
              <a:gd name="connsiteX3" fmla="*/ 31751 w 5730658"/>
              <a:gd name="connsiteY3" fmla="*/ 6858000 h 6858000"/>
              <a:gd name="connsiteX4" fmla="*/ 31751 w 5730658"/>
              <a:gd name="connsiteY4" fmla="*/ 6857688 h 6858000"/>
              <a:gd name="connsiteX5" fmla="*/ 0 w 5730658"/>
              <a:gd name="connsiteY5" fmla="*/ 6857932 h 6858000"/>
              <a:gd name="connsiteX6" fmla="*/ 31751 w 5730658"/>
              <a:gd name="connsiteY6" fmla="*/ 6729501 h 6858000"/>
              <a:gd name="connsiteX7" fmla="*/ 31751 w 5730658"/>
              <a:gd name="connsiteY7" fmla="*/ 6681788 h 6858000"/>
              <a:gd name="connsiteX8" fmla="*/ 43547 w 5730658"/>
              <a:gd name="connsiteY8" fmla="*/ 6681788 h 6858000"/>
              <a:gd name="connsiteX9" fmla="*/ 1688746 w 5730658"/>
              <a:gd name="connsiteY9" fmla="*/ 270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0658" h="6858000">
                <a:moveTo>
                  <a:pt x="1688746" y="0"/>
                </a:moveTo>
                <a:lnTo>
                  <a:pt x="5730658" y="0"/>
                </a:lnTo>
                <a:lnTo>
                  <a:pt x="5730658" y="6858000"/>
                </a:lnTo>
                <a:lnTo>
                  <a:pt x="31751" y="6858000"/>
                </a:lnTo>
                <a:lnTo>
                  <a:pt x="31751" y="6857688"/>
                </a:lnTo>
                <a:lnTo>
                  <a:pt x="0" y="6857932"/>
                </a:lnTo>
                <a:lnTo>
                  <a:pt x="31751" y="6729501"/>
                </a:lnTo>
                <a:lnTo>
                  <a:pt x="31751" y="6681788"/>
                </a:lnTo>
                <a:lnTo>
                  <a:pt x="43547" y="6681788"/>
                </a:lnTo>
                <a:lnTo>
                  <a:pt x="1688746" y="2705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322EF1F-9171-ABED-A2E4-337828259D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547104" y="0"/>
            <a:ext cx="1375201" cy="60910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полнитель даты 29">
            <a:extLst>
              <a:ext uri="{FF2B5EF4-FFF2-40B4-BE49-F238E27FC236}">
                <a16:creationId xmlns:a16="http://schemas.microsoft.com/office/drawing/2014/main" id="{FC5A20C1-8893-A2F6-4C6B-F6904680250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  <a:endParaRPr lang="en-US" dirty="0"/>
          </a:p>
        </p:txBody>
      </p:sp>
      <p:sp>
        <p:nvSpPr>
          <p:cNvPr id="31" name="Заполнитель нижнего колонтитула 30">
            <a:extLst>
              <a:ext uri="{FF2B5EF4-FFF2-40B4-BE49-F238E27FC236}">
                <a16:creationId xmlns:a16="http://schemas.microsoft.com/office/drawing/2014/main" id="{D32CEF04-5959-D52F-CB9C-8B1CE0EF964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32" name="Заполнитель номера слайда 31">
            <a:extLst>
              <a:ext uri="{FF2B5EF4-FFF2-40B4-BE49-F238E27FC236}">
                <a16:creationId xmlns:a16="http://schemas.microsoft.com/office/drawing/2014/main" id="{C7E0A1F8-599A-4E42-C71C-F5631D7CC7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80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элемента содержимого (белые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858662D7-CF46-F937-6492-FE3D6164B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7"/>
            <a:ext cx="10191549" cy="1639937"/>
          </a:xfrm>
          <a:custGeom>
            <a:avLst/>
            <a:gdLst>
              <a:gd name="connsiteX0" fmla="*/ 0 w 10191549"/>
              <a:gd name="connsiteY0" fmla="*/ 0 h 1639937"/>
              <a:gd name="connsiteX1" fmla="*/ 135109 w 10191549"/>
              <a:gd name="connsiteY1" fmla="*/ 0 h 1639937"/>
              <a:gd name="connsiteX2" fmla="*/ 826338 w 10191549"/>
              <a:gd name="connsiteY2" fmla="*/ 0 h 1639937"/>
              <a:gd name="connsiteX3" fmla="*/ 9743633 w 10191549"/>
              <a:gd name="connsiteY3" fmla="*/ 0 h 1639937"/>
              <a:gd name="connsiteX4" fmla="*/ 10191549 w 10191549"/>
              <a:gd name="connsiteY4" fmla="*/ 1639937 h 1639937"/>
              <a:gd name="connsiteX5" fmla="*/ 826338 w 10191549"/>
              <a:gd name="connsiteY5" fmla="*/ 1639937 h 1639937"/>
              <a:gd name="connsiteX6" fmla="*/ 583025 w 10191549"/>
              <a:gd name="connsiteY6" fmla="*/ 1639937 h 1639937"/>
              <a:gd name="connsiteX7" fmla="*/ 0 w 10191549"/>
              <a:gd name="connsiteY7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549" h="1639937">
                <a:moveTo>
                  <a:pt x="0" y="0"/>
                </a:moveTo>
                <a:lnTo>
                  <a:pt x="135109" y="0"/>
                </a:lnTo>
                <a:lnTo>
                  <a:pt x="826338" y="0"/>
                </a:lnTo>
                <a:lnTo>
                  <a:pt x="9743633" y="0"/>
                </a:lnTo>
                <a:lnTo>
                  <a:pt x="10191549" y="1639937"/>
                </a:lnTo>
                <a:lnTo>
                  <a:pt x="826338" y="1639937"/>
                </a:lnTo>
                <a:lnTo>
                  <a:pt x="583025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rIns="182880" rtlCol="0" anchor="ctr">
            <a:noAutofit/>
          </a:bodyPr>
          <a:lstStyle>
            <a:lvl1pPr algn="l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Объект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43784"/>
            <a:ext cx="3739896" cy="3191256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spc="100">
                <a:solidFill>
                  <a:schemeClr val="tx1"/>
                </a:solidFill>
              </a:defRPr>
            </a:lvl2pPr>
            <a:lvl3pPr marL="731520" indent="-347472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100">
                <a:solidFill>
                  <a:schemeClr val="tx1"/>
                </a:solidFill>
              </a:defRPr>
            </a:lvl3pPr>
            <a:lvl4pPr marL="1097280" indent="-347472">
              <a:lnSpc>
                <a:spcPct val="100000"/>
              </a:lnSpc>
              <a:buFont typeface="+mj-lt"/>
              <a:buAutoNum type="arabicParenR"/>
              <a:defRPr sz="1600" spc="100">
                <a:solidFill>
                  <a:schemeClr val="tx1"/>
                </a:solidFill>
              </a:defRPr>
            </a:lvl4pPr>
            <a:lvl5pPr marL="1463040" indent="-347472">
              <a:lnSpc>
                <a:spcPct val="100000"/>
              </a:lnSpc>
              <a:buFont typeface="+mj-lt"/>
              <a:buAutoNum type="alphaLcParenR"/>
              <a:defRPr sz="1600" spc="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12" name="Объект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74920" y="2843784"/>
            <a:ext cx="5824728" cy="3191256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4pPr>
            <a:lvl5pPr marL="82296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F4D7FE7-14AE-6C8F-B799-1BD57470E8F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191549" y="0"/>
            <a:ext cx="2000451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E45BFC1-4E9D-0F01-ED91-44F27D54EE8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406587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полнитель даты 25">
            <a:extLst>
              <a:ext uri="{FF2B5EF4-FFF2-40B4-BE49-F238E27FC236}">
                <a16:creationId xmlns:a16="http://schemas.microsoft.com/office/drawing/2014/main" id="{1508553F-E814-00F0-D6A7-5573C795114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  <a:endParaRPr lang="en-US" dirty="0"/>
          </a:p>
        </p:txBody>
      </p:sp>
      <p:sp>
        <p:nvSpPr>
          <p:cNvPr id="27" name="Заполнитель нижнего колонтитула 26">
            <a:extLst>
              <a:ext uri="{FF2B5EF4-FFF2-40B4-BE49-F238E27FC236}">
                <a16:creationId xmlns:a16="http://schemas.microsoft.com/office/drawing/2014/main" id="{1449FFC7-A582-FD77-53A9-CF0B7F2D1B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28" name="Заполнитель номера слайда 27">
            <a:extLst>
              <a:ext uri="{FF2B5EF4-FFF2-40B4-BE49-F238E27FC236}">
                <a16:creationId xmlns:a16="http://schemas.microsoft.com/office/drawing/2014/main" id="{3E86B4DA-B745-BBB9-6AFB-CC6723232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1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мещающая рамка рисунка 7">
            <a:extLst>
              <a:ext uri="{FF2B5EF4-FFF2-40B4-BE49-F238E27FC236}">
                <a16:creationId xmlns:a16="http://schemas.microsoft.com/office/drawing/2014/main" id="{D2AF3450-104B-47D0-B01B-DC08566F9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6175" y="0"/>
            <a:ext cx="8505825" cy="6858000"/>
          </a:xfrm>
          <a:custGeom>
            <a:avLst/>
            <a:gdLst>
              <a:gd name="connsiteX0" fmla="*/ 1701752 w 8505825"/>
              <a:gd name="connsiteY0" fmla="*/ 0 h 6858000"/>
              <a:gd name="connsiteX1" fmla="*/ 8505825 w 8505825"/>
              <a:gd name="connsiteY1" fmla="*/ 0 h 6858000"/>
              <a:gd name="connsiteX2" fmla="*/ 8505825 w 8505825"/>
              <a:gd name="connsiteY2" fmla="*/ 6858000 h 6858000"/>
              <a:gd name="connsiteX3" fmla="*/ 0 w 8505825"/>
              <a:gd name="connsiteY3" fmla="*/ 6858000 h 6858000"/>
              <a:gd name="connsiteX4" fmla="*/ 0 w 8505825"/>
              <a:gd name="connsiteY4" fmla="*/ 68373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5825" h="6858000">
                <a:moveTo>
                  <a:pt x="1701752" y="0"/>
                </a:moveTo>
                <a:lnTo>
                  <a:pt x="8505825" y="0"/>
                </a:lnTo>
                <a:lnTo>
                  <a:pt x="8505825" y="6858000"/>
                </a:lnTo>
                <a:lnTo>
                  <a:pt x="0" y="6858000"/>
                </a:lnTo>
                <a:lnTo>
                  <a:pt x="0" y="683739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48883C19-EC0B-F5B5-3520-45CB8039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9635"/>
            <a:ext cx="8261729" cy="1639938"/>
          </a:xfrm>
          <a:custGeom>
            <a:avLst/>
            <a:gdLst>
              <a:gd name="connsiteX0" fmla="*/ 0 w 8353169"/>
              <a:gd name="connsiteY0" fmla="*/ 0 h 1639938"/>
              <a:gd name="connsiteX1" fmla="*/ 693683 w 8353169"/>
              <a:gd name="connsiteY1" fmla="*/ 0 h 1639938"/>
              <a:gd name="connsiteX2" fmla="*/ 826338 w 8353169"/>
              <a:gd name="connsiteY2" fmla="*/ 0 h 1639938"/>
              <a:gd name="connsiteX3" fmla="*/ 8353169 w 8353169"/>
              <a:gd name="connsiteY3" fmla="*/ 0 h 1639938"/>
              <a:gd name="connsiteX4" fmla="*/ 8049138 w 8353169"/>
              <a:gd name="connsiteY4" fmla="*/ 1639938 h 1639938"/>
              <a:gd name="connsiteX5" fmla="*/ 826338 w 8353169"/>
              <a:gd name="connsiteY5" fmla="*/ 1639938 h 1639938"/>
              <a:gd name="connsiteX6" fmla="*/ 693683 w 8353169"/>
              <a:gd name="connsiteY6" fmla="*/ 1639938 h 1639938"/>
              <a:gd name="connsiteX7" fmla="*/ 0 w 8353169"/>
              <a:gd name="connsiteY7" fmla="*/ 1639938 h 163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3169" h="1639938">
                <a:moveTo>
                  <a:pt x="0" y="0"/>
                </a:moveTo>
                <a:lnTo>
                  <a:pt x="693683" y="0"/>
                </a:lnTo>
                <a:lnTo>
                  <a:pt x="826338" y="0"/>
                </a:lnTo>
                <a:lnTo>
                  <a:pt x="8353169" y="0"/>
                </a:lnTo>
                <a:lnTo>
                  <a:pt x="8049138" y="1639938"/>
                </a:lnTo>
                <a:lnTo>
                  <a:pt x="826338" y="1639938"/>
                </a:lnTo>
                <a:lnTo>
                  <a:pt x="693683" y="1639938"/>
                </a:lnTo>
                <a:lnTo>
                  <a:pt x="0" y="163993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rtlCol="0">
            <a:noAutofit/>
          </a:bodyPr>
          <a:lstStyle>
            <a:lvl1pPr>
              <a:defRPr sz="36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2907792"/>
            <a:ext cx="2952599" cy="17816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spc="1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45B022C-E8CF-07D5-65AC-D3D3D5CC77A3}"/>
              </a:ext>
            </a:extLst>
          </p:cNvPr>
          <p:cNvCxnSpPr>
            <a:cxnSpLocks/>
          </p:cNvCxnSpPr>
          <p:nvPr userDrawn="1"/>
        </p:nvCxnSpPr>
        <p:spPr>
          <a:xfrm flipH="1">
            <a:off x="3868615" y="0"/>
            <a:ext cx="1000226" cy="40362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95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963ED7B-F282-42DA-DF6C-E1A22A0963A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61535" y="0"/>
            <a:ext cx="1556021" cy="64693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мещающая рамка рисунка 10">
            <a:extLst>
              <a:ext uri="{FF2B5EF4-FFF2-40B4-BE49-F238E27FC236}">
                <a16:creationId xmlns:a16="http://schemas.microsoft.com/office/drawing/2014/main" id="{3E5A8C65-DAAF-1BA1-B402-11FC946C60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24495" cy="6858000"/>
          </a:xfrm>
          <a:custGeom>
            <a:avLst/>
            <a:gdLst>
              <a:gd name="connsiteX0" fmla="*/ 7024495 w 7024495"/>
              <a:gd name="connsiteY0" fmla="*/ 0 h 6858000"/>
              <a:gd name="connsiteX1" fmla="*/ 1701752 w 7024495"/>
              <a:gd name="connsiteY1" fmla="*/ 0 h 6858000"/>
              <a:gd name="connsiteX2" fmla="*/ 0 w 7024495"/>
              <a:gd name="connsiteY2" fmla="*/ 6837396 h 6858000"/>
              <a:gd name="connsiteX3" fmla="*/ 0 w 7024495"/>
              <a:gd name="connsiteY3" fmla="*/ 6858000 h 6858000"/>
              <a:gd name="connsiteX4" fmla="*/ 7024495 w 702449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4495" h="6858000">
                <a:moveTo>
                  <a:pt x="7024495" y="0"/>
                </a:moveTo>
                <a:lnTo>
                  <a:pt x="1701752" y="0"/>
                </a:lnTo>
                <a:lnTo>
                  <a:pt x="0" y="6837396"/>
                </a:lnTo>
                <a:lnTo>
                  <a:pt x="0" y="6858000"/>
                </a:lnTo>
                <a:lnTo>
                  <a:pt x="7024495" y="6858000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181CB1F-4A11-0F01-BFFC-C34C900A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706" y="2456733"/>
            <a:ext cx="8124873" cy="1639939"/>
          </a:xfrm>
          <a:custGeom>
            <a:avLst/>
            <a:gdLst>
              <a:gd name="connsiteX0" fmla="*/ 0 w 8124873"/>
              <a:gd name="connsiteY0" fmla="*/ 0 h 1639939"/>
              <a:gd name="connsiteX1" fmla="*/ 7391297 w 8124873"/>
              <a:gd name="connsiteY1" fmla="*/ 0 h 1639939"/>
              <a:gd name="connsiteX2" fmla="*/ 7794750 w 8124873"/>
              <a:gd name="connsiteY2" fmla="*/ 0 h 1639939"/>
              <a:gd name="connsiteX3" fmla="*/ 8124873 w 8124873"/>
              <a:gd name="connsiteY3" fmla="*/ 0 h 1639939"/>
              <a:gd name="connsiteX4" fmla="*/ 8124873 w 8124873"/>
              <a:gd name="connsiteY4" fmla="*/ 1639939 h 1639939"/>
              <a:gd name="connsiteX5" fmla="*/ 7391297 w 8124873"/>
              <a:gd name="connsiteY5" fmla="*/ 1639939 h 1639939"/>
              <a:gd name="connsiteX6" fmla="*/ 7391297 w 8124873"/>
              <a:gd name="connsiteY6" fmla="*/ 1639938 h 1639939"/>
              <a:gd name="connsiteX7" fmla="*/ 318542 w 8124873"/>
              <a:gd name="connsiteY7" fmla="*/ 1639938 h 16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4873" h="1639939">
                <a:moveTo>
                  <a:pt x="0" y="0"/>
                </a:moveTo>
                <a:lnTo>
                  <a:pt x="7391297" y="0"/>
                </a:lnTo>
                <a:lnTo>
                  <a:pt x="7794750" y="0"/>
                </a:lnTo>
                <a:lnTo>
                  <a:pt x="8124873" y="0"/>
                </a:lnTo>
                <a:lnTo>
                  <a:pt x="8124873" y="1639939"/>
                </a:lnTo>
                <a:lnTo>
                  <a:pt x="7391297" y="1639939"/>
                </a:lnTo>
                <a:lnTo>
                  <a:pt x="7391297" y="1639938"/>
                </a:lnTo>
                <a:lnTo>
                  <a:pt x="318542" y="163993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20040" rIns="914400" rtlCol="0">
            <a:noAutofit/>
          </a:bodyPr>
          <a:lstStyle>
            <a:lvl1pPr algn="r">
              <a:defRPr sz="32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0" y="4398264"/>
            <a:ext cx="3913632" cy="2066544"/>
          </a:xfrm>
        </p:spPr>
        <p:txBody>
          <a:bodyPr rtlCol="0">
            <a:normAutofit/>
          </a:bodyPr>
          <a:lstStyle>
            <a:lvl1pPr marL="0" indent="0" algn="r">
              <a:buNone/>
              <a:defRPr sz="2400" spc="14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31702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E3411815-04EC-3B42-4164-952C53388853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5226" y="0"/>
            <a:ext cx="826338" cy="345274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F6C27894-E7FC-B60E-EF80-41F0D47C6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rtlCol="0" anchor="ctr">
            <a:noAutofit/>
          </a:bodyPr>
          <a:lstStyle>
            <a:lvl1pPr algn="l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392" y="2770632"/>
            <a:ext cx="3383280" cy="3539265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spc="1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"/>
          </a:p>
        </p:txBody>
      </p:sp>
      <p:sp>
        <p:nvSpPr>
          <p:cNvPr id="31" name="Замещающая рамка рисунка 30">
            <a:extLst>
              <a:ext uri="{FF2B5EF4-FFF2-40B4-BE49-F238E27FC236}">
                <a16:creationId xmlns:a16="http://schemas.microsoft.com/office/drawing/2014/main" id="{665CDB64-A6D6-6F40-CFD6-29E72D8AB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5032" y="0"/>
            <a:ext cx="7876033" cy="6858000"/>
          </a:xfrm>
          <a:custGeom>
            <a:avLst/>
            <a:gdLst>
              <a:gd name="connsiteX0" fmla="*/ 1579547 w 7876033"/>
              <a:gd name="connsiteY0" fmla="*/ 0 h 6858000"/>
              <a:gd name="connsiteX1" fmla="*/ 7876033 w 7876033"/>
              <a:gd name="connsiteY1" fmla="*/ 0 h 6858000"/>
              <a:gd name="connsiteX2" fmla="*/ 7876033 w 7876033"/>
              <a:gd name="connsiteY2" fmla="*/ 6858000 h 6858000"/>
              <a:gd name="connsiteX3" fmla="*/ 0 w 7876033"/>
              <a:gd name="connsiteY3" fmla="*/ 6858000 h 6858000"/>
              <a:gd name="connsiteX4" fmla="*/ 1013709 w 7876033"/>
              <a:gd name="connsiteY4" fmla="*/ 2456730 h 6858000"/>
              <a:gd name="connsiteX5" fmla="*/ 2519005 w 7876033"/>
              <a:gd name="connsiteY5" fmla="*/ 2456730 h 6858000"/>
              <a:gd name="connsiteX6" fmla="*/ 2927016 w 7876033"/>
              <a:gd name="connsiteY6" fmla="*/ 824686 h 6858000"/>
              <a:gd name="connsiteX7" fmla="*/ 1389604 w 7876033"/>
              <a:gd name="connsiteY7" fmla="*/ 824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6033" h="6858000">
                <a:moveTo>
                  <a:pt x="1579547" y="0"/>
                </a:moveTo>
                <a:lnTo>
                  <a:pt x="7876033" y="0"/>
                </a:lnTo>
                <a:lnTo>
                  <a:pt x="7876033" y="6858000"/>
                </a:lnTo>
                <a:lnTo>
                  <a:pt x="0" y="6858000"/>
                </a:lnTo>
                <a:lnTo>
                  <a:pt x="1013709" y="2456730"/>
                </a:lnTo>
                <a:lnTo>
                  <a:pt x="2519005" y="2456730"/>
                </a:lnTo>
                <a:lnTo>
                  <a:pt x="2927016" y="824686"/>
                </a:lnTo>
                <a:lnTo>
                  <a:pt x="1389604" y="824686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3" name="Заполнитель даты 32">
            <a:extLst>
              <a:ext uri="{FF2B5EF4-FFF2-40B4-BE49-F238E27FC236}">
                <a16:creationId xmlns:a16="http://schemas.microsoft.com/office/drawing/2014/main" id="{0C50E73C-A08D-5560-7A59-B04AB6C271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r>
              <a:rPr lang="ru"/>
              <a:t>20ХХ</a:t>
            </a:r>
            <a:endParaRPr lang="en-US" dirty="0"/>
          </a:p>
        </p:txBody>
      </p:sp>
      <p:sp>
        <p:nvSpPr>
          <p:cNvPr id="34" name="Заполнитель нижнего колонтитула 33">
            <a:extLst>
              <a:ext uri="{FF2B5EF4-FFF2-40B4-BE49-F238E27FC236}">
                <a16:creationId xmlns:a16="http://schemas.microsoft.com/office/drawing/2014/main" id="{66C42DAA-CA98-405C-5B3D-03942AF608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35" name="Заполнитель номера слайда 34">
            <a:extLst>
              <a:ext uri="{FF2B5EF4-FFF2-40B4-BE49-F238E27FC236}">
                <a16:creationId xmlns:a16="http://schemas.microsoft.com/office/drawing/2014/main" id="{04230E47-E1DF-D844-BA20-327CF9A268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8FA9A-64D4-4D91-9E5E-21637180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E5B36A-49DF-4C35-A731-B48D81E0B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E27586-7250-44B5-AF3D-09EA487A5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"/>
              <a:t>20ГГ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9D770-60EA-4723-A886-12E16CEC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EE3D9-0F31-4FF8-83EB-5BD3DD91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49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подзаголовк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AFFA9AF-B92E-6FB6-2C75-96A5AFEB1E04}"/>
              </a:ext>
            </a:extLst>
          </p:cNvPr>
          <p:cNvCxnSpPr>
            <a:cxnSpLocks/>
          </p:cNvCxnSpPr>
          <p:nvPr/>
        </p:nvCxnSpPr>
        <p:spPr>
          <a:xfrm>
            <a:off x="9033794" y="-19737"/>
            <a:ext cx="1608697" cy="599076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69568F-F17C-4C3C-9A6F-ED292B601115}"/>
              </a:ext>
            </a:extLst>
          </p:cNvPr>
          <p:cNvSpPr/>
          <p:nvPr userDrawn="1"/>
        </p:nvSpPr>
        <p:spPr>
          <a:xfrm>
            <a:off x="2043953" y="2205318"/>
            <a:ext cx="8104094" cy="2312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" name="Замещающая рамка рисунка 11">
            <a:extLst>
              <a:ext uri="{FF2B5EF4-FFF2-40B4-BE49-F238E27FC236}">
                <a16:creationId xmlns:a16="http://schemas.microsoft.com/office/drawing/2014/main" id="{0355631C-448A-3364-05F2-D4C7F9CA6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266980" cy="6858000"/>
          </a:xfrm>
          <a:custGeom>
            <a:avLst/>
            <a:gdLst>
              <a:gd name="connsiteX0" fmla="*/ 0 w 10266980"/>
              <a:gd name="connsiteY0" fmla="*/ 0 h 6858000"/>
              <a:gd name="connsiteX1" fmla="*/ 8414327 w 10266980"/>
              <a:gd name="connsiteY1" fmla="*/ 0 h 6858000"/>
              <a:gd name="connsiteX2" fmla="*/ 10266980 w 10266980"/>
              <a:gd name="connsiteY2" fmla="*/ 6858000 h 6858000"/>
              <a:gd name="connsiteX3" fmla="*/ 0 w 102669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6980" h="6858000">
                <a:moveTo>
                  <a:pt x="0" y="0"/>
                </a:moveTo>
                <a:lnTo>
                  <a:pt x="8414327" y="0"/>
                </a:lnTo>
                <a:lnTo>
                  <a:pt x="102669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DBAD2210-AFD2-BF88-9107-E2A5FFD0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84831"/>
            <a:ext cx="11099173" cy="2852929"/>
          </a:xfrm>
          <a:custGeom>
            <a:avLst/>
            <a:gdLst>
              <a:gd name="connsiteX0" fmla="*/ 0 w 11099173"/>
              <a:gd name="connsiteY0" fmla="*/ 0 h 2852929"/>
              <a:gd name="connsiteX1" fmla="*/ 8926491 w 11099173"/>
              <a:gd name="connsiteY1" fmla="*/ 0 h 2852929"/>
              <a:gd name="connsiteX2" fmla="*/ 8926491 w 11099173"/>
              <a:gd name="connsiteY2" fmla="*/ 2 h 2852929"/>
              <a:gd name="connsiteX3" fmla="*/ 10398992 w 11099173"/>
              <a:gd name="connsiteY3" fmla="*/ 2 h 2852929"/>
              <a:gd name="connsiteX4" fmla="*/ 11099173 w 11099173"/>
              <a:gd name="connsiteY4" fmla="*/ 2852929 h 2852929"/>
              <a:gd name="connsiteX5" fmla="*/ 8298450 w 11099173"/>
              <a:gd name="connsiteY5" fmla="*/ 2852929 h 2852929"/>
              <a:gd name="connsiteX6" fmla="*/ 8298450 w 11099173"/>
              <a:gd name="connsiteY6" fmla="*/ 2852927 h 2852929"/>
              <a:gd name="connsiteX7" fmla="*/ 0 w 11099173"/>
              <a:gd name="connsiteY7" fmla="*/ 2852927 h 285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99173" h="2852929">
                <a:moveTo>
                  <a:pt x="0" y="0"/>
                </a:moveTo>
                <a:lnTo>
                  <a:pt x="8926491" y="0"/>
                </a:lnTo>
                <a:lnTo>
                  <a:pt x="8926491" y="2"/>
                </a:lnTo>
                <a:lnTo>
                  <a:pt x="10398992" y="2"/>
                </a:lnTo>
                <a:lnTo>
                  <a:pt x="11099173" y="2852929"/>
                </a:lnTo>
                <a:lnTo>
                  <a:pt x="8298450" y="2852929"/>
                </a:lnTo>
                <a:lnTo>
                  <a:pt x="8298450" y="2852927"/>
                </a:lnTo>
                <a:lnTo>
                  <a:pt x="0" y="2852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bIns="1371600" rtlCol="0" anchor="b">
            <a:noAutofit/>
          </a:bodyPr>
          <a:lstStyle>
            <a:lvl1pPr algn="l">
              <a:defRPr sz="36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3666744"/>
            <a:ext cx="9079992" cy="1051560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2400" spc="3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8545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подзаголовком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4A390FB6-CC60-7326-1AB7-5E994D8B88A2}"/>
              </a:ext>
            </a:extLst>
          </p:cNvPr>
          <p:cNvSpPr/>
          <p:nvPr/>
        </p:nvSpPr>
        <p:spPr>
          <a:xfrm>
            <a:off x="-9235" y="-1"/>
            <a:ext cx="2939737" cy="6858001"/>
          </a:xfrm>
          <a:custGeom>
            <a:avLst/>
            <a:gdLst>
              <a:gd name="connsiteX0" fmla="*/ 800654 w 2939737"/>
              <a:gd name="connsiteY0" fmla="*/ 1 h 6858001"/>
              <a:gd name="connsiteX1" fmla="*/ 2939737 w 2939737"/>
              <a:gd name="connsiteY1" fmla="*/ 6858001 h 6858001"/>
              <a:gd name="connsiteX2" fmla="*/ 800654 w 2939737"/>
              <a:gd name="connsiteY2" fmla="*/ 6858001 h 6858001"/>
              <a:gd name="connsiteX3" fmla="*/ 0 w 2939737"/>
              <a:gd name="connsiteY3" fmla="*/ 0 h 6858001"/>
              <a:gd name="connsiteX4" fmla="*/ 800653 w 2939737"/>
              <a:gd name="connsiteY4" fmla="*/ 0 h 6858001"/>
              <a:gd name="connsiteX5" fmla="*/ 800653 w 2939737"/>
              <a:gd name="connsiteY5" fmla="*/ 6858001 h 6858001"/>
              <a:gd name="connsiteX6" fmla="*/ 0 w 2939737"/>
              <a:gd name="connsiteY6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9737" h="6858001">
                <a:moveTo>
                  <a:pt x="800654" y="1"/>
                </a:moveTo>
                <a:lnTo>
                  <a:pt x="2939737" y="6858001"/>
                </a:lnTo>
                <a:lnTo>
                  <a:pt x="800654" y="6858001"/>
                </a:lnTo>
                <a:close/>
                <a:moveTo>
                  <a:pt x="0" y="0"/>
                </a:moveTo>
                <a:lnTo>
                  <a:pt x="800653" y="0"/>
                </a:lnTo>
                <a:lnTo>
                  <a:pt x="800653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2DD0CB1-E555-18FF-AE10-4DB46E71C9AB}"/>
              </a:ext>
            </a:extLst>
          </p:cNvPr>
          <p:cNvCxnSpPr>
            <a:cxnSpLocks/>
          </p:cNvCxnSpPr>
          <p:nvPr/>
        </p:nvCxnSpPr>
        <p:spPr>
          <a:xfrm flipH="1" flipV="1">
            <a:off x="791417" y="1533236"/>
            <a:ext cx="1644074" cy="53562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F16E01A3-9A40-A2AF-E9CC-DA05A857AF7A}"/>
              </a:ext>
            </a:extLst>
          </p:cNvPr>
          <p:cNvSpPr/>
          <p:nvPr userDrawn="1"/>
        </p:nvSpPr>
        <p:spPr>
          <a:xfrm rot="10800000">
            <a:off x="9242505" y="0"/>
            <a:ext cx="2949493" cy="6856549"/>
          </a:xfrm>
          <a:custGeom>
            <a:avLst/>
            <a:gdLst>
              <a:gd name="connsiteX0" fmla="*/ 2949493 w 2949493"/>
              <a:gd name="connsiteY0" fmla="*/ 6856549 h 6856549"/>
              <a:gd name="connsiteX1" fmla="*/ 800653 w 2949493"/>
              <a:gd name="connsiteY1" fmla="*/ 6856549 h 6856549"/>
              <a:gd name="connsiteX2" fmla="*/ 0 w 2949493"/>
              <a:gd name="connsiteY2" fmla="*/ 6856549 h 6856549"/>
              <a:gd name="connsiteX3" fmla="*/ 0 w 2949493"/>
              <a:gd name="connsiteY3" fmla="*/ 0 h 6856549"/>
              <a:gd name="connsiteX4" fmla="*/ 801107 w 2949493"/>
              <a:gd name="connsiteY4" fmla="*/ 0 h 68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493" h="6856549">
                <a:moveTo>
                  <a:pt x="2949493" y="6856549"/>
                </a:moveTo>
                <a:lnTo>
                  <a:pt x="800653" y="6856549"/>
                </a:lnTo>
                <a:lnTo>
                  <a:pt x="0" y="6856549"/>
                </a:lnTo>
                <a:lnTo>
                  <a:pt x="0" y="0"/>
                </a:lnTo>
                <a:lnTo>
                  <a:pt x="801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90C38C9-1782-B768-078E-73091483A95A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747272" y="-36946"/>
            <a:ext cx="1644074" cy="538480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 1">
            <a:extLst>
              <a:ext uri="{FF2B5EF4-FFF2-40B4-BE49-F238E27FC236}">
                <a16:creationId xmlns:a16="http://schemas.microsoft.com/office/drawing/2014/main" id="{5942173C-2B01-804E-85FB-4D68140D4E1A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920240" y="2039112"/>
            <a:ext cx="7982712" cy="1581912"/>
          </a:xfrm>
        </p:spPr>
        <p:txBody>
          <a:bodyPr rtlCol="0" anchor="b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111829" y="3584448"/>
            <a:ext cx="7791123" cy="612648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spc="14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5869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содержимого (темные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2FD45A-B915-6AEF-5B45-09567508BB39}"/>
              </a:ext>
            </a:extLst>
          </p:cNvPr>
          <p:cNvSpPr/>
          <p:nvPr userDrawn="1"/>
        </p:nvSpPr>
        <p:spPr>
          <a:xfrm>
            <a:off x="0" y="2266855"/>
            <a:ext cx="12192000" cy="4591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028065BE-52F2-4F89-82A3-E5DA80527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7472"/>
            <a:ext cx="11082528" cy="156362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lvl1pPr algn="l">
              <a:defRPr sz="3200" cap="all" spc="3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CB3A6A7-DCEF-8F0D-2339-F3B3458EB6A2}"/>
              </a:ext>
            </a:extLst>
          </p:cNvPr>
          <p:cNvGrpSpPr/>
          <p:nvPr userDrawn="1"/>
        </p:nvGrpSpPr>
        <p:grpSpPr>
          <a:xfrm>
            <a:off x="10135198" y="0"/>
            <a:ext cx="2056802" cy="6858000"/>
            <a:chOff x="10064227" y="0"/>
            <a:chExt cx="2127773" cy="6858000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E6E553B2-71B5-E210-0451-CB8F602812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93564" y="2223749"/>
              <a:ext cx="1398436" cy="46342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C76B097F-E5A4-EB73-3751-C880247D6F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64227" y="0"/>
              <a:ext cx="729337" cy="226685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3CB7E4E-E392-ACEB-1431-A8DA68A52EE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406587"/>
            <a:ext cx="1006763" cy="34514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43784"/>
            <a:ext cx="5724144" cy="3191256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12" name="Объект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68312" y="2843784"/>
            <a:ext cx="3364992" cy="3191256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13" name="Заполнитель даты 12">
            <a:extLst>
              <a:ext uri="{FF2B5EF4-FFF2-40B4-BE49-F238E27FC236}">
                <a16:creationId xmlns:a16="http://schemas.microsoft.com/office/drawing/2014/main" id="{CF5E1EDF-E8F4-90C4-4EE9-5CCF1E17F35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"/>
              <a:t>20ГГ</a:t>
            </a:r>
            <a:endParaRPr lang="en-US" dirty="0"/>
          </a:p>
        </p:txBody>
      </p:sp>
      <p:sp>
        <p:nvSpPr>
          <p:cNvPr id="16" name="Заполнитель нижнего колонтитула 15">
            <a:extLst>
              <a:ext uri="{FF2B5EF4-FFF2-40B4-BE49-F238E27FC236}">
                <a16:creationId xmlns:a16="http://schemas.microsoft.com/office/drawing/2014/main" id="{992726FB-FFEB-ADB3-0C67-FE72F4DCBA5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7A3CEA78-CDB0-CB26-B433-4C868965D3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47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5DB38D4-7FDC-CF1E-11BB-77F17318EA0F}"/>
              </a:ext>
            </a:extLst>
          </p:cNvPr>
          <p:cNvCxnSpPr>
            <a:cxnSpLocks/>
          </p:cNvCxnSpPr>
          <p:nvPr userDrawn="1"/>
        </p:nvCxnSpPr>
        <p:spPr>
          <a:xfrm>
            <a:off x="11358643" y="-1"/>
            <a:ext cx="815945" cy="265825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DD9C70C7-DFF6-E2A2-DE7B-BC92ABB7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4684"/>
            <a:ext cx="11605600" cy="1639937"/>
          </a:xfrm>
          <a:custGeom>
            <a:avLst/>
            <a:gdLst>
              <a:gd name="connsiteX0" fmla="*/ 0 w 11605600"/>
              <a:gd name="connsiteY0" fmla="*/ 0 h 1639937"/>
              <a:gd name="connsiteX1" fmla="*/ 11094087 w 11605600"/>
              <a:gd name="connsiteY1" fmla="*/ 0 h 1639937"/>
              <a:gd name="connsiteX2" fmla="*/ 11605600 w 11605600"/>
              <a:gd name="connsiteY2" fmla="*/ 1639937 h 1639937"/>
              <a:gd name="connsiteX3" fmla="*/ 0 w 11605600"/>
              <a:gd name="connsiteY3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5600" h="1639937">
                <a:moveTo>
                  <a:pt x="0" y="0"/>
                </a:moveTo>
                <a:lnTo>
                  <a:pt x="11094087" y="0"/>
                </a:lnTo>
                <a:lnTo>
                  <a:pt x="11605600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rtlCol="0">
            <a:noAutofit/>
          </a:bodyPr>
          <a:lstStyle>
            <a:lvl1pPr>
              <a:defRPr sz="32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29" name="Объект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963656" cy="3364992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27" name="Заполнитель даты 26">
            <a:extLst>
              <a:ext uri="{FF2B5EF4-FFF2-40B4-BE49-F238E27FC236}">
                <a16:creationId xmlns:a16="http://schemas.microsoft.com/office/drawing/2014/main" id="{DA7886EF-42A0-8181-94BD-571DD643FAE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r>
              <a:rPr lang="ru"/>
              <a:t>20XX г.</a:t>
            </a:r>
            <a:endParaRPr lang="en-US" dirty="0"/>
          </a:p>
        </p:txBody>
      </p:sp>
      <p:sp>
        <p:nvSpPr>
          <p:cNvPr id="28" name="Заполнитель нижнего колонтитула 27">
            <a:extLst>
              <a:ext uri="{FF2B5EF4-FFF2-40B4-BE49-F238E27FC236}">
                <a16:creationId xmlns:a16="http://schemas.microsoft.com/office/drawing/2014/main" id="{F0088F06-F129-FC4D-62B9-F84E6E9D71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30" name="Заполнитель номера слайда 29">
            <a:extLst>
              <a:ext uri="{FF2B5EF4-FFF2-40B4-BE49-F238E27FC236}">
                <a16:creationId xmlns:a16="http://schemas.microsoft.com/office/drawing/2014/main" id="{FD5AF822-23A2-2003-F247-1F8A8971B6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9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(темные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858662D7-CF46-F937-6492-FE3D6164B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4409"/>
            <a:ext cx="10308779" cy="1639937"/>
          </a:xfrm>
          <a:custGeom>
            <a:avLst/>
            <a:gdLst>
              <a:gd name="connsiteX0" fmla="*/ 0 w 10191549"/>
              <a:gd name="connsiteY0" fmla="*/ 0 h 1639937"/>
              <a:gd name="connsiteX1" fmla="*/ 135109 w 10191549"/>
              <a:gd name="connsiteY1" fmla="*/ 0 h 1639937"/>
              <a:gd name="connsiteX2" fmla="*/ 826338 w 10191549"/>
              <a:gd name="connsiteY2" fmla="*/ 0 h 1639937"/>
              <a:gd name="connsiteX3" fmla="*/ 9743633 w 10191549"/>
              <a:gd name="connsiteY3" fmla="*/ 0 h 1639937"/>
              <a:gd name="connsiteX4" fmla="*/ 10191549 w 10191549"/>
              <a:gd name="connsiteY4" fmla="*/ 1639937 h 1639937"/>
              <a:gd name="connsiteX5" fmla="*/ 826338 w 10191549"/>
              <a:gd name="connsiteY5" fmla="*/ 1639937 h 1639937"/>
              <a:gd name="connsiteX6" fmla="*/ 583025 w 10191549"/>
              <a:gd name="connsiteY6" fmla="*/ 1639937 h 1639937"/>
              <a:gd name="connsiteX7" fmla="*/ 0 w 10191549"/>
              <a:gd name="connsiteY7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549" h="1639937">
                <a:moveTo>
                  <a:pt x="0" y="0"/>
                </a:moveTo>
                <a:lnTo>
                  <a:pt x="135109" y="0"/>
                </a:lnTo>
                <a:lnTo>
                  <a:pt x="826338" y="0"/>
                </a:lnTo>
                <a:lnTo>
                  <a:pt x="9743633" y="0"/>
                </a:lnTo>
                <a:lnTo>
                  <a:pt x="10191549" y="1639937"/>
                </a:lnTo>
                <a:lnTo>
                  <a:pt x="826338" y="1639937"/>
                </a:lnTo>
                <a:lnTo>
                  <a:pt x="583025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914400" rIns="274320" rtlCol="0" anchor="ctr">
            <a:noAutofit/>
          </a:bodyPr>
          <a:lstStyle>
            <a:lvl1pPr algn="l">
              <a:defRPr sz="3200" cap="all" spc="3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Объект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07208"/>
            <a:ext cx="2962656" cy="3191256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Font typeface="+mj-lt"/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100">
                <a:solidFill>
                  <a:schemeClr val="bg1"/>
                </a:solidFill>
              </a:defRPr>
            </a:lvl3pPr>
            <a:lvl4pPr marL="548640" indent="-283464">
              <a:lnSpc>
                <a:spcPct val="100000"/>
              </a:lnSpc>
              <a:buFont typeface="Arial" panose="020B0604020202020204" pitchFamily="34" charset="0"/>
              <a:buChar char="•"/>
              <a:defRPr sz="1600" spc="100">
                <a:solidFill>
                  <a:schemeClr val="bg1"/>
                </a:solidFill>
              </a:defRPr>
            </a:lvl4pPr>
            <a:lvl5pPr marL="825246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spc="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12" name="Объект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26280" y="2807208"/>
            <a:ext cx="5870448" cy="3776472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27B84AAD-AEFA-72DF-A9D3-B05DB73AA34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390909" y="0"/>
            <a:ext cx="1801091" cy="56378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5647ABC-651C-24EE-FF93-479691A878C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641100"/>
            <a:ext cx="1269089" cy="3216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полнитель даты 3">
            <a:extLst>
              <a:ext uri="{FF2B5EF4-FFF2-40B4-BE49-F238E27FC236}">
                <a16:creationId xmlns:a16="http://schemas.microsoft.com/office/drawing/2014/main" id="{4F24174A-AF61-B3ED-D2D3-D4907E76EFD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7635B1-52DB-F4F3-C150-16E791979B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BE7E41-6985-1806-6624-980D9A9DCBF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0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8E883-02DC-4064-B68E-F26C8FE5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D93040-D676-4DA0-828F-33A850636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6A031-7E1C-4E83-A675-4B710FB3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"/>
              <a:t>20ГГ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E2DE22-D092-42D4-9947-260C6867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C21C3-AF75-4EFC-8252-099A9E25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1624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8ED1A-2A60-4021-8DD7-E19334C3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D569F-D5F9-4965-AED0-30D5F6698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98AB6E-C8E8-4B2D-B396-57BD4EFE9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D8BE7C-E4FA-47C5-B7E2-D8059067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"/>
              <a:t>20ГГ</a:t>
            </a:r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254E58-618C-42DD-8395-92887E27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519BDC-2646-452B-89F8-6D8A66B7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721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55294-9C38-4219-B59A-A659FEED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2D8D43-FA42-49F6-BDCD-64518FC7A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E2DA57-E696-4BE2-A0B9-52D17328E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B8406-98D5-469E-859B-8488EEEF9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A501EF-0561-4F8E-83D2-45C27CCB4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C56FFE-B9A7-4E4E-B069-5A776D0D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"/>
              <a:t>20ГГ</a:t>
            </a:r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3B8F1C-5B4E-47AC-B74C-9E5DFD07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A6C0C1-B560-462E-BF45-7356357A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2267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007DD-9292-4AA6-A1E8-4FC4EB01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0FFF3E-3685-4C5C-A1EC-76A769CF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"/>
              <a:t>20ГГ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59C260-FCA2-4DBC-95BF-6AA3C6F4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D24DE6-5150-4351-B811-811E64D5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201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E86DFF-D0E1-4834-8056-BB2FA96C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"/>
              <a:t>20ГГ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424CFC-71BB-4E26-9BE4-9BD10558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E0F545-2C87-4B44-A130-E6D8BCEA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173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611F4-C1E0-462E-AC46-49349AA5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C0150E-A4E6-4C85-8E26-84FB1EDFB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05933F-5195-4271-B448-25FD86069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0DD896-49DB-49AC-AD97-65D247D9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"/>
              <a:t>20ГГ</a:t>
            </a:r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6ECEC1-A551-45EC-BF6F-1A04D27D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303F4-75F2-41AA-8CC3-C421370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095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75C1C-372D-4E31-8E56-14C5EFC8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71F831-39DA-408E-8F88-13EC909C1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58453E-9E8C-4B7B-BC8D-C555E7957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A3BFC8-8863-455F-9E4A-0005CFE3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"/>
              <a:t>20ГГ</a:t>
            </a:r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DCCB62-439E-4077-A1A7-7502C032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B4B342-74CD-47F3-89F5-9F40D99B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0499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95D03-688E-4ECA-BC7D-3314C616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96EA0B-028E-4A02-9BFA-0F289BD1A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F0E044-099C-4C38-A312-2AA7104DD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"/>
              <a:t>20ГГ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37C5A8-C79E-4AEA-B430-EB7992F2D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C21EAA-280A-40DF-AF98-500CD5433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2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  <p:sldLayoutId id="2147483673" r:id="rId18"/>
    <p:sldLayoutId id="2147483650" r:id="rId19"/>
    <p:sldLayoutId id="2147483675" r:id="rId20"/>
    <p:sldLayoutId id="2147483659" r:id="rId21"/>
    <p:sldLayoutId id="2147483677" r:id="rId22"/>
    <p:sldLayoutId id="2147483681" r:id="rId23"/>
    <p:sldLayoutId id="214748368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85110F3-F355-692A-09E0-68A901AF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410400"/>
            <a:ext cx="11856720" cy="1604037"/>
          </a:xfrm>
          <a:solidFill>
            <a:srgbClr val="FA86C0"/>
          </a:solidFill>
        </p:spPr>
        <p:txBody>
          <a:bodyPr/>
          <a:lstStyle/>
          <a:p>
            <a:r>
              <a:rPr lang="ru-RU" sz="2400" b="1" dirty="0">
                <a:cs typeface="Arial" panose="020B0604020202020204" pitchFamily="34" charset="0"/>
              </a:rPr>
              <a:t>Особенности </a:t>
            </a:r>
            <a:r>
              <a:rPr lang="ru-RU" sz="2400" b="1" dirty="0" err="1">
                <a:cs typeface="Arial" panose="020B0604020202020204" pitchFamily="34" charset="0"/>
              </a:rPr>
              <a:t>прооксидантно</a:t>
            </a:r>
            <a:r>
              <a:rPr lang="ru-RU" sz="2400" b="1" dirty="0">
                <a:cs typeface="Arial" panose="020B0604020202020204" pitchFamily="34" charset="0"/>
              </a:rPr>
              <a:t>-антиоксидантного статуса у </a:t>
            </a:r>
            <a:r>
              <a:rPr lang="ru-RU" sz="2000" b="1" dirty="0">
                <a:cs typeface="Arial" panose="020B0604020202020204" pitchFamily="34" charset="0"/>
              </a:rPr>
              <a:t>девочек-подростков</a:t>
            </a:r>
            <a:r>
              <a:rPr lang="ru-RU" sz="2400" b="1" dirty="0">
                <a:cs typeface="Arial" panose="020B0604020202020204" pitchFamily="34" charset="0"/>
              </a:rPr>
              <a:t> с ожирением и артериальной гипертензией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99EC4-BACF-C547-3782-259BA1936DCB}"/>
              </a:ext>
            </a:extLst>
          </p:cNvPr>
          <p:cNvSpPr txBox="1"/>
          <p:nvPr/>
        </p:nvSpPr>
        <p:spPr>
          <a:xfrm>
            <a:off x="3069590" y="0"/>
            <a:ext cx="5791200" cy="2046714"/>
          </a:xfrm>
          <a:prstGeom prst="rect">
            <a:avLst/>
          </a:prstGeom>
          <a:gradFill>
            <a:gsLst>
              <a:gs pos="0">
                <a:srgbClr val="FA86C0"/>
              </a:gs>
              <a:gs pos="50000">
                <a:srgbClr val="FCB2E0"/>
              </a:gs>
              <a:gs pos="100000">
                <a:srgbClr val="F9EBE5"/>
              </a:gs>
            </a:gsLst>
          </a:gradFill>
          <a:ln>
            <a:solidFill>
              <a:srgbClr val="FA86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Федеральное государственное бюджетное образовательное учреждение высшего образования </a:t>
            </a:r>
          </a:p>
          <a:p>
            <a:pPr algn="ctr"/>
            <a:r>
              <a:rPr lang="ru-RU" dirty="0"/>
              <a:t>«Донецкий государственный медицинский университет имени М. Горького» </a:t>
            </a:r>
          </a:p>
          <a:p>
            <a:pPr algn="ctr"/>
            <a:r>
              <a:rPr lang="ru-RU" sz="1600" dirty="0"/>
              <a:t>Министерства здравоохранения Российской Федерации</a:t>
            </a:r>
          </a:p>
          <a:p>
            <a:pPr algn="ctr"/>
            <a:r>
              <a:rPr lang="ru-RU" b="1" dirty="0"/>
              <a:t>Кафедра педиатрии №3</a:t>
            </a:r>
          </a:p>
          <a:p>
            <a:pPr algn="ctr"/>
            <a:endParaRPr lang="ru-RU" sz="1100" dirty="0"/>
          </a:p>
          <a:p>
            <a:pPr algn="ctr"/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478FE7-DCEA-060C-05FC-1A0FD680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78" y="1351933"/>
            <a:ext cx="745137" cy="63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53FB87-8EB3-27E0-B62F-C1594E678B63}"/>
              </a:ext>
            </a:extLst>
          </p:cNvPr>
          <p:cNvSpPr txBox="1"/>
          <p:nvPr/>
        </p:nvSpPr>
        <p:spPr>
          <a:xfrm>
            <a:off x="2037721" y="4659681"/>
            <a:ext cx="1146048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Авторы: </a:t>
            </a:r>
            <a:r>
              <a:rPr lang="ru-RU" sz="2000" b="1" i="1" dirty="0"/>
              <a:t>Дубовая Анна Валериевна </a:t>
            </a:r>
            <a:r>
              <a:rPr lang="en-US" sz="2000" b="1" i="1" dirty="0"/>
              <a:t>– </a:t>
            </a:r>
            <a:r>
              <a:rPr lang="ru-RU" sz="2000" b="1" i="1" dirty="0"/>
              <a:t>заведующая кафедрой,</a:t>
            </a:r>
            <a:r>
              <a:rPr lang="ru-RU" sz="2000" b="1" dirty="0"/>
              <a:t> д.м.н., проф. </a:t>
            </a:r>
            <a:endParaRPr lang="en-US" sz="2000" b="1" i="1" dirty="0"/>
          </a:p>
          <a:p>
            <a:r>
              <a:rPr lang="ru-RU" sz="2000" b="1" i="1" dirty="0"/>
              <a:t>                   Усенко Надежда Алексеевна - </a:t>
            </a:r>
            <a:r>
              <a:rPr lang="ru-RU" sz="2000" b="1" dirty="0"/>
              <a:t>доцент кафедры, к.м.н.</a:t>
            </a:r>
            <a:endParaRPr lang="ru-RU" sz="2000" b="1" i="1" dirty="0"/>
          </a:p>
          <a:p>
            <a:r>
              <a:rPr lang="ru-RU" sz="2000" b="1" i="1" dirty="0"/>
              <a:t>                   </a:t>
            </a:r>
            <a:r>
              <a:rPr lang="ru-RU" sz="2000" b="1" i="1" dirty="0" err="1"/>
              <a:t>Валихметова</a:t>
            </a:r>
            <a:r>
              <a:rPr lang="ru-RU" sz="2000" b="1" i="1" dirty="0"/>
              <a:t> Дина Викторовна </a:t>
            </a:r>
            <a:r>
              <a:rPr lang="ru-RU" sz="2000" b="1" dirty="0"/>
              <a:t>– аспирант кафедры</a:t>
            </a:r>
          </a:p>
          <a:p>
            <a:r>
              <a:rPr lang="ru-RU" sz="2000" b="1" i="1" dirty="0"/>
              <a:t>                   Каменева Юлия Викторовна </a:t>
            </a:r>
            <a:r>
              <a:rPr lang="ru-RU" sz="2000" b="1" dirty="0"/>
              <a:t>– ассистент кафедры</a:t>
            </a:r>
          </a:p>
          <a:p>
            <a:r>
              <a:rPr lang="ru-RU" sz="2000" b="1" dirty="0"/>
              <a:t>                  </a:t>
            </a:r>
            <a:endParaRPr lang="ru-RU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2153793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A6949-971A-5E0E-9DFD-017CB4941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05058-BAA4-4234-450A-5B722A450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6229"/>
            <a:ext cx="7654030" cy="1632045"/>
          </a:xfrm>
          <a:solidFill>
            <a:srgbClr val="FA86C0"/>
          </a:solidFill>
        </p:spPr>
        <p:txBody>
          <a:bodyPr/>
          <a:lstStyle/>
          <a:p>
            <a:r>
              <a:rPr lang="ru-RU" dirty="0"/>
              <a:t>РЕЗУЛЬТАТЫ И ОБСУЖДЕНИЕ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13586-FDA6-7652-254A-008EBD34835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11737" y="467360"/>
            <a:ext cx="3447288" cy="118814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Активность каталазы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630B7CFF-DB3A-3570-5A2C-5A1F3E1F74B7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97437698"/>
              </p:ext>
            </p:extLst>
          </p:nvPr>
        </p:nvGraphicFramePr>
        <p:xfrm>
          <a:off x="261257" y="1905001"/>
          <a:ext cx="7392081" cy="471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36953C-30C8-BB29-263F-A0B502601C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 rtl="0"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20C31-072C-2DDD-2331-66B4990BDA1E}"/>
              </a:ext>
            </a:extLst>
          </p:cNvPr>
          <p:cNvSpPr txBox="1"/>
          <p:nvPr/>
        </p:nvSpPr>
        <p:spPr>
          <a:xfrm>
            <a:off x="3967094" y="3198167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4C52D-0F80-A597-45BC-FD72E530E7DB}"/>
              </a:ext>
            </a:extLst>
          </p:cNvPr>
          <p:cNvSpPr txBox="1"/>
          <p:nvPr/>
        </p:nvSpPr>
        <p:spPr>
          <a:xfrm>
            <a:off x="7911737" y="2554306"/>
            <a:ext cx="4138750" cy="3416320"/>
          </a:xfrm>
          <a:prstGeom prst="rect">
            <a:avLst/>
          </a:prstGeom>
          <a:gradFill>
            <a:gsLst>
              <a:gs pos="0">
                <a:srgbClr val="F9EBE5"/>
              </a:gs>
              <a:gs pos="50000">
                <a:srgbClr val="FA86C0"/>
              </a:gs>
              <a:gs pos="100000">
                <a:srgbClr val="FA86C0"/>
              </a:gs>
            </a:gsLst>
          </a:gradFill>
          <a:ln>
            <a:solidFill>
              <a:srgbClr val="FA86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Более выраженное истощение антиоксидантной защиты при сочетанной патологии. Согласуется с данными о связи оксидативного стресса со структурно-функциональными сосудистыми изменениями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C408C-A1ED-319F-F84C-C5A13D62C4A6}"/>
              </a:ext>
            </a:extLst>
          </p:cNvPr>
          <p:cNvSpPr txBox="1"/>
          <p:nvPr/>
        </p:nvSpPr>
        <p:spPr>
          <a:xfrm>
            <a:off x="1903865" y="357796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7886D7-3651-0B9C-AB6E-371AF02938B3}"/>
              </a:ext>
            </a:extLst>
          </p:cNvPr>
          <p:cNvSpPr txBox="1"/>
          <p:nvPr/>
        </p:nvSpPr>
        <p:spPr>
          <a:xfrm>
            <a:off x="2077039" y="35779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0202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7FC70-B568-0717-2672-92E65BF27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A86C0"/>
          </a:solidFill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4E0BE7E-2297-1BA3-0B90-0A8AD9E0074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75391" y="136526"/>
            <a:ext cx="4244465" cy="2650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A80EFC4-2F43-52A7-C0A9-C44DCFB12FF4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353967389"/>
              </p:ext>
            </p:extLst>
          </p:nvPr>
        </p:nvGraphicFramePr>
        <p:xfrm>
          <a:off x="639763" y="2835275"/>
          <a:ext cx="10474551" cy="376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D41EB4-0AFC-10E8-1FB0-E1C3EBC20ED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 rtl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8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5FAE95-0A9F-45BB-BED1-FD194BD0C9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7367" b="17367"/>
          <a:stretch>
            <a:fillRect/>
          </a:stretch>
        </p:blipFill>
        <p:spPr>
          <a:xfrm>
            <a:off x="3686175" y="0"/>
            <a:ext cx="8505825" cy="68580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F61543-5F0C-BF53-4F80-B81FF333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8510"/>
            <a:ext cx="8261729" cy="1639938"/>
          </a:xfrm>
          <a:solidFill>
            <a:srgbClr val="FA86C0"/>
          </a:solidFill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5061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9DD1D-7035-4856-31B3-8D26E9A5BB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6260CA-D45F-926A-0D11-9A7A85C4D5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93520" y="2804160"/>
            <a:ext cx="9519920" cy="3480434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300" spc="0" dirty="0">
                <a:cs typeface="Arial" panose="020B0604020202020204" pitchFamily="34" charset="0"/>
              </a:rPr>
              <a:t>Ожирение и артериальная гипертензия (АГ) у девочек-подростков представляют собой не только </a:t>
            </a:r>
            <a:r>
              <a:rPr lang="ru-RU" sz="2300" spc="0" dirty="0" err="1">
                <a:cs typeface="Arial" panose="020B0604020202020204" pitchFamily="34" charset="0"/>
              </a:rPr>
              <a:t>кардиометаболическую</a:t>
            </a:r>
            <a:r>
              <a:rPr lang="ru-RU" sz="2300" spc="0" dirty="0">
                <a:cs typeface="Arial" panose="020B0604020202020204" pitchFamily="34" charset="0"/>
              </a:rPr>
              <a:t> проблему, но и серьёзный фактор риска для репродуктивного здоровья. Эти состояния являются ключевыми компонентами метаболического синдрома, который в пубертатном периоде ассоциирован с развитием синдрома поликистозных яичников (СПКЯ), нарушениями менструального цикла и формированием бесплодия в будущем: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pc="0" dirty="0">
                <a:cs typeface="Arial" panose="020B0604020202020204" pitchFamily="34" charset="0"/>
              </a:rPr>
              <a:t>основные компоненты метаболических нарушений,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pc="0" dirty="0">
                <a:cs typeface="Arial" panose="020B0604020202020204" pitchFamily="34" charset="0"/>
              </a:rPr>
              <a:t>ассоциируются с повышенным риском формирования сердечно-сосудистой патологии</a:t>
            </a:r>
          </a:p>
          <a:p>
            <a:pPr lvl="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i="1" spc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Falkner et al.</a:t>
            </a:r>
            <a:r>
              <a:rPr lang="ru-RU" sz="1800" i="1" spc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2023</a:t>
            </a:r>
            <a:r>
              <a:rPr lang="en-GB" sz="1800" i="1" spc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i="1" spc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i="1" spc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i="1" spc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spc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ru-RU" sz="1800" i="1" spc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8F121A-A792-1648-6760-389B51BD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 rtl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6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F46A2-E8C5-D2B0-4BC9-79216A328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999EDC1-0DE2-D204-A925-8F647DC5FBC7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rcRect l="6258" t="19318" r="6782" b="28781"/>
          <a:stretch>
            <a:fillRect/>
          </a:stretch>
        </p:blipFill>
        <p:spPr>
          <a:xfrm>
            <a:off x="7010400" y="254556"/>
            <a:ext cx="5181599" cy="2356564"/>
          </a:xfrm>
          <a:prstGeom prst="rect">
            <a:avLst/>
          </a:prstGeo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D809273-63BD-8131-9D19-D9186D52335D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261844383"/>
              </p:ext>
            </p:extLst>
          </p:nvPr>
        </p:nvGraphicFramePr>
        <p:xfrm>
          <a:off x="162561" y="2456732"/>
          <a:ext cx="11816080" cy="372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924E4F-F05E-9BAF-B533-CB231B7F40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 rtl="0"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F55E1-19E3-16FF-0FF1-88E651DD0358}"/>
              </a:ext>
            </a:extLst>
          </p:cNvPr>
          <p:cNvSpPr txBox="1"/>
          <p:nvPr/>
        </p:nvSpPr>
        <p:spPr>
          <a:xfrm>
            <a:off x="8619072" y="6234112"/>
            <a:ext cx="3304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S. K. </a:t>
            </a:r>
            <a:r>
              <a:rPr lang="en-US" i="1" dirty="0" err="1"/>
              <a:t>Masenga</a:t>
            </a:r>
            <a:r>
              <a:rPr lang="en-US" i="1" dirty="0"/>
              <a:t> et al.</a:t>
            </a:r>
            <a:r>
              <a:rPr lang="ru-RU" i="1" dirty="0"/>
              <a:t>, 2023</a:t>
            </a:r>
            <a:r>
              <a:rPr lang="en-US" i="1" dirty="0"/>
              <a:t>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9459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947DD-3519-171B-414E-4483919BE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D6535A7-2401-CE34-4A0A-E3856B6C92AB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rcRect l="5493" t="21645" r="3598" b="30667"/>
          <a:stretch>
            <a:fillRect/>
          </a:stretch>
        </p:blipFill>
        <p:spPr>
          <a:xfrm>
            <a:off x="6973310" y="426720"/>
            <a:ext cx="5212080" cy="215392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B38F5A8-6D6D-0A2B-2122-ACB70AB256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0" y="2456731"/>
            <a:ext cx="10916920" cy="4401269"/>
          </a:xfrm>
        </p:spPr>
        <p:txBody>
          <a:bodyPr>
            <a:normAutofit fontScale="92500"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Избыточное накопление продуктов липидного и углеводного обмена при метаболических нарушениях сопровождается активацией свободнорадикальных процессов и формированием окислительного стресса. </a:t>
            </a:r>
          </a:p>
          <a:p>
            <a:pPr lvl="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Д.А. Аникин и </a:t>
            </a:r>
            <a:r>
              <a:rPr lang="ru-RU" sz="1600" b="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соавт</a:t>
            </a:r>
            <a:r>
              <a:rPr lang="ru-RU" sz="1600" b="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2022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Окислительный стресс связан с повреждением эндотелия, сосудистым </a:t>
            </a:r>
            <a:r>
              <a:rPr lang="ru-RU" sz="24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ремоделированием</a:t>
            </a:r>
            <a:r>
              <a:rPr lang="ru-RU" sz="2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дисфункцией сердечно-сосудистой системы, что приводит к повышению артериального давления и заболеваниям сердца. </a:t>
            </a:r>
          </a:p>
          <a:p>
            <a:pPr lvl="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da-DK" sz="1600" b="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Franco et al., 202</a:t>
            </a:r>
            <a:r>
              <a:rPr lang="ru-RU" sz="1600" b="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600" b="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00" b="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редокс-статуса у девочек-подростков с АГ, особенно при наличии ожирения, имеет важное патогенетическое и прогностическое значение.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BFFE69-05C6-F151-F864-B328B77755B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 rtl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8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3542F-B5CF-4094-AD05-A6B0B1A9C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Цель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58142F-F532-700E-D822-5AF4F1B774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14960" y="2761488"/>
            <a:ext cx="6360160" cy="3300984"/>
          </a:xfrm>
        </p:spPr>
        <p:txBody>
          <a:bodyPr>
            <a:normAutofit/>
          </a:bodyPr>
          <a:lstStyle/>
          <a:p>
            <a:r>
              <a:rPr lang="ru-RU" sz="2800" dirty="0"/>
              <a:t>Оценить состояние </a:t>
            </a:r>
            <a:r>
              <a:rPr lang="ru-RU" sz="2800" dirty="0" err="1"/>
              <a:t>прооксидантно</a:t>
            </a:r>
            <a:r>
              <a:rPr lang="ru-RU" sz="2800" dirty="0"/>
              <a:t>-антиоксидантной системы у девочек-подростков с артериальной гипертензией и определить особенности ее изменений при сочетании с ожирением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6DF46C-F0FD-B4E7-D8DC-8420382EBFA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1146" r="11146"/>
          <a:stretch>
            <a:fillRect/>
          </a:stretch>
        </p:blipFill>
        <p:spPr>
          <a:custGeom>
            <a:avLst/>
            <a:gdLst>
              <a:gd name="connsiteX0" fmla="*/ 1688746 w 5730658"/>
              <a:gd name="connsiteY0" fmla="*/ 0 h 6858000"/>
              <a:gd name="connsiteX1" fmla="*/ 5730658 w 5730658"/>
              <a:gd name="connsiteY1" fmla="*/ 0 h 6858000"/>
              <a:gd name="connsiteX2" fmla="*/ 5730658 w 5730658"/>
              <a:gd name="connsiteY2" fmla="*/ 6858000 h 6858000"/>
              <a:gd name="connsiteX3" fmla="*/ 31751 w 5730658"/>
              <a:gd name="connsiteY3" fmla="*/ 6858000 h 6858000"/>
              <a:gd name="connsiteX4" fmla="*/ 31751 w 5730658"/>
              <a:gd name="connsiteY4" fmla="*/ 6857688 h 6858000"/>
              <a:gd name="connsiteX5" fmla="*/ 0 w 5730658"/>
              <a:gd name="connsiteY5" fmla="*/ 6857932 h 6858000"/>
              <a:gd name="connsiteX6" fmla="*/ 31751 w 5730658"/>
              <a:gd name="connsiteY6" fmla="*/ 6729501 h 6858000"/>
              <a:gd name="connsiteX7" fmla="*/ 31751 w 5730658"/>
              <a:gd name="connsiteY7" fmla="*/ 6681788 h 6858000"/>
              <a:gd name="connsiteX8" fmla="*/ 43547 w 5730658"/>
              <a:gd name="connsiteY8" fmla="*/ 6681788 h 6858000"/>
              <a:gd name="connsiteX9" fmla="*/ 1688746 w 5730658"/>
              <a:gd name="connsiteY9" fmla="*/ 270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0658" h="6858000">
                <a:moveTo>
                  <a:pt x="1688746" y="0"/>
                </a:moveTo>
                <a:lnTo>
                  <a:pt x="5730658" y="0"/>
                </a:lnTo>
                <a:lnTo>
                  <a:pt x="5730658" y="6858000"/>
                </a:lnTo>
                <a:lnTo>
                  <a:pt x="31751" y="6858000"/>
                </a:lnTo>
                <a:lnTo>
                  <a:pt x="31751" y="6857688"/>
                </a:lnTo>
                <a:lnTo>
                  <a:pt x="0" y="6857932"/>
                </a:lnTo>
                <a:lnTo>
                  <a:pt x="31751" y="6729501"/>
                </a:lnTo>
                <a:lnTo>
                  <a:pt x="31751" y="6681788"/>
                </a:lnTo>
                <a:lnTo>
                  <a:pt x="43547" y="6681788"/>
                </a:lnTo>
                <a:lnTo>
                  <a:pt x="1688746" y="27053"/>
                </a:lnTo>
                <a:close/>
              </a:path>
            </a:pathLst>
          </a:cu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5C8D9-A2D9-21DB-9023-CBDEA69F95C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 rtl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1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2E7AF-EEFB-28E8-29B2-33457ECBD7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Материалы и методы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172C32F-2268-EE49-E426-D6679C851C49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127980251"/>
              </p:ext>
            </p:extLst>
          </p:nvPr>
        </p:nvGraphicFramePr>
        <p:xfrm>
          <a:off x="71120" y="2464624"/>
          <a:ext cx="7183120" cy="439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>
            <a:extLst>
              <a:ext uri="{FF2B5EF4-FFF2-40B4-BE49-F238E27FC236}">
                <a16:creationId xmlns:a16="http://schemas.microsoft.com/office/drawing/2014/main" id="{A630E698-AE28-866E-4D55-A868FDE7725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863840" y="2842057"/>
            <a:ext cx="3493008" cy="3191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cap="none" dirty="0"/>
              <a:t>Оценивали показатели </a:t>
            </a:r>
            <a:r>
              <a:rPr lang="ru-RU" cap="none" dirty="0" err="1"/>
              <a:t>прооксидантно</a:t>
            </a:r>
            <a:r>
              <a:rPr lang="ru-RU" cap="none" dirty="0"/>
              <a:t>-антиоксидантной системы: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cap="none" dirty="0"/>
              <a:t>активность каталазы,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cap="none" dirty="0"/>
              <a:t>метаболиты оксида азота,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cap="none" dirty="0" err="1"/>
              <a:t>малоновый</a:t>
            </a:r>
            <a:r>
              <a:rPr lang="ru-RU" i="1" cap="none" dirty="0"/>
              <a:t> </a:t>
            </a:r>
            <a:r>
              <a:rPr lang="ru-RU" i="1" cap="none" dirty="0" err="1"/>
              <a:t>диальдегид</a:t>
            </a:r>
            <a:r>
              <a:rPr lang="ru-RU" i="1" cap="none" dirty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cap="none" dirty="0"/>
              <a:t>диеновые </a:t>
            </a:r>
            <a:r>
              <a:rPr lang="ru-RU" i="1" cap="none" dirty="0" err="1"/>
              <a:t>конъюгаты</a:t>
            </a:r>
            <a:endParaRPr lang="ru-RU" i="1" cap="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4A1E13-1231-496F-5E64-D60D451FDB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 rtl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6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068FE-89AB-9C7A-17D7-85CF90FA5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6229"/>
            <a:ext cx="7654030" cy="1632045"/>
          </a:xfrm>
        </p:spPr>
        <p:txBody>
          <a:bodyPr/>
          <a:lstStyle/>
          <a:p>
            <a:r>
              <a:rPr lang="ru-RU" dirty="0"/>
              <a:t>РЕЗУЛЬТАТЫ И ОБСУЖДЕНИЕ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52960A-3381-E968-54CD-20B5D36A0D2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54030" y="487681"/>
            <a:ext cx="4156970" cy="115823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Метаболиты оксида азота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7C2972A-F257-51AC-5124-EC4935301ACD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263946342"/>
              </p:ext>
            </p:extLst>
          </p:nvPr>
        </p:nvGraphicFramePr>
        <p:xfrm>
          <a:off x="293915" y="1915887"/>
          <a:ext cx="7360115" cy="480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0BB214-868A-B05F-3D18-B1B1137E197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 rtl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B65FE-BC45-B10F-0759-F2AA90CCE218}"/>
              </a:ext>
            </a:extLst>
          </p:cNvPr>
          <p:cNvSpPr txBox="1"/>
          <p:nvPr/>
        </p:nvSpPr>
        <p:spPr>
          <a:xfrm>
            <a:off x="2383971" y="385701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0AC24-9E70-911A-7BC3-3EDD5B5301FC}"/>
              </a:ext>
            </a:extLst>
          </p:cNvPr>
          <p:cNvSpPr txBox="1"/>
          <p:nvPr/>
        </p:nvSpPr>
        <p:spPr>
          <a:xfrm>
            <a:off x="3845073" y="3759045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B67F4-7531-EB14-0450-EC417DF0186B}"/>
              </a:ext>
            </a:extLst>
          </p:cNvPr>
          <p:cNvSpPr txBox="1"/>
          <p:nvPr/>
        </p:nvSpPr>
        <p:spPr>
          <a:xfrm>
            <a:off x="7911736" y="2834279"/>
            <a:ext cx="413875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Снижение биодоступности оксида азота отражает формирование эндотелиальной дисфункции и подтверждает роль активных форм кислорода в инактивации оксида азота и нарушении </a:t>
            </a:r>
            <a:r>
              <a:rPr lang="ru-RU" sz="2400" dirty="0" err="1"/>
              <a:t>вазорегуляции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90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2BADA-F77C-E14C-84FA-914A589A7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5DAA2-8617-FC92-E16C-B05B450D6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6229"/>
            <a:ext cx="7654030" cy="1632045"/>
          </a:xfrm>
        </p:spPr>
        <p:txBody>
          <a:bodyPr/>
          <a:lstStyle/>
          <a:p>
            <a:r>
              <a:rPr lang="ru-RU" dirty="0"/>
              <a:t>РЕЗУЛЬТАТЫ И ОБСУЖДЕНИЕ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EF09D-A247-E15D-797E-716814C9883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11735" y="447040"/>
            <a:ext cx="4138750" cy="120846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Диеновые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конъюгаты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C2D55C88-DF6D-2CDF-1A86-C407EDCF9F12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400932450"/>
              </p:ext>
            </p:extLst>
          </p:nvPr>
        </p:nvGraphicFramePr>
        <p:xfrm>
          <a:off x="261938" y="2014538"/>
          <a:ext cx="7391400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BD957F-B622-25CC-4076-E433A74457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 rtl="0"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0B52B-199E-A183-310E-A181C681E742}"/>
              </a:ext>
            </a:extLst>
          </p:cNvPr>
          <p:cNvSpPr txBox="1"/>
          <p:nvPr/>
        </p:nvSpPr>
        <p:spPr>
          <a:xfrm>
            <a:off x="7911736" y="2834279"/>
            <a:ext cx="413875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2400" dirty="0"/>
              <a:t>Активация начальных этапов перекисного окисления липидов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942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B0F5B-C011-0326-C25B-D823D80A5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B398F-45C2-4CD4-9D20-F2ECFC5EB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6229"/>
            <a:ext cx="7654030" cy="1632045"/>
          </a:xfrm>
        </p:spPr>
        <p:txBody>
          <a:bodyPr/>
          <a:lstStyle/>
          <a:p>
            <a:r>
              <a:rPr lang="ru-RU" dirty="0"/>
              <a:t>РЕЗУЛЬТАТЫ И ОБСУЖДЕНИЕ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8EEB1C-AB6C-A6CE-FB0C-80F473E037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11736" y="574896"/>
            <a:ext cx="3447288" cy="996696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Малоновый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диальдегид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0F3D725-DED5-5632-BA49-7A98CCA515AB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7770409"/>
              </p:ext>
            </p:extLst>
          </p:nvPr>
        </p:nvGraphicFramePr>
        <p:xfrm>
          <a:off x="239487" y="2014061"/>
          <a:ext cx="7413852" cy="470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9A8C23-6DD1-9FD4-F9B4-EC0AC5FEB3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smtClean="0"/>
              <a:pPr rtl="0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09B4C8-08FA-C2BA-42FD-D2A3C3CA90CD}"/>
              </a:ext>
            </a:extLst>
          </p:cNvPr>
          <p:cNvSpPr txBox="1"/>
          <p:nvPr/>
        </p:nvSpPr>
        <p:spPr>
          <a:xfrm>
            <a:off x="2193108" y="2014059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59283-B934-91A1-D252-54D1FDB0CCAE}"/>
              </a:ext>
            </a:extLst>
          </p:cNvPr>
          <p:cNvSpPr txBox="1"/>
          <p:nvPr/>
        </p:nvSpPr>
        <p:spPr>
          <a:xfrm>
            <a:off x="7911736" y="2834279"/>
            <a:ext cx="413875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Повышение </a:t>
            </a:r>
            <a:r>
              <a:rPr lang="ru-RU" sz="2400" dirty="0" err="1"/>
              <a:t>малонового</a:t>
            </a:r>
            <a:r>
              <a:rPr lang="ru-RU" sz="2400" dirty="0"/>
              <a:t> </a:t>
            </a:r>
            <a:r>
              <a:rPr lang="ru-RU" sz="2400" dirty="0" err="1"/>
              <a:t>диальдегида</a:t>
            </a:r>
            <a:r>
              <a:rPr lang="ru-RU" sz="2400" dirty="0"/>
              <a:t> отражает усиление </a:t>
            </a:r>
            <a:r>
              <a:rPr lang="ru-RU" sz="2400" dirty="0" err="1"/>
              <a:t>липопероксидации</a:t>
            </a:r>
            <a:r>
              <a:rPr lang="ru-RU" sz="2400" dirty="0"/>
              <a:t> и карбонильного стресса, что указывает на механизмы свободнорадикального повреждения при метаболических нарушениях </a:t>
            </a:r>
          </a:p>
        </p:txBody>
      </p:sp>
    </p:spTree>
    <p:extLst>
      <p:ext uri="{BB962C8B-B14F-4D97-AF65-F5344CB8AC3E}">
        <p14:creationId xmlns:p14="http://schemas.microsoft.com/office/powerpoint/2010/main" val="1726070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58B8"/>
      </a:accent1>
      <a:accent2>
        <a:srgbClr val="FA58B8"/>
      </a:accent2>
      <a:accent3>
        <a:srgbClr val="F88CD9"/>
      </a:accent3>
      <a:accent4>
        <a:srgbClr val="FC6CB7"/>
      </a:accent4>
      <a:accent5>
        <a:srgbClr val="E97FB1"/>
      </a:accent5>
      <a:accent6>
        <a:srgbClr val="FB8FCA"/>
      </a:accent6>
      <a:hlink>
        <a:srgbClr val="FB53EF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Props1.xml><?xml version="1.0" encoding="utf-8"?>
<ds:datastoreItem xmlns:ds="http://schemas.openxmlformats.org/officeDocument/2006/customXml" ds:itemID="{ED012FD6-30D8-4E7C-9A54-1D40EC16B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AE3212-FDDD-4F52-95D5-3CE5C732A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A49627-BF3F-409F-AD52-1B30DD7AB3C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546</Words>
  <Application>Microsoft Office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Особенности прооксидантно-антиоксидантного статуса у девочек-подростков с ожирением и артериальной гипертензией</vt:lpstr>
      <vt:lpstr>Актуальность</vt:lpstr>
      <vt:lpstr>Актуальность</vt:lpstr>
      <vt:lpstr>актуальность</vt:lpstr>
      <vt:lpstr>Цель исследования</vt:lpstr>
      <vt:lpstr>Материалы и методы</vt:lpstr>
      <vt:lpstr>РЕЗУЛЬТАТЫ И ОБСУЖДЕНИЕ</vt:lpstr>
      <vt:lpstr>РЕЗУЛЬТАТЫ И ОБСУЖДЕНИЕ</vt:lpstr>
      <vt:lpstr>РЕЗУЛЬТАТЫ И ОБСУЖДЕНИЕ</vt:lpstr>
      <vt:lpstr>РЕЗУЛЬТАТЫ И ОБСУЖДЕНИЕ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прооксидантно-антиоксидантного статуса у девочек-подростков с ожирением и артериальной гипертензией</dc:title>
  <dc:creator>Computer</dc:creator>
  <cp:lastModifiedBy>6009_i3_1</cp:lastModifiedBy>
  <cp:revision>20</cp:revision>
  <dcterms:created xsi:type="dcterms:W3CDTF">2026-03-01T11:43:00Z</dcterms:created>
  <dcterms:modified xsi:type="dcterms:W3CDTF">2026-03-30T09:23:22Z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etDate">
    <vt:lpwstr>2022-05-03T19:17:58Z</vt:lpwstr>
  </property>
  <property fmtid="{D5CDD505-2E9C-101B-9397-08002B2CF9AE}" pid="5" name="MSIP_Label_f42aa342-8706-4288-bd11-ebb85995028c_Method">
    <vt:lpwstr>Standard</vt:lpwstr>
  </property>
  <property fmtid="{D5CDD505-2E9C-101B-9397-08002B2CF9AE}" pid="6" name="MSIP_Label_f42aa342-8706-4288-bd11-ebb85995028c_Name">
    <vt:lpwstr>Internal</vt:lpwstr>
  </property>
  <property fmtid="{D5CDD505-2E9C-101B-9397-08002B2CF9AE}" pid="7" name="MSIP_Label_f42aa342-8706-4288-bd11-ebb85995028c_SiteId">
    <vt:lpwstr>72f988bf-86f1-41af-91ab-2d7cd011db47</vt:lpwstr>
  </property>
  <property fmtid="{D5CDD505-2E9C-101B-9397-08002B2CF9AE}" pid="8" name="MSIP_Label_f42aa342-8706-4288-bd11-ebb85995028c_ActionId">
    <vt:lpwstr>25d63fd1-0370-4d03-a1c2-b2f22483dbaf</vt:lpwstr>
  </property>
  <property fmtid="{D5CDD505-2E9C-101B-9397-08002B2CF9AE}" pid="9" name="MSIP_Label_f42aa342-8706-4288-bd11-ebb85995028c_ContentBits">
    <vt:lpwstr>0</vt:lpwstr>
  </property>
  <property fmtid="{D5CDD505-2E9C-101B-9397-08002B2CF9AE}" pid="10" name="MediaServiceImageTags">
    <vt:lpwstr/>
  </property>
</Properties>
</file>