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857" r:id="rId2"/>
    <p:sldId id="858" r:id="rId3"/>
    <p:sldId id="864" r:id="rId4"/>
    <p:sldId id="863" r:id="rId5"/>
    <p:sldId id="860" r:id="rId6"/>
    <p:sldId id="833" r:id="rId7"/>
    <p:sldId id="854" r:id="rId8"/>
    <p:sldId id="855" r:id="rId9"/>
    <p:sldId id="427" r:id="rId10"/>
    <p:sldId id="272" r:id="rId11"/>
    <p:sldId id="536" r:id="rId12"/>
    <p:sldId id="442" r:id="rId13"/>
    <p:sldId id="444" r:id="rId14"/>
    <p:sldId id="434" r:id="rId15"/>
    <p:sldId id="542" r:id="rId16"/>
    <p:sldId id="543" r:id="rId17"/>
    <p:sldId id="600" r:id="rId18"/>
    <p:sldId id="607" r:id="rId19"/>
    <p:sldId id="835" r:id="rId20"/>
    <p:sldId id="610" r:id="rId21"/>
    <p:sldId id="829" r:id="rId22"/>
    <p:sldId id="836" r:id="rId23"/>
    <p:sldId id="834" r:id="rId24"/>
    <p:sldId id="618" r:id="rId25"/>
    <p:sldId id="856" r:id="rId26"/>
    <p:sldId id="755" r:id="rId27"/>
    <p:sldId id="448" r:id="rId28"/>
    <p:sldId id="451" r:id="rId29"/>
    <p:sldId id="84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032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ru-RU"/>
          </a:p>
        </c:rich>
      </c:tx>
      <c:overlay val="1"/>
    </c:title>
    <c:autoTitleDeleted val="0"/>
    <c:view3D>
      <c:rotX val="1"/>
      <c:hPercent val="44"/>
      <c:rotY val="328"/>
      <c:depthPercent val="5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0000000000000235E-3"/>
          <c:y val="5.0000000000000235E-3"/>
          <c:w val="0.66160600000000303"/>
          <c:h val="0.863127000000000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визуально-тактильный метод</c:v>
                </c:pt>
              </c:strCache>
            </c:strRef>
          </c:tx>
          <c:spPr>
            <a:solidFill>
              <a:srgbClr val="4F81BD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дети 6 лет</c:v>
                </c:pt>
                <c:pt idx="1">
                  <c:v>дети 7 лет</c:v>
                </c:pt>
                <c:pt idx="2">
                  <c:v>дети 8 лет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21.4</c:v>
                </c:pt>
                <c:pt idx="1">
                  <c:v>21.2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A-4568-882D-2BF08D12583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лазерно-флуоресцентный метод</c:v>
                </c:pt>
              </c:strCache>
            </c:strRef>
          </c:tx>
          <c:spPr>
            <a:solidFill>
              <a:srgbClr val="C0504D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дети 6 лет</c:v>
                </c:pt>
                <c:pt idx="1">
                  <c:v>дети 7 лет</c:v>
                </c:pt>
                <c:pt idx="2">
                  <c:v>дети 8 лет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46.4</c:v>
                </c:pt>
                <c:pt idx="1">
                  <c:v>46.2</c:v>
                </c:pt>
                <c:pt idx="2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6A-4568-882D-2BF08D125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8396800"/>
        <c:axId val="68555904"/>
        <c:axId val="69854080"/>
      </c:bar3DChart>
      <c:catAx>
        <c:axId val="7839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ru-RU"/>
          </a:p>
        </c:txPr>
        <c:crossAx val="68555904"/>
        <c:crosses val="autoZero"/>
        <c:auto val="1"/>
        <c:lblAlgn val="ctr"/>
        <c:lblOffset val="100"/>
        <c:noMultiLvlLbl val="1"/>
      </c:catAx>
      <c:valAx>
        <c:axId val="6855590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ru-RU"/>
          </a:p>
        </c:txPr>
        <c:crossAx val="78396800"/>
        <c:crosses val="autoZero"/>
        <c:crossBetween val="between"/>
        <c:majorUnit val="12.5"/>
        <c:minorUnit val="6.25"/>
      </c:valAx>
      <c:serAx>
        <c:axId val="69854080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ru-RU"/>
          </a:p>
        </c:txPr>
        <c:crossAx val="68555904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1397355174485067"/>
          <c:y val="0.37091225178575776"/>
          <c:w val="0.27717155039848784"/>
          <c:h val="0.25817523703096712"/>
        </c:manualLayout>
      </c:layout>
      <c:overlay val="0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500" b="0" i="0" u="none" strike="noStrike" baseline="0">
              <a:solidFill>
                <a:srgbClr val="000000"/>
              </a:solidFill>
              <a:effectLst/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CDA7A-BF37-44D5-9B49-E9D252A8098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560B9-B255-4E54-91BA-646EEF25C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62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560B9-B255-4E54-91BA-646EEF25CA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88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>
            <a:extLst>
              <a:ext uri="{FF2B5EF4-FFF2-40B4-BE49-F238E27FC236}">
                <a16:creationId xmlns:a16="http://schemas.microsoft.com/office/drawing/2014/main" id="{DA95775E-70F2-4A67-F089-3728E8484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>
            <a:extLst>
              <a:ext uri="{FF2B5EF4-FFF2-40B4-BE49-F238E27FC236}">
                <a16:creationId xmlns:a16="http://schemas.microsoft.com/office/drawing/2014/main" id="{A8111FEC-7B5D-7109-2F79-3773E33C3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24" name="Номер слайда 3">
            <a:extLst>
              <a:ext uri="{FF2B5EF4-FFF2-40B4-BE49-F238E27FC236}">
                <a16:creationId xmlns:a16="http://schemas.microsoft.com/office/drawing/2014/main" id="{6D62F66C-D14E-B599-25CE-CB6ACE6E9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4E0575-6A21-4A59-9EA4-1C380FF2B5F7}" type="slidenum">
              <a:rPr lang="ru-RU" altLang="ru-RU" sz="1200" smtClean="0">
                <a:latin typeface="Times New Roman" panose="02020603050405020304" pitchFamily="18" charset="0"/>
              </a:rPr>
              <a:pPr/>
              <a:t>15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9FF67EAB-A58A-D3CB-C296-241DE29A58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CB2D3E-4878-4159-AB2D-A899AE241F56}" type="slidenum">
              <a:rPr lang="en-US" altLang="ru-RU" smtClean="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ru-RU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2C6CB374-BE59-05B7-319C-6C6DBC931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CB646214-FA6A-8140-F0EA-4B3ED3EF7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872309F-A9F7-3870-ED51-B848D01B2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DFA793-F268-4124-9DF6-75C54A2FDDBC}" type="slidenum">
              <a:rPr lang="en-US" altLang="ru-RU" smtClean="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ru-RU">
              <a:latin typeface="Arial" panose="020B0604020202020204" pitchFamily="34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2F2DBD3B-8016-34A4-6F90-A6E99557A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668BE0AA-C781-8408-928A-912D1A9CC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A40BF-B6A3-C22A-F472-0CEA6373B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1848BC-10B0-5F69-BC25-9084994D3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A8D5D-BC8E-E3F9-50F3-21C3F1CF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1758D7-A99F-112C-BD05-3C67D834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89349-BD56-EFC8-12AC-169AB56E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68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F479E-D487-FC97-0BE6-0F3B0373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A504E2-6B49-3C8B-7983-EEC229A47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89DC3-C621-DC8A-94EB-B94BC14A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CFD83-9C20-D2D0-2E32-BD073345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AECCB-2EA0-E39F-3D1D-81624481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2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58C8F4-51D8-6439-4FEC-967D90146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04530-5EFA-DFAC-4A83-981DF3AD3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52496-B7AE-918C-428C-479E562E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7987D1-0FBA-69AC-7F24-E12E2145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8BE5A3-C0D8-7C1D-0672-1769C868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5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z 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4231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E108B-B6A6-BD57-BB05-365C34F5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28B85-1B8B-1532-9033-D52DD45DC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973FB-1D4D-B384-FD3A-5E739D0B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12A24-ABC0-4744-EBD1-9D4D43AD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3E531-C639-A26B-8131-355014F0E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65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92BDE-4E3D-7E8B-99E8-D586F7C4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719318-EA4F-8B62-7FC1-479E96281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CF280-4E91-6E27-E46B-37903D26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1212E-E6D5-8F1B-0EE7-419180BF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375D35-A625-BFD3-3104-FCCB5462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0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1FAA1-B60D-BF4A-6857-8C375C51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88D34-97FD-6073-7A45-91B99CCDD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9ED3C0-9982-1AF3-3337-7B7702438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A6460B-2A31-99FB-5FC0-24982ED2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411CC-E511-3976-A520-3D061E74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2B4451-1678-BC80-F673-E915C244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16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F035B-4BC4-6ED0-5B70-1F8E5BEF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8DD1-4955-3F94-691F-854F98489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5948FB-BE8E-A4B2-5978-EC6E5DD7F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0E16DF-6A18-FBFB-FA92-7323E49D8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9FC2C8-4434-8431-AD50-CE2BC6673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5D8BDD-2A7B-A615-2D1B-94310321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A177EA-721F-CB27-E75E-03C1DCB4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EC6A40-7267-C147-3B8C-30AA6618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60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9A1BA-FA97-CF0A-5677-7462A11B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4858D7-7BAF-515E-9FD8-E05CAF23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7672DD-415E-4F41-8157-694BB640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016EE0-E8E6-FFD6-F490-06AA63D3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3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8AFA13-7AD9-9601-837D-0FCAF5CF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E7822C-0180-48A5-FE73-639A1E83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99267-650E-0131-FA48-D100FD13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0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6BE09-B56A-85CD-3375-1727FFA4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A83BD7-001B-E57A-94FF-C2BD4C805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801164-355B-37E2-4886-44236ACE6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2B6789-7DF0-BE00-119F-EA8EB75E2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252EC9-B4B4-D1E3-12F1-7A507F80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CB417F-6678-7CC3-2CEF-9725ADBDD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5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A6515-F0FA-9B3A-7F03-6727B141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D71FFB-BC3D-B369-EF3C-F87C2C2DD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8C3BC8-1B8B-2297-F9B5-6612C87F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CB2CC7-3FDF-8BD4-E675-5DB71B61D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2D2ADD-3C2A-151F-F3EB-4D945E87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543767-6CA3-6BDF-3308-C8685BAB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1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959A5-B77B-F045-BDF8-78399BAC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669FA-E242-EC5C-D78D-DEC982675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59004A-40B2-2A2C-71F8-91BEC52DC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0667-916C-4B71-8312-F72FC3CECA94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BD2E0-E0CD-9930-9EA1-23BE1F45A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979A61-5AF8-DE33-C621-D933C941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5A6F-E278-4E98-A31F-A50AE53116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5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apexdent.ru/earoglif/foto_bory/nabory_borov_129_1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39622909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03E54-3BE6-D011-951B-A50E27CE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7022"/>
            <a:ext cx="105156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Герметизация фиссур – эффективный метод профилактики кариеса зубов у детей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6890C2-06B9-156B-1791-4C8552523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Мишутина О.Л., к.м.н. доцент кафедры стоматологии факультета ДПО с курсом организации медицинской помощи ФГБОУ ВО СГМУ Минздрава РФ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87A4B6B3-414E-57A9-3D80-962DF340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80" y="229599"/>
            <a:ext cx="2621039" cy="18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1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8" name="Chart 288"/>
          <p:cNvGraphicFramePr/>
          <p:nvPr/>
        </p:nvGraphicFramePr>
        <p:xfrm>
          <a:off x="483241" y="1428927"/>
          <a:ext cx="11473876" cy="5140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9" name="Shape 289"/>
          <p:cNvSpPr/>
          <p:nvPr/>
        </p:nvSpPr>
        <p:spPr>
          <a:xfrm>
            <a:off x="1375064" y="291818"/>
            <a:ext cx="10443929" cy="124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rIns="60959">
            <a:spAutoFit/>
          </a:bodyPr>
          <a:lstStyle>
            <a:lvl1pPr algn="r"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3733"/>
              <a:t>Доля детей с декомпенсированной формой кариеса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DC13A-BFC4-1C04-98FA-7CDDFC2BE246}"/>
              </a:ext>
            </a:extLst>
          </p:cNvPr>
          <p:cNvSpPr txBox="1"/>
          <p:nvPr/>
        </p:nvSpPr>
        <p:spPr>
          <a:xfrm>
            <a:off x="2823411" y="61968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Доценко А.В., 2015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0D0F5187-CF88-9BB0-B12F-1BFCF8C05E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1417638"/>
          </a:xfrm>
          <a:solidFill>
            <a:srgbClr val="CC3399"/>
          </a:solidFill>
        </p:spPr>
        <p:txBody>
          <a:bodyPr/>
          <a:lstStyle/>
          <a:p>
            <a:pPr algn="ctr"/>
            <a:r>
              <a:rPr lang="ru-RU" altLang="ru-RU" sz="3600">
                <a:solidFill>
                  <a:srgbClr val="FFFF00"/>
                </a:solidFill>
              </a:rPr>
              <a:t>Аппарат «Диагнодент» (Каво) и </a:t>
            </a:r>
            <a:br>
              <a:rPr lang="ru-RU" altLang="ru-RU" sz="3600">
                <a:solidFill>
                  <a:srgbClr val="FFFF00"/>
                </a:solidFill>
              </a:rPr>
            </a:br>
            <a:r>
              <a:rPr lang="ru-RU" altLang="ru-RU" sz="3600">
                <a:solidFill>
                  <a:srgbClr val="FFFF00"/>
                </a:solidFill>
              </a:rPr>
              <a:t>система «</a:t>
            </a:r>
            <a:r>
              <a:rPr lang="en-US" altLang="ru-RU" sz="3600">
                <a:solidFill>
                  <a:srgbClr val="FFFF00"/>
                </a:solidFill>
              </a:rPr>
              <a:t>Soprolife</a:t>
            </a:r>
            <a:r>
              <a:rPr lang="ru-RU" altLang="ru-RU" sz="3600">
                <a:solidFill>
                  <a:srgbClr val="FFFF00"/>
                </a:solidFill>
              </a:rPr>
              <a:t>» (</a:t>
            </a:r>
            <a:r>
              <a:rPr lang="en-US" altLang="ru-RU" sz="3600">
                <a:solidFill>
                  <a:srgbClr val="FFFF00"/>
                </a:solidFill>
              </a:rPr>
              <a:t>Acteon)</a:t>
            </a:r>
            <a:endParaRPr lang="ru-RU" altLang="ru-RU" sz="3600">
              <a:solidFill>
                <a:srgbClr val="FFFF00"/>
              </a:solidFill>
            </a:endParaRP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11437619-12B2-3072-068F-5EFB5985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5088"/>
            <a:ext cx="9144000" cy="5516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Прямоугольник 3">
            <a:extLst>
              <a:ext uri="{FF2B5EF4-FFF2-40B4-BE49-F238E27FC236}">
                <a16:creationId xmlns:a16="http://schemas.microsoft.com/office/drawing/2014/main" id="{5363C4A8-B471-1554-804D-D98D570AF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7743" y="6308726"/>
            <a:ext cx="1965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15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ct val="20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400" i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200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i="1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Georgia" panose="02040502050405020303" pitchFamily="18" charset="0"/>
              </a:rPr>
              <a:t>Мишутина О.Л., 2011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5A23BED9-1A54-6AF1-D484-12DAB5F6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3M ESPE 2013. All Rights Reserved.</a:t>
            </a:r>
          </a:p>
        </p:txBody>
      </p:sp>
      <p:pic>
        <p:nvPicPr>
          <p:cNvPr id="19461" name="Рисунок 4" descr="http://www.lechimzubki.net/edimg/image/camera7.jpg">
            <a:extLst>
              <a:ext uri="{FF2B5EF4-FFF2-40B4-BE49-F238E27FC236}">
                <a16:creationId xmlns:a16="http://schemas.microsoft.com/office/drawing/2014/main" id="{3168937D-2D8C-8478-350C-D0C8B2C8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964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256B58A0-96EC-D783-93BF-76D4FBBF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3M ESPE 2013. All Rights Reserved.</a:t>
            </a:r>
          </a:p>
        </p:txBody>
      </p:sp>
      <p:pic>
        <p:nvPicPr>
          <p:cNvPr id="20485" name="Рисунок 4" descr="http://www.lechimzubki.net/edimg/image/camera7a.jpg">
            <a:extLst>
              <a:ext uri="{FF2B5EF4-FFF2-40B4-BE49-F238E27FC236}">
                <a16:creationId xmlns:a16="http://schemas.microsoft.com/office/drawing/2014/main" id="{91B8CAA6-A2DF-A364-0BA7-B90C5F32B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2">
            <a:extLst>
              <a:ext uri="{FF2B5EF4-FFF2-40B4-BE49-F238E27FC236}">
                <a16:creationId xmlns:a16="http://schemas.microsoft.com/office/drawing/2014/main" id="{2C6C5730-C837-1D81-C44E-C4B1D0F5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2035175"/>
            <a:ext cx="485616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spcAft>
                <a:spcPct val="15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ct val="10000"/>
              </a:spcBef>
              <a:spcAft>
                <a:spcPct val="20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400" i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200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i="1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на свойстве твердых тканей проводить свет, результат фиксируется на цифровую камеру и выводится на монитор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DiFOTI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</a:p>
        </p:txBody>
      </p:sp>
      <p:sp>
        <p:nvSpPr>
          <p:cNvPr id="26627" name="Прямоугольник 3">
            <a:extLst>
              <a:ext uri="{FF2B5EF4-FFF2-40B4-BE49-F238E27FC236}">
                <a16:creationId xmlns:a16="http://schemas.microsoft.com/office/drawing/2014/main" id="{39FF470A-DCEF-CF87-315F-B3D638E37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4" y="425451"/>
            <a:ext cx="875347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15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ct val="20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400" i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200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i="1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ДЕЙСТВИЯ АППАРАТА «ДИАГНОКАМ» (К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AVO)</a:t>
            </a:r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8E0843D-7ED7-84F0-0E5C-CC6666A2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6811" y="3592440"/>
            <a:ext cx="2612253" cy="98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2" descr="8.jpg">
            <a:extLst>
              <a:ext uri="{FF2B5EF4-FFF2-40B4-BE49-F238E27FC236}">
                <a16:creationId xmlns:a16="http://schemas.microsoft.com/office/drawing/2014/main" id="{FA5903BA-AD9C-D91A-7F0B-F448C8B7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7" t="-687" r="-22343" b="687"/>
          <a:stretch>
            <a:fillRect/>
          </a:stretch>
        </p:blipFill>
        <p:spPr bwMode="auto">
          <a:xfrm>
            <a:off x="5110163" y="3660775"/>
            <a:ext cx="2241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8">
            <a:extLst>
              <a:ext uri="{FF2B5EF4-FFF2-40B4-BE49-F238E27FC236}">
                <a16:creationId xmlns:a16="http://schemas.microsoft.com/office/drawing/2014/main" id="{27F4D4E1-2372-D9EC-D3CA-FA0589DB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9" y="1881189"/>
            <a:ext cx="38449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099CD-03F3-ABC4-DDAC-EF61B926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63" y="260351"/>
            <a:ext cx="7924800" cy="898525"/>
          </a:xfrm>
          <a:solidFill>
            <a:srgbClr val="0000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latin typeface="Arial" pitchFamily="34" charset="0"/>
              </a:rPr>
              <a:t>Диагностические возможности аппарата «</a:t>
            </a:r>
            <a:r>
              <a:rPr lang="ru-RU" dirty="0" err="1">
                <a:latin typeface="Arial" pitchFamily="34" charset="0"/>
              </a:rPr>
              <a:t>Диагнокам</a:t>
            </a:r>
            <a:r>
              <a:rPr lang="ru-RU" dirty="0">
                <a:latin typeface="Arial" pitchFamily="34" charset="0"/>
              </a:rPr>
              <a:t>»(К</a:t>
            </a:r>
            <a:r>
              <a:rPr lang="en-US" dirty="0" err="1">
                <a:latin typeface="Arial" pitchFamily="34" charset="0"/>
              </a:rPr>
              <a:t>aVo</a:t>
            </a:r>
            <a:r>
              <a:rPr lang="en-US" dirty="0">
                <a:latin typeface="Arial" pitchFamily="34" charset="0"/>
              </a:rPr>
              <a:t>)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29699" name="Содержимое 2">
            <a:extLst>
              <a:ext uri="{FF2B5EF4-FFF2-40B4-BE49-F238E27FC236}">
                <a16:creationId xmlns:a16="http://schemas.microsoft.com/office/drawing/2014/main" id="{3DC0F9EC-0955-4177-E9C3-BC5DA94436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7825" y="968375"/>
            <a:ext cx="9036050" cy="4713288"/>
          </a:xfrm>
        </p:spPr>
        <p:txBody>
          <a:bodyPr vert="horz" lIns="360000" tIns="360000" rIns="360000" bIns="360000" rtlCol="0"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>
                <a:latin typeface="Arial" panose="020B0604020202020204" pitchFamily="34" charset="0"/>
              </a:rPr>
              <a:t>1.Кариес на окклюзионной поверхности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>
                <a:latin typeface="Arial" panose="020B0604020202020204" pitchFamily="34" charset="0"/>
              </a:rPr>
              <a:t>(от поверхностного до глубокого)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7CDD18-BE0F-4175-204E-6487C566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628" y="2816933"/>
            <a:ext cx="5271617" cy="3571623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78649-A8AD-D926-3D2C-558733069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225" y="225426"/>
            <a:ext cx="7924800" cy="1228725"/>
          </a:xfrm>
          <a:solidFill>
            <a:srgbClr val="0000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latin typeface="Arial" pitchFamily="34" charset="0"/>
              </a:rPr>
              <a:t>Диагностические возможности аппарата «</a:t>
            </a:r>
            <a:r>
              <a:rPr lang="ru-RU" dirty="0" err="1">
                <a:latin typeface="Arial" pitchFamily="34" charset="0"/>
              </a:rPr>
              <a:t>Диагнокам</a:t>
            </a:r>
            <a:r>
              <a:rPr lang="ru-RU" dirty="0">
                <a:latin typeface="Arial" pitchFamily="34" charset="0"/>
              </a:rPr>
              <a:t>»(К</a:t>
            </a:r>
            <a:r>
              <a:rPr lang="en-US" dirty="0" err="1">
                <a:latin typeface="Arial" pitchFamily="34" charset="0"/>
              </a:rPr>
              <a:t>aVo</a:t>
            </a:r>
            <a:r>
              <a:rPr lang="en-US" dirty="0">
                <a:latin typeface="Arial" pitchFamily="34" charset="0"/>
              </a:rPr>
              <a:t>)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31747" name="Содержимое 2">
            <a:extLst>
              <a:ext uri="{FF2B5EF4-FFF2-40B4-BE49-F238E27FC236}">
                <a16:creationId xmlns:a16="http://schemas.microsoft.com/office/drawing/2014/main" id="{C5707A89-C18B-3AFD-E409-A5D73C9852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>
                <a:latin typeface="Arial" panose="020B0604020202020204" pitchFamily="34" charset="0"/>
              </a:rPr>
              <a:t>2. Кариес на апроксимальной поверхности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275182-D6C4-97F8-A009-DCDC028E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1" y="2196243"/>
            <a:ext cx="6017131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73BE0EB8-F722-E72F-EA7D-12A16A63CF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/>
              <a:t>Кариес в области фиссур</a:t>
            </a:r>
          </a:p>
        </p:txBody>
      </p:sp>
      <p:sp>
        <p:nvSpPr>
          <p:cNvPr id="32771" name="Объект 2">
            <a:extLst>
              <a:ext uri="{FF2B5EF4-FFF2-40B4-BE49-F238E27FC236}">
                <a16:creationId xmlns:a16="http://schemas.microsoft.com/office/drawing/2014/main" id="{F3342193-0615-93AB-CF3F-9C5D07C295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000"/>
              <a:t>Джузеппе Чиодера,2016</a:t>
            </a:r>
          </a:p>
        </p:txBody>
      </p:sp>
      <p:pic>
        <p:nvPicPr>
          <p:cNvPr id="32772" name="Picture 2" descr="8.jpg">
            <a:extLst>
              <a:ext uri="{FF2B5EF4-FFF2-40B4-BE49-F238E27FC236}">
                <a16:creationId xmlns:a16="http://schemas.microsoft.com/office/drawing/2014/main" id="{C216435C-8E12-1682-5EBD-72228E363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1" y="2565401"/>
            <a:ext cx="8634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Прямоугольник 3">
            <a:extLst>
              <a:ext uri="{FF2B5EF4-FFF2-40B4-BE49-F238E27FC236}">
                <a16:creationId xmlns:a16="http://schemas.microsoft.com/office/drawing/2014/main" id="{4A63F087-6BA3-3920-61E1-5EBB93AC0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5661025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15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10000"/>
              </a:spcBef>
              <a:spcAft>
                <a:spcPct val="20000"/>
              </a:spcAft>
              <a:buClr>
                <a:srgbClr val="7868F2"/>
              </a:buClr>
              <a:buFont typeface="Wingdings" panose="05000000000000000000" pitchFamily="2" charset="2"/>
              <a:buChar char="§"/>
              <a:defRPr sz="2400" i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2000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i="1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ru-RU" sz="1400">
                <a:latin typeface="Arial" panose="020B0604020202020204" pitchFamily="34" charset="0"/>
              </a:rPr>
              <a:t>http://www.styleitaliano.org/back-to-basics-mind-the-wedge</a:t>
            </a:r>
            <a:endParaRPr lang="ru-RU" altLang="ru-RU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6B1C3C1-FCEF-2534-6F56-8D8C060D3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160463"/>
          </a:xfrm>
          <a:solidFill>
            <a:srgbClr val="CC0099"/>
          </a:solidFill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ДЛЯ  НЕИНВАЗИВНОЙ  </a:t>
            </a:r>
            <a:b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ГЕРМЕТИЗАЦИИ ФИССУР</a:t>
            </a:r>
            <a:br>
              <a:rPr lang="ru-RU" altLang="ru-RU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altLang="ru-RU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u-RU" alt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протокол лечения кариеса зубов у детей, проект СТАР)</a:t>
            </a:r>
            <a:r>
              <a:rPr lang="ru-RU" alt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C0E1771-826F-96AE-590A-CD6830FEAA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64632" y="1089025"/>
            <a:ext cx="9220200" cy="5768975"/>
          </a:xfrm>
          <a:solidFill>
            <a:schemeClr val="bg1"/>
          </a:solidFill>
        </p:spPr>
        <p:txBody>
          <a:bodyPr/>
          <a:lstStyle/>
          <a:p>
            <a:r>
              <a:rPr lang="ru-RU" altLang="ru-RU" sz="2400" dirty="0"/>
              <a:t>Прорезывающиеся и находящиеся на стадии созревания моляры и премоляры </a:t>
            </a:r>
            <a:r>
              <a:rPr lang="ru-RU" altLang="ru-RU" sz="2400" b="1" dirty="0"/>
              <a:t>с высоким исходным уровнем минерализации фиссур; со средним исходным уровнем </a:t>
            </a:r>
            <a:r>
              <a:rPr lang="ru-RU" altLang="ru-RU" sz="2400" dirty="0"/>
              <a:t>минерализации фиссур </a:t>
            </a:r>
            <a:r>
              <a:rPr lang="ru-RU" altLang="ru-RU" sz="2400" b="1" dirty="0"/>
              <a:t>после курса местной </a:t>
            </a:r>
            <a:r>
              <a:rPr lang="ru-RU" altLang="ru-RU" sz="2400" b="1" dirty="0" err="1"/>
              <a:t>реминерализирующей</a:t>
            </a:r>
            <a:r>
              <a:rPr lang="ru-RU" altLang="ru-RU" sz="2400" b="1" dirty="0"/>
              <a:t> и фторсодержащей профилактики</a:t>
            </a:r>
            <a:endParaRPr lang="ru-RU" altLang="ru-RU" sz="2400" dirty="0"/>
          </a:p>
          <a:p>
            <a:r>
              <a:rPr lang="ru-RU" altLang="ru-RU" sz="2400" dirty="0"/>
              <a:t> У детей с прогнозируемым высоким риском кариеса </a:t>
            </a:r>
            <a:r>
              <a:rPr lang="ru-RU" altLang="ru-RU" sz="2400" b="1" dirty="0"/>
              <a:t>перед фиксацией несъемной ортодонтической техники</a:t>
            </a:r>
          </a:p>
          <a:p>
            <a:r>
              <a:rPr lang="ru-RU" altLang="ru-RU" sz="2400" dirty="0"/>
              <a:t>Постоянные моляры и премоляры у детей </a:t>
            </a:r>
            <a:r>
              <a:rPr lang="ru-RU" altLang="ru-RU" sz="2400" b="1" dirty="0"/>
              <a:t>14-18 лет старшего возраста при риске возникновения кариесогенной ситуации </a:t>
            </a:r>
            <a:r>
              <a:rPr lang="ru-RU" altLang="ru-RU" sz="2400" dirty="0"/>
              <a:t>в полости рта</a:t>
            </a:r>
          </a:p>
          <a:p>
            <a:r>
              <a:rPr lang="ru-RU" altLang="ru-RU" sz="2400" dirty="0"/>
              <a:t>Верхние первые постоянные моляры нередко прорезываются с </a:t>
            </a:r>
            <a:r>
              <a:rPr lang="ru-RU" altLang="ru-RU" sz="2400" b="1" dirty="0"/>
              <a:t>добавочными небными буграми</a:t>
            </a:r>
            <a:r>
              <a:rPr lang="ru-RU" altLang="ru-RU" sz="2400" dirty="0"/>
              <a:t>, фиссуры, окаймляющие небный бугор, также подлежат герметизации; кроме того, герметизация подлежат и </a:t>
            </a:r>
            <a:r>
              <a:rPr lang="ru-RU" altLang="ru-RU" sz="2400" b="1" dirty="0"/>
              <a:t>щечные ямки прорезывающихся нижних первых постоянных моляров </a:t>
            </a:r>
            <a:r>
              <a:rPr lang="ru-RU" altLang="ru-RU" sz="2400" dirty="0"/>
              <a:t>и </a:t>
            </a:r>
            <a:r>
              <a:rPr lang="ru-RU" altLang="ru-RU" sz="2400" b="1" dirty="0"/>
              <a:t>небные ямки верхних боковых резцов</a:t>
            </a:r>
            <a:endParaRPr lang="ru-RU" altLang="ru-RU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AECEE3F-DA00-6DB5-0D29-7F2F6A2D1DD0}"/>
              </a:ext>
            </a:extLst>
          </p:cNvPr>
          <p:cNvSpPr/>
          <p:nvPr/>
        </p:nvSpPr>
        <p:spPr>
          <a:xfrm>
            <a:off x="481260" y="1270922"/>
            <a:ext cx="1026695" cy="932279"/>
          </a:xfrm>
          <a:prstGeom prst="ellipse">
            <a:avLst/>
          </a:prstGeom>
          <a:solidFill>
            <a:srgbClr val="CC00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5A9F6C4C-9CC0-E144-A400-06360B3B7E56}"/>
              </a:ext>
            </a:extLst>
          </p:cNvPr>
          <p:cNvSpPr/>
          <p:nvPr/>
        </p:nvSpPr>
        <p:spPr>
          <a:xfrm>
            <a:off x="497303" y="2690729"/>
            <a:ext cx="1026695" cy="9322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593FB99-B823-E313-F06C-B593B8F5050B}"/>
              </a:ext>
            </a:extLst>
          </p:cNvPr>
          <p:cNvSpPr/>
          <p:nvPr/>
        </p:nvSpPr>
        <p:spPr>
          <a:xfrm>
            <a:off x="497303" y="3854869"/>
            <a:ext cx="1026695" cy="932279"/>
          </a:xfrm>
          <a:prstGeom prst="ellipse">
            <a:avLst/>
          </a:prstGeom>
          <a:solidFill>
            <a:srgbClr val="CC00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52A5068-0CAC-5CC4-1E68-3DD3E1886CB6}"/>
              </a:ext>
            </a:extLst>
          </p:cNvPr>
          <p:cNvSpPr/>
          <p:nvPr/>
        </p:nvSpPr>
        <p:spPr>
          <a:xfrm>
            <a:off x="497303" y="5274676"/>
            <a:ext cx="1026695" cy="9322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0E907-1338-6475-C101-8CEA5BD2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2284"/>
          </a:xfrm>
          <a:solidFill>
            <a:srgbClr val="CC00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ИНВАЗИВНОЙ </a:t>
            </a:r>
            <a:b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ГЕРМЕТИЗАЦИИ ФИССУР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A8623A-66C8-E292-7DD0-B91CB72242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b="1" dirty="0"/>
              <a:t>декомпенсированное</a:t>
            </a:r>
            <a:r>
              <a:rPr lang="ru-RU" dirty="0"/>
              <a:t> течение кариеса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b="1" dirty="0"/>
              <a:t>пигментированные</a:t>
            </a:r>
            <a:r>
              <a:rPr lang="ru-RU" dirty="0"/>
              <a:t> фиссуры  плохая гигиена полости рта длительный срок после прорезывания зуба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/>
              <a:t>начальный или поверхностный  </a:t>
            </a:r>
            <a:r>
              <a:rPr lang="ru-RU" dirty="0"/>
              <a:t>кариес фиссуры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b="1" dirty="0"/>
              <a:t>труднодоступные узкие и глубокие фиссуры </a:t>
            </a:r>
            <a:r>
              <a:rPr lang="ru-RU" altLang="ru-RU" dirty="0"/>
              <a:t>в зубах на стадиях созревания эмали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E077072-B404-18F7-054F-E4E2356EF9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913" y="1553446"/>
            <a:ext cx="2890472" cy="296398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0790356-0B97-F88E-071C-2A23D0B8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5874" y="4723468"/>
            <a:ext cx="3096126" cy="1875588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08BF83-80AA-A76F-EDA4-F6EE8B20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38" t="19646" r="3348" b="26621"/>
          <a:stretch>
            <a:fillRect/>
          </a:stretch>
        </p:blipFill>
        <p:spPr>
          <a:xfrm>
            <a:off x="6019800" y="4723468"/>
            <a:ext cx="2890471" cy="18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5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B2EF1-2CDE-1705-290B-86F0939E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284914"/>
            <a:ext cx="11181347" cy="11107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Диссертации, посвященные герметизации фиссур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578D52-0574-34E2-CF8C-F09DC25F7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662"/>
            <a:ext cx="10515600" cy="5177423"/>
          </a:xfrm>
        </p:spPr>
        <p:txBody>
          <a:bodyPr>
            <a:noAutofit/>
          </a:bodyPr>
          <a:lstStyle/>
          <a:p>
            <a:r>
              <a:rPr lang="ru-RU" sz="1800" dirty="0">
                <a:cs typeface="Times New Roman" panose="02020603050405020304" pitchFamily="18" charset="0"/>
              </a:rPr>
              <a:t>Кисельникова Л.П. </a:t>
            </a:r>
            <a:r>
              <a:rPr lang="ru-RU" sz="1800" dirty="0" err="1">
                <a:cs typeface="Times New Roman" panose="02020603050405020304" pitchFamily="18" charset="0"/>
              </a:rPr>
              <a:t>Фиссурный</a:t>
            </a:r>
            <a:r>
              <a:rPr lang="ru-RU" sz="1800" dirty="0">
                <a:cs typeface="Times New Roman" panose="02020603050405020304" pitchFamily="18" charset="0"/>
              </a:rPr>
              <a:t> кариес (диагностика, клиника, прогнозирование, профилактика, лечение) ): </a:t>
            </a:r>
            <a:r>
              <a:rPr lang="ru-RU" sz="1800" dirty="0" err="1">
                <a:cs typeface="Times New Roman" panose="02020603050405020304" pitchFamily="18" charset="0"/>
              </a:rPr>
              <a:t>автореф</a:t>
            </a:r>
            <a:r>
              <a:rPr lang="ru-RU" sz="1800" dirty="0"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cs typeface="Times New Roman" panose="02020603050405020304" pitchFamily="18" charset="0"/>
              </a:rPr>
              <a:t>дис</a:t>
            </a:r>
            <a:r>
              <a:rPr lang="ru-RU" sz="1800" dirty="0">
                <a:cs typeface="Times New Roman" panose="02020603050405020304" pitchFamily="18" charset="0"/>
              </a:rPr>
              <a:t>. … </a:t>
            </a:r>
            <a:r>
              <a:rPr lang="ru-RU" sz="1800" dirty="0" err="1">
                <a:cs typeface="Times New Roman" panose="02020603050405020304" pitchFamily="18" charset="0"/>
              </a:rPr>
              <a:t>докт</a:t>
            </a:r>
            <a:r>
              <a:rPr lang="ru-RU" sz="1800" dirty="0"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cs typeface="Times New Roman" panose="02020603050405020304" pitchFamily="18" charset="0"/>
              </a:rPr>
              <a:t>мед.наук</a:t>
            </a:r>
            <a:r>
              <a:rPr lang="ru-RU" sz="1800" dirty="0">
                <a:cs typeface="Times New Roman" panose="02020603050405020304" pitchFamily="18" charset="0"/>
              </a:rPr>
              <a:t>. – Екатеринбург. – 1996. – 48 с.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Бояркина Е. С. Разработка и оценка эффективности минимально инвазивных методов лечения </a:t>
            </a:r>
            <a:r>
              <a:rPr lang="ru-RU" sz="1800" dirty="0" err="1">
                <a:cs typeface="Times New Roman" panose="02020603050405020304" pitchFamily="18" charset="0"/>
              </a:rPr>
              <a:t>фиссурного</a:t>
            </a:r>
            <a:r>
              <a:rPr lang="ru-RU" sz="1800" dirty="0">
                <a:cs typeface="Times New Roman" panose="02020603050405020304" pitchFamily="18" charset="0"/>
              </a:rPr>
              <a:t> кариеса постоянных зубов у детей (клинико-лабораторное исследование): </a:t>
            </a:r>
            <a:r>
              <a:rPr lang="ru-RU" sz="1800" dirty="0" err="1">
                <a:cs typeface="Times New Roman" panose="02020603050405020304" pitchFamily="18" charset="0"/>
              </a:rPr>
              <a:t>автореф</a:t>
            </a:r>
            <a:r>
              <a:rPr lang="ru-RU" sz="1800" dirty="0"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cs typeface="Times New Roman" panose="02020603050405020304" pitchFamily="18" charset="0"/>
              </a:rPr>
              <a:t>дис</a:t>
            </a:r>
            <a:r>
              <a:rPr lang="ru-RU" sz="1800" dirty="0">
                <a:cs typeface="Times New Roman" panose="02020603050405020304" pitchFamily="18" charset="0"/>
              </a:rPr>
              <a:t>. … канд. </a:t>
            </a:r>
            <a:r>
              <a:rPr lang="ru-RU" sz="1800" dirty="0" err="1">
                <a:cs typeface="Times New Roman" panose="02020603050405020304" pitchFamily="18" charset="0"/>
              </a:rPr>
              <a:t>мед.наук</a:t>
            </a:r>
            <a:r>
              <a:rPr lang="ru-RU" sz="1800" dirty="0">
                <a:cs typeface="Times New Roman" panose="02020603050405020304" pitchFamily="18" charset="0"/>
              </a:rPr>
              <a:t>. – М., 2009. – 19 с.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Брянская М. Н. Клинико-морфологическое обоснование профилактики и лечения </a:t>
            </a:r>
            <a:r>
              <a:rPr lang="ru-RU" sz="1800" dirty="0" err="1">
                <a:cs typeface="Times New Roman" panose="02020603050405020304" pitchFamily="18" charset="0"/>
              </a:rPr>
              <a:t>фиссурного</a:t>
            </a:r>
            <a:r>
              <a:rPr lang="ru-RU" sz="1800" dirty="0">
                <a:cs typeface="Times New Roman" panose="02020603050405020304" pitchFamily="18" charset="0"/>
              </a:rPr>
              <a:t> кариеса постоянных зубов с незрелой эмалью: </a:t>
            </a:r>
            <a:r>
              <a:rPr lang="ru-RU" sz="1800" dirty="0" err="1">
                <a:cs typeface="Times New Roman" panose="02020603050405020304" pitchFamily="18" charset="0"/>
              </a:rPr>
              <a:t>автореф</a:t>
            </a:r>
            <a:r>
              <a:rPr lang="ru-RU" sz="1800" dirty="0"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cs typeface="Times New Roman" panose="02020603050405020304" pitchFamily="18" charset="0"/>
              </a:rPr>
              <a:t>дис</a:t>
            </a:r>
            <a:r>
              <a:rPr lang="ru-RU" sz="1800" dirty="0">
                <a:cs typeface="Times New Roman" panose="02020603050405020304" pitchFamily="18" charset="0"/>
              </a:rPr>
              <a:t>…канд. мед. наук. – Иркутск, 2009. – 23 с.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Доценко  А. В. Комплексный подход к профилактике кариеса постоянных зубов у детей 6 - 8 лет : </a:t>
            </a:r>
            <a:r>
              <a:rPr lang="ru-RU" sz="1800" dirty="0" err="1">
                <a:cs typeface="Times New Roman" panose="02020603050405020304" pitchFamily="18" charset="0"/>
              </a:rPr>
              <a:t>автореф.дисс</a:t>
            </a:r>
            <a:r>
              <a:rPr lang="ru-RU" sz="1800" dirty="0">
                <a:cs typeface="Times New Roman" panose="02020603050405020304" pitchFamily="18" charset="0"/>
              </a:rPr>
              <a:t> ... канд. мед. наук — Тверь, 2015. – 24 с.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Степанова, Т. С. Оптимизация диагностики, лечения и профилактики кариеса в области фиссур постоянных зубов у детей : автореферат </a:t>
            </a:r>
            <a:r>
              <a:rPr lang="ru-RU" sz="1800" dirty="0" err="1">
                <a:cs typeface="Times New Roman" panose="02020603050405020304" pitchFamily="18" charset="0"/>
              </a:rPr>
              <a:t>дис</a:t>
            </a:r>
            <a:r>
              <a:rPr lang="ru-RU" sz="1800" dirty="0">
                <a:cs typeface="Times New Roman" panose="02020603050405020304" pitchFamily="18" charset="0"/>
              </a:rPr>
              <a:t>. ... кандидата медицинских наук :  — Смоленск, 2011. — 17 с.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Бурнашова Т. И.  Региональная профилактическая модель работы школьной стоматологической службы : </a:t>
            </a:r>
            <a:r>
              <a:rPr lang="ru-RU" sz="1800" dirty="0" err="1">
                <a:cs typeface="Times New Roman" panose="02020603050405020304" pitchFamily="18" charset="0"/>
              </a:rPr>
              <a:t>автореф</a:t>
            </a:r>
            <a:r>
              <a:rPr lang="ru-RU" sz="1800" dirty="0">
                <a:cs typeface="Times New Roman" panose="02020603050405020304" pitchFamily="18" charset="0"/>
              </a:rPr>
              <a:t>. дисс… </a:t>
            </a:r>
            <a:r>
              <a:rPr lang="ru-RU" sz="1800" dirty="0" err="1">
                <a:cs typeface="Times New Roman" panose="02020603050405020304" pitchFamily="18" charset="0"/>
              </a:rPr>
              <a:t>канд.мед.наук</a:t>
            </a:r>
            <a:r>
              <a:rPr lang="ru-RU" sz="1800" dirty="0">
                <a:cs typeface="Times New Roman" panose="02020603050405020304" pitchFamily="18" charset="0"/>
              </a:rPr>
              <a:t>. – 2021. – Пермь. Бурнашова Таисия Игоревна. – 24 с.</a:t>
            </a:r>
          </a:p>
          <a:p>
            <a:r>
              <a:rPr lang="ru-RU" sz="1800" dirty="0">
                <a:cs typeface="Times New Roman" panose="02020603050405020304" pitchFamily="18" charset="0"/>
              </a:rPr>
              <a:t>Шхагошева А. А. Сравнительная эффективность различных материалов, используемых для неинвазивной герметизации фиссур зубов у детей : </a:t>
            </a:r>
            <a:r>
              <a:rPr lang="ru-RU" sz="1800" dirty="0" err="1">
                <a:cs typeface="Times New Roman" panose="02020603050405020304" pitchFamily="18" charset="0"/>
              </a:rPr>
              <a:t>автореф</a:t>
            </a:r>
            <a:r>
              <a:rPr lang="ru-RU" sz="1800" dirty="0">
                <a:cs typeface="Times New Roman" panose="02020603050405020304" pitchFamily="18" charset="0"/>
              </a:rPr>
              <a:t>. дисс… </a:t>
            </a:r>
            <a:r>
              <a:rPr lang="ru-RU" sz="1800" dirty="0" err="1">
                <a:cs typeface="Times New Roman" panose="02020603050405020304" pitchFamily="18" charset="0"/>
              </a:rPr>
              <a:t>канд.мед.наук</a:t>
            </a:r>
            <a:r>
              <a:rPr lang="ru-RU" sz="1800" dirty="0">
                <a:cs typeface="Times New Roman" panose="02020603050405020304" pitchFamily="18" charset="0"/>
              </a:rPr>
              <a:t>. – 2023. – Волгоград. – 136 с.</a:t>
            </a:r>
          </a:p>
        </p:txBody>
      </p:sp>
    </p:spTree>
    <p:extLst>
      <p:ext uri="{BB962C8B-B14F-4D97-AF65-F5344CB8AC3E}">
        <p14:creationId xmlns:p14="http://schemas.microsoft.com/office/powerpoint/2010/main" val="362508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BEA5339-1415-B520-6939-CE7B9FF42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"/>
            <a:ext cx="11566358" cy="2060575"/>
          </a:xfrm>
          <a:solidFill>
            <a:srgbClr val="CC3399"/>
          </a:solidFill>
        </p:spPr>
        <p:txBody>
          <a:bodyPr>
            <a:normAutofit/>
          </a:bodyPr>
          <a:lstStyle/>
          <a:p>
            <a:pPr algn="ctr" eaLnBrk="1" hangingPunct="1"/>
            <a:br>
              <a:rPr lang="ru-RU" altLang="ru-RU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К ГЕРМЕТИЗАЦИИ ФИССУР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067612DB-F1A4-77B7-AAD4-C3427B5DF7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45432" y="2276476"/>
            <a:ext cx="11325725" cy="45815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b="1" dirty="0">
                <a:cs typeface="Times New Roman" panose="02020603050405020304" pitchFamily="18" charset="0"/>
              </a:rPr>
              <a:t>1.ОТСУТСТВИЕ ВЫРАЖЕННЫХ ФИССУР НА ЖЕВАТЕЛЬНОЙ ПОВЕРХНОСТИ</a:t>
            </a:r>
            <a:endParaRPr lang="ru-RU" altLang="ru-RU" sz="3200" dirty="0">
              <a:cs typeface="Courier New" panose="02070309020205020404" pitchFamily="49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b="1" dirty="0">
                <a:cs typeface="Times New Roman" panose="02020603050405020304" pitchFamily="18" charset="0"/>
              </a:rPr>
              <a:t>2.НАЛИЧИЕ КАРИОЗНОЙ ПОЛОСТИ НА ЖЕВАТЕЛЬНОЙ И КОНТАКТНОЙ ПОВЕРХНОСТЯХ</a:t>
            </a:r>
            <a:endParaRPr lang="ru-RU" altLang="ru-RU" sz="3200" dirty="0">
              <a:cs typeface="Courier New" panose="02070309020205020404" pitchFamily="49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b="1" dirty="0">
                <a:cs typeface="Times New Roman" panose="02020603050405020304" pitchFamily="18" charset="0"/>
              </a:rPr>
              <a:t>3.ПЛОХАЯ ГИГИЕНА ПОЛОСТИ РТА</a:t>
            </a:r>
          </a:p>
          <a:p>
            <a:pPr>
              <a:buNone/>
            </a:pPr>
            <a:r>
              <a:rPr lang="ru-RU" sz="3200" dirty="0"/>
              <a:t>4. </a:t>
            </a:r>
            <a:r>
              <a:rPr lang="ru-RU" sz="3200" b="1" dirty="0"/>
              <a:t>АЛЛЕРГИЧЕСКАЯ РЕАКЦИЯ НА КОМПОНЕНТЫ ГЕРМЕТИКА</a:t>
            </a:r>
            <a:endParaRPr lang="ru-RU" altLang="ru-RU" sz="32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5FD41-86E5-F7A4-680C-2169864F60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Методика неинвазивной герметизации фиссур (композитный </a:t>
            </a:r>
            <a:r>
              <a:rPr lang="ru-RU" dirty="0" err="1">
                <a:solidFill>
                  <a:schemeClr val="bg1"/>
                </a:solidFill>
              </a:rPr>
              <a:t>силант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CA133-9A0F-5B0D-EADB-9251AFD30B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Обучение индивидуальной гигиене рта</a:t>
            </a:r>
          </a:p>
          <a:p>
            <a:r>
              <a:rPr lang="ru-RU" dirty="0"/>
              <a:t>Профессиональная гигиена рта пастой без фтора</a:t>
            </a:r>
          </a:p>
          <a:p>
            <a:r>
              <a:rPr lang="ru-RU" dirty="0"/>
              <a:t>Лазерно-флуоресцентная диагностика «</a:t>
            </a:r>
            <a:r>
              <a:rPr lang="ru-RU" dirty="0" err="1"/>
              <a:t>Диагнодент</a:t>
            </a:r>
            <a:r>
              <a:rPr lang="ru-RU" dirty="0"/>
              <a:t>» </a:t>
            </a:r>
          </a:p>
          <a:p>
            <a:r>
              <a:rPr lang="ru-RU" dirty="0"/>
              <a:t>Изоляция</a:t>
            </a:r>
          </a:p>
          <a:p>
            <a:r>
              <a:rPr lang="ru-RU" dirty="0"/>
              <a:t>Антисептическая обработка</a:t>
            </a:r>
          </a:p>
          <a:p>
            <a:r>
              <a:rPr lang="ru-RU" dirty="0"/>
              <a:t>Кислотное протравливание 15 сек.</a:t>
            </a:r>
          </a:p>
          <a:p>
            <a:r>
              <a:rPr lang="ru-RU" dirty="0"/>
              <a:t>Высушивание</a:t>
            </a:r>
          </a:p>
          <a:p>
            <a:r>
              <a:rPr lang="ru-RU" dirty="0"/>
              <a:t>Нанесение адгезивной системы</a:t>
            </a:r>
          </a:p>
          <a:p>
            <a:r>
              <a:rPr lang="ru-RU" dirty="0"/>
              <a:t>Нанесение герметика 20-30 сек.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DFD659-042E-8913-8AB3-B9022C8B42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Для герметиков химического отверждения нужно подождать 3–5 минут, для светоотверждаемых –</a:t>
            </a:r>
            <a:r>
              <a:rPr lang="ru-RU" dirty="0" err="1"/>
              <a:t>фотополимеризация</a:t>
            </a:r>
            <a:r>
              <a:rPr lang="ru-RU" dirty="0"/>
              <a:t> 20 сек.</a:t>
            </a:r>
          </a:p>
          <a:p>
            <a:r>
              <a:rPr lang="ru-RU" dirty="0"/>
              <a:t>Удаления слоя ингибированного кислородом с помощью ватного шарика</a:t>
            </a:r>
          </a:p>
          <a:p>
            <a:r>
              <a:rPr lang="ru-RU" dirty="0"/>
              <a:t>Проверка </a:t>
            </a:r>
            <a:r>
              <a:rPr lang="ru-RU" dirty="0" err="1"/>
              <a:t>окклюзионных</a:t>
            </a:r>
            <a:r>
              <a:rPr lang="ru-RU" dirty="0"/>
              <a:t> контактов, </a:t>
            </a:r>
            <a:r>
              <a:rPr lang="ru-RU" dirty="0" err="1"/>
              <a:t>шлифование,полирование</a:t>
            </a:r>
            <a:endParaRPr lang="ru-RU" dirty="0"/>
          </a:p>
          <a:p>
            <a:r>
              <a:rPr lang="ru-RU" dirty="0"/>
              <a:t>Фторирование зуба с помощью </a:t>
            </a:r>
            <a:r>
              <a:rPr lang="ru-RU" dirty="0" err="1"/>
              <a:t>фторидсодержащего</a:t>
            </a:r>
            <a:r>
              <a:rPr lang="ru-RU" dirty="0"/>
              <a:t> лака или геля</a:t>
            </a:r>
          </a:p>
        </p:txBody>
      </p:sp>
    </p:spTree>
    <p:extLst>
      <p:ext uri="{BB962C8B-B14F-4D97-AF65-F5344CB8AC3E}">
        <p14:creationId xmlns:p14="http://schemas.microsoft.com/office/powerpoint/2010/main" val="1623161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02A48-BACA-BB7D-A46B-721FF3C90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D1DB8-3AD9-3080-1669-02AE8C64101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Методика неинвазивной герметизации фиссур (</a:t>
            </a:r>
            <a:r>
              <a:rPr lang="ru-RU" dirty="0" err="1">
                <a:solidFill>
                  <a:schemeClr val="bg1"/>
                </a:solidFill>
              </a:rPr>
              <a:t>стеклоиономерный</a:t>
            </a:r>
            <a:r>
              <a:rPr lang="ru-RU" dirty="0">
                <a:solidFill>
                  <a:schemeClr val="bg1"/>
                </a:solidFill>
              </a:rPr>
              <a:t> цемент)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40ADEA-601F-6891-580D-2DAA8618E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2704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Обучение индивидуальной гигиене рта</a:t>
            </a:r>
          </a:p>
          <a:p>
            <a:r>
              <a:rPr lang="ru-RU" dirty="0"/>
              <a:t>Профессиональная гигиена рта пастой без фтора</a:t>
            </a:r>
          </a:p>
          <a:p>
            <a:r>
              <a:rPr lang="ru-RU" dirty="0"/>
              <a:t>Изоляция</a:t>
            </a:r>
          </a:p>
          <a:p>
            <a:r>
              <a:rPr lang="ru-RU" dirty="0"/>
              <a:t>Антисептическая обработка</a:t>
            </a:r>
          </a:p>
          <a:p>
            <a:r>
              <a:rPr lang="ru-RU" dirty="0"/>
              <a:t>Внесение кондиционера</a:t>
            </a:r>
          </a:p>
          <a:p>
            <a:r>
              <a:rPr lang="ru-RU" dirty="0"/>
              <a:t>Смывание дистиллированной водой</a:t>
            </a:r>
          </a:p>
          <a:p>
            <a:r>
              <a:rPr lang="ru-RU" dirty="0"/>
              <a:t>Высушивание</a:t>
            </a:r>
          </a:p>
          <a:p>
            <a:r>
              <a:rPr lang="ru-RU" dirty="0"/>
              <a:t>Нанесение </a:t>
            </a:r>
            <a:r>
              <a:rPr lang="ru-RU" dirty="0" err="1"/>
              <a:t>стеклоиономерного</a:t>
            </a:r>
            <a:r>
              <a:rPr lang="ru-RU" dirty="0"/>
              <a:t> цемента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8753A-5036-20CF-B78D-7A45EFBB69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Для СИЦ химического отверждения нужно подождать согласно инструкции, для светоотверждаемых –</a:t>
            </a:r>
            <a:r>
              <a:rPr lang="ru-RU" dirty="0" err="1"/>
              <a:t>фотополимеризация</a:t>
            </a:r>
            <a:r>
              <a:rPr lang="ru-RU" dirty="0"/>
              <a:t> 20 сек.</a:t>
            </a:r>
          </a:p>
          <a:p>
            <a:r>
              <a:rPr lang="ru-RU" dirty="0"/>
              <a:t>Удаления слоя ингибированного кислородом с помощью ватного шарика</a:t>
            </a:r>
          </a:p>
          <a:p>
            <a:r>
              <a:rPr lang="ru-RU" dirty="0"/>
              <a:t>Проверка </a:t>
            </a:r>
            <a:r>
              <a:rPr lang="ru-RU" dirty="0" err="1"/>
              <a:t>окклюзионных</a:t>
            </a:r>
            <a:r>
              <a:rPr lang="ru-RU" dirty="0"/>
              <a:t> контактов, шлифование, полирование</a:t>
            </a:r>
          </a:p>
          <a:p>
            <a:r>
              <a:rPr lang="ru-RU" dirty="0"/>
              <a:t>Фторирование зуба с помощью </a:t>
            </a:r>
            <a:r>
              <a:rPr lang="ru-RU" dirty="0" err="1"/>
              <a:t>фторидсодержащего</a:t>
            </a:r>
            <a:r>
              <a:rPr lang="ru-RU" dirty="0"/>
              <a:t> лака или геля</a:t>
            </a:r>
          </a:p>
        </p:txBody>
      </p:sp>
    </p:spTree>
    <p:extLst>
      <p:ext uri="{BB962C8B-B14F-4D97-AF65-F5344CB8AC3E}">
        <p14:creationId xmlns:p14="http://schemas.microsoft.com/office/powerpoint/2010/main" val="15251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C856F-C9A8-05A3-7968-DF57B3554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33BE7-FF24-F2C5-1590-89F65DFBAB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Методика инвазивной герметизации фиссур (композитный </a:t>
            </a:r>
            <a:r>
              <a:rPr lang="ru-RU" dirty="0" err="1">
                <a:solidFill>
                  <a:schemeClr val="bg1"/>
                </a:solidFill>
              </a:rPr>
              <a:t>силант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E1900C-0509-F262-ADFE-9380F4D87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2704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Обучение индивидуальной гигиене рта</a:t>
            </a:r>
          </a:p>
          <a:p>
            <a:r>
              <a:rPr lang="ru-RU" dirty="0"/>
              <a:t>Профессиональная гигиена рта пастой без фтора</a:t>
            </a:r>
          </a:p>
          <a:p>
            <a:r>
              <a:rPr lang="ru-RU" dirty="0"/>
              <a:t>Лазерно-флуоресцентная диагностика «</a:t>
            </a:r>
            <a:r>
              <a:rPr lang="ru-RU" dirty="0" err="1"/>
              <a:t>Диагнодент</a:t>
            </a:r>
            <a:r>
              <a:rPr lang="ru-RU" dirty="0"/>
              <a:t>» </a:t>
            </a:r>
          </a:p>
          <a:p>
            <a:r>
              <a:rPr lang="ru-RU" dirty="0"/>
              <a:t>Изоляция</a:t>
            </a:r>
          </a:p>
          <a:p>
            <a:r>
              <a:rPr lang="ru-RU" b="1" dirty="0" err="1">
                <a:solidFill>
                  <a:srgbClr val="FF0000"/>
                </a:solidFill>
              </a:rPr>
              <a:t>Расшлифовка</a:t>
            </a:r>
            <a:r>
              <a:rPr lang="ru-RU" b="1" dirty="0">
                <a:solidFill>
                  <a:srgbClr val="FF0000"/>
                </a:solidFill>
              </a:rPr>
              <a:t> фиссур</a:t>
            </a:r>
          </a:p>
          <a:p>
            <a:r>
              <a:rPr lang="ru-RU" dirty="0"/>
              <a:t>Антисептическая обработка</a:t>
            </a:r>
          </a:p>
          <a:p>
            <a:r>
              <a:rPr lang="ru-RU" dirty="0"/>
              <a:t>Кислотное протравливание 15 сек.</a:t>
            </a:r>
          </a:p>
          <a:p>
            <a:r>
              <a:rPr lang="ru-RU" dirty="0"/>
              <a:t>Высушивание</a:t>
            </a:r>
          </a:p>
          <a:p>
            <a:r>
              <a:rPr lang="ru-RU" dirty="0"/>
              <a:t>Нанесение адгезивной системы</a:t>
            </a:r>
          </a:p>
          <a:p>
            <a:r>
              <a:rPr lang="ru-RU" dirty="0"/>
              <a:t>Нанесение герметика 20-30 сек.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BCBC11-95C7-B545-35BF-304CA6890C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Для герметиков химического отверждения нужно подождать 3–5 минут, для светоотверждаемых –</a:t>
            </a:r>
            <a:r>
              <a:rPr lang="ru-RU" dirty="0" err="1"/>
              <a:t>фотополимеризация</a:t>
            </a:r>
            <a:r>
              <a:rPr lang="ru-RU" dirty="0"/>
              <a:t> 20 сек.</a:t>
            </a:r>
          </a:p>
          <a:p>
            <a:r>
              <a:rPr lang="ru-RU" dirty="0"/>
              <a:t>Удаления слоя ингибированного кислородом с помощью ватного шарика</a:t>
            </a:r>
          </a:p>
          <a:p>
            <a:r>
              <a:rPr lang="ru-RU" dirty="0"/>
              <a:t>Проверка </a:t>
            </a:r>
            <a:r>
              <a:rPr lang="ru-RU" dirty="0" err="1"/>
              <a:t>окклюзионных</a:t>
            </a:r>
            <a:r>
              <a:rPr lang="ru-RU" dirty="0"/>
              <a:t> контактов, </a:t>
            </a:r>
            <a:r>
              <a:rPr lang="ru-RU" dirty="0" err="1"/>
              <a:t>шлифование,полирование</a:t>
            </a:r>
            <a:endParaRPr lang="ru-RU" dirty="0"/>
          </a:p>
          <a:p>
            <a:r>
              <a:rPr lang="ru-RU" dirty="0"/>
              <a:t>Фторирование зуба с помощью </a:t>
            </a:r>
            <a:r>
              <a:rPr lang="ru-RU" dirty="0" err="1"/>
              <a:t>фторидсодержащего</a:t>
            </a:r>
            <a:r>
              <a:rPr lang="ru-RU" dirty="0"/>
              <a:t> лака или геля</a:t>
            </a:r>
          </a:p>
        </p:txBody>
      </p:sp>
    </p:spTree>
    <p:extLst>
      <p:ext uri="{BB962C8B-B14F-4D97-AF65-F5344CB8AC3E}">
        <p14:creationId xmlns:p14="http://schemas.microsoft.com/office/powerpoint/2010/main" val="2651655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>
            <a:extLst>
              <a:ext uri="{FF2B5EF4-FFF2-40B4-BE49-F238E27FC236}">
                <a16:creationId xmlns:a16="http://schemas.microsoft.com/office/drawing/2014/main" id="{E232670A-F308-661A-9907-AB185D5A7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136" y="188914"/>
            <a:ext cx="11454063" cy="1265237"/>
          </a:xfrm>
          <a:solidFill>
            <a:srgbClr val="CC0099"/>
          </a:solidFill>
        </p:spPr>
        <p:txBody>
          <a:bodyPr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</a:rPr>
              <a:t>Твердосплавные конусовидные боры для </a:t>
            </a:r>
            <a:r>
              <a:rPr lang="ru-RU" altLang="ru-RU" sz="3600" b="1" dirty="0" err="1">
                <a:solidFill>
                  <a:schemeClr val="bg1"/>
                </a:solidFill>
              </a:rPr>
              <a:t>фиссуротомии</a:t>
            </a:r>
            <a:r>
              <a:rPr lang="en-US" altLang="ru-RU" sz="3600" b="1" dirty="0">
                <a:solidFill>
                  <a:schemeClr val="bg1"/>
                </a:solidFill>
              </a:rPr>
              <a:t> </a:t>
            </a:r>
            <a:r>
              <a:rPr lang="ru-RU" altLang="ru-RU" sz="3600" b="1" dirty="0">
                <a:solidFill>
                  <a:schemeClr val="bg1"/>
                </a:solidFill>
              </a:rPr>
              <a:t>фирмы </a:t>
            </a:r>
            <a:r>
              <a:rPr lang="en-US" altLang="ru-RU" sz="3600" b="1" dirty="0">
                <a:solidFill>
                  <a:schemeClr val="bg1"/>
                </a:solidFill>
              </a:rPr>
              <a:t>SS White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  <p:pic>
        <p:nvPicPr>
          <p:cNvPr id="88067" name="Picture 2" descr="Картинка 2 из 106">
            <a:hlinkClick r:id="rId2"/>
            <a:extLst>
              <a:ext uri="{FF2B5EF4-FFF2-40B4-BE49-F238E27FC236}">
                <a16:creationId xmlns:a16="http://schemas.microsoft.com/office/drawing/2014/main" id="{653A5E88-4689-2046-18B1-45754D7C36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863" y="1800223"/>
            <a:ext cx="7748336" cy="476044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589B9-FD46-A388-980F-CE1693AC3B36}"/>
              </a:ext>
            </a:extLst>
          </p:cNvPr>
          <p:cNvSpPr txBox="1"/>
          <p:nvPr/>
        </p:nvSpPr>
        <p:spPr>
          <a:xfrm>
            <a:off x="433136" y="5468757"/>
            <a:ext cx="6785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Micro STF к Micro NTF </a:t>
            </a:r>
            <a:r>
              <a:rPr lang="ru-RU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изменяется длина рабочей части</a:t>
            </a:r>
          </a:p>
          <a:p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 Micro NTF к </a:t>
            </a:r>
            <a:r>
              <a:rPr lang="ru-R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Fissurotomy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Original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увеличивается конусность</a:t>
            </a:r>
          </a:p>
          <a:p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Глубина режущей грани у всех инструментов не превышает 0,08мм, закругленная верхушка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BF8444-0BED-33FF-4E4C-6F74C629E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569" y="0"/>
            <a:ext cx="4940969" cy="5199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6B2ED-C32A-A2F7-1C52-90A542652251}"/>
              </a:ext>
            </a:extLst>
          </p:cNvPr>
          <p:cNvSpPr txBox="1"/>
          <p:nvPr/>
        </p:nvSpPr>
        <p:spPr>
          <a:xfrm>
            <a:off x="561475" y="5290723"/>
            <a:ext cx="1150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latin typeface="PragmaticaC-Bold"/>
              </a:rPr>
              <a:t>Раскрытие фиссуры зуба 4.6 с использованием конусовидного бора с алмазным напылением с закругленным концом рабочей части 849-009</a:t>
            </a:r>
            <a:r>
              <a:rPr lang="en-US" sz="1800" b="1" i="0" u="none" strike="noStrike" baseline="0" dirty="0">
                <a:latin typeface="PragmaticaC-Bold"/>
              </a:rPr>
              <a:t>M-FG (NTI)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1EF6E-7EEB-22D7-30A2-0F8734E10BEC}"/>
              </a:ext>
            </a:extLst>
          </p:cNvPr>
          <p:cNvSpPr txBox="1"/>
          <p:nvPr/>
        </p:nvSpPr>
        <p:spPr>
          <a:xfrm>
            <a:off x="561474" y="6028593"/>
            <a:ext cx="11502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i="0" u="none" strike="noStrike" baseline="0" dirty="0">
                <a:latin typeface="GaramondC-Bold"/>
              </a:rPr>
              <a:t>Степанова Т.С., Кузьминская О.Ю. Опыт применения классических </a:t>
            </a:r>
            <a:r>
              <a:rPr lang="ru-RU" sz="1200" i="0" u="none" strike="noStrike" baseline="0" dirty="0" err="1">
                <a:latin typeface="GaramondC-Bold"/>
              </a:rPr>
              <a:t>стеклоиономерных</a:t>
            </a:r>
            <a:r>
              <a:rPr lang="ru-RU" sz="1200" i="0" u="none" strike="noStrike" baseline="0" dirty="0">
                <a:latin typeface="GaramondC-Bold"/>
              </a:rPr>
              <a:t> цементов для инвазивной герметизации фиссур постоянных зубов у детей // 2015. - №2. – Стоматология  детского возраста и профилактика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3453222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:a16="http://schemas.microsoft.com/office/drawing/2014/main" id="{908B035A-14C0-C7A6-55B3-51B6D1C8B5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54150"/>
          </a:xfrm>
          <a:solidFill>
            <a:srgbClr val="CC0099"/>
          </a:solidFill>
        </p:spPr>
        <p:txBody>
          <a:bodyPr/>
          <a:lstStyle/>
          <a:p>
            <a:pPr algn="ctr"/>
            <a:br>
              <a:rPr lang="ru-RU" altLang="ru-RU">
                <a:solidFill>
                  <a:schemeClr val="bg1"/>
                </a:solidFill>
              </a:rPr>
            </a:br>
            <a:r>
              <a:rPr lang="en-US" altLang="ru-RU">
                <a:solidFill>
                  <a:schemeClr val="bg1"/>
                </a:solidFill>
              </a:rPr>
              <a:t>Rondoflex (KaVo)</a:t>
            </a:r>
            <a:endParaRPr lang="ru-RU" altLang="ru-RU"/>
          </a:p>
        </p:txBody>
      </p:sp>
      <p:pic>
        <p:nvPicPr>
          <p:cNvPr id="5" name="Объект 4" descr="C:\DOKUME~1\Schaele\LOKALE~1\Temp\npo0004a6.tmp">
            <a:extLst>
              <a:ext uri="{FF2B5EF4-FFF2-40B4-BE49-F238E27FC236}">
                <a16:creationId xmlns:a16="http://schemas.microsoft.com/office/drawing/2014/main" id="{E832056C-7D03-7C41-8E24-6492BCA5131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b="19679"/>
          <a:stretch>
            <a:fillRect/>
          </a:stretch>
        </p:blipFill>
        <p:spPr>
          <a:xfrm>
            <a:off x="2297113" y="1592264"/>
            <a:ext cx="7924800" cy="4249737"/>
          </a:xfrm>
          <a:ln w="3175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229" name="Рисунок 2">
            <a:extLst>
              <a:ext uri="{FF2B5EF4-FFF2-40B4-BE49-F238E27FC236}">
                <a16:creationId xmlns:a16="http://schemas.microsoft.com/office/drawing/2014/main" id="{5080E543-874E-1F8F-A9D2-57A95E21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616451"/>
            <a:ext cx="2032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Рисунок 4" descr="http://www.lechimzubki.net/edimg/image/sopro3.jpg">
            <a:extLst>
              <a:ext uri="{FF2B5EF4-FFF2-40B4-BE49-F238E27FC236}">
                <a16:creationId xmlns:a16="http://schemas.microsoft.com/office/drawing/2014/main" id="{665AB075-9CCD-B6E9-FEFB-842A0C2F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8A1F17-B7AB-6116-E07B-06ACACAE618F}"/>
              </a:ext>
            </a:extLst>
          </p:cNvPr>
          <p:cNvSpPr/>
          <p:nvPr/>
        </p:nvSpPr>
        <p:spPr>
          <a:xfrm>
            <a:off x="1524000" y="5807242"/>
            <a:ext cx="1122947" cy="368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60805E7F-BA2E-F5CD-275A-2DB65610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3M ESPE 2013. All Rights Reserved.</a:t>
            </a:r>
          </a:p>
        </p:txBody>
      </p:sp>
      <p:pic>
        <p:nvPicPr>
          <p:cNvPr id="55301" name="Рисунок 4" descr="http://www.lechimzubki.net/edimg/image/sopro6.jpg">
            <a:extLst>
              <a:ext uri="{FF2B5EF4-FFF2-40B4-BE49-F238E27FC236}">
                <a16:creationId xmlns:a16="http://schemas.microsoft.com/office/drawing/2014/main" id="{FE7F2CFC-FF2F-9B72-737B-6A7B545B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5" y="0"/>
            <a:ext cx="99461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25EAFB-7262-E727-1F51-F9B7E7ED3C7A}"/>
              </a:ext>
            </a:extLst>
          </p:cNvPr>
          <p:cNvSpPr/>
          <p:nvPr/>
        </p:nvSpPr>
        <p:spPr>
          <a:xfrm>
            <a:off x="838200" y="5854700"/>
            <a:ext cx="1134979" cy="3651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56555-5775-7C79-D685-EE3605E1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0749"/>
          </a:xfrm>
          <a:solidFill>
            <a:srgbClr val="CC0099"/>
          </a:solidFill>
        </p:spPr>
        <p:txBody>
          <a:bodyPr/>
          <a:lstStyle/>
          <a:p>
            <a:pPr algn="ctr"/>
            <a:r>
              <a:rPr lang="ru-RU" altLang="ru-RU" dirty="0">
                <a:solidFill>
                  <a:schemeClr val="bg1"/>
                </a:solidFill>
              </a:rPr>
              <a:t>Ошибки при герметизации фиссур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1F72E1-E099-891E-88E0-8221506746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герметизация фиссур поражённых кариесом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недостаточное высушивание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приготовление слишком вязкого материала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густой замес материала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94081DB-7CFF-43D5-395D-FBBA9723DA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внесение материала в избытке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недостаточная медикаментозная обработка фиссур</a:t>
            </a:r>
          </a:p>
        </p:txBody>
      </p:sp>
      <p:pic>
        <p:nvPicPr>
          <p:cNvPr id="3" name="Picture 2" descr="C:\Users\ПК\Desktop\фотки\интерн.лак,герм.,витр.,550\100CANON\IMG_2342.JPG">
            <a:extLst>
              <a:ext uri="{FF2B5EF4-FFF2-40B4-BE49-F238E27FC236}">
                <a16:creationId xmlns:a16="http://schemas.microsoft.com/office/drawing/2014/main" id="{DFFDEC86-CBD3-67E3-EB7E-67B30C30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37669" r="44142"/>
          <a:stretch>
            <a:fillRect/>
          </a:stretch>
        </p:blipFill>
        <p:spPr>
          <a:xfrm>
            <a:off x="8021051" y="3428999"/>
            <a:ext cx="3332749" cy="32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5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55AA4-CD09-3929-8D48-335BA7B7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873"/>
            <a:ext cx="10515600" cy="95032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Научные публикации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41153-EAF7-1794-8F7A-658A3BFF7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432" y="1315453"/>
            <a:ext cx="5474368" cy="4861510"/>
          </a:xfrm>
        </p:spPr>
        <p:txBody>
          <a:bodyPr>
            <a:normAutofit fontScale="55000" lnSpcReduction="20000"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3300" dirty="0" err="1">
                <a:cs typeface="Times New Roman" panose="02020603050405020304" pitchFamily="18" charset="0"/>
              </a:rPr>
              <a:t>Paemanukornruk</a:t>
            </a:r>
            <a:r>
              <a:rPr lang="ru-RU" altLang="ru-RU" sz="3300" dirty="0">
                <a:cs typeface="Times New Roman" panose="02020603050405020304" pitchFamily="18" charset="0"/>
              </a:rPr>
              <a:t> Y, </a:t>
            </a:r>
            <a:r>
              <a:rPr lang="ru-RU" altLang="ru-RU" sz="3300" dirty="0" err="1">
                <a:cs typeface="Times New Roman" panose="02020603050405020304" pitchFamily="18" charset="0"/>
              </a:rPr>
              <a:t>Luksamijarulkul</a:t>
            </a:r>
            <a:r>
              <a:rPr lang="ru-RU" altLang="ru-RU" sz="3300" dirty="0">
                <a:cs typeface="Times New Roman" panose="02020603050405020304" pitchFamily="18" charset="0"/>
              </a:rPr>
              <a:t> N, </a:t>
            </a:r>
            <a:r>
              <a:rPr lang="ru-RU" altLang="ru-RU" sz="3300" dirty="0" err="1">
                <a:cs typeface="Times New Roman" panose="02020603050405020304" pitchFamily="18" charset="0"/>
              </a:rPr>
              <a:t>Gaewkhiew</a:t>
            </a:r>
            <a:r>
              <a:rPr lang="ru-RU" altLang="ru-RU" sz="3300" dirty="0">
                <a:cs typeface="Times New Roman" panose="02020603050405020304" pitchFamily="18" charset="0"/>
              </a:rPr>
              <a:t> P. </a:t>
            </a:r>
            <a:r>
              <a:rPr lang="ru-RU" altLang="ru-RU" sz="3300" dirty="0" err="1">
                <a:cs typeface="Times New Roman" panose="02020603050405020304" pitchFamily="18" charset="0"/>
              </a:rPr>
              <a:t>Resin-based</a:t>
            </a:r>
            <a:r>
              <a:rPr lang="ru-RU" altLang="ru-RU" sz="3300" dirty="0">
                <a:cs typeface="Times New Roman" panose="02020603050405020304" pitchFamily="18" charset="0"/>
              </a:rPr>
              <a:t> </a:t>
            </a:r>
            <a:r>
              <a:rPr lang="ru-RU" altLang="ru-RU" sz="3300" dirty="0" err="1">
                <a:cs typeface="Times New Roman" panose="02020603050405020304" pitchFamily="18" charset="0"/>
              </a:rPr>
              <a:t>sealant</a:t>
            </a:r>
            <a:r>
              <a:rPr lang="ru-RU" altLang="ru-RU" sz="3300" dirty="0">
                <a:cs typeface="Times New Roman" panose="02020603050405020304" pitchFamily="18" charset="0"/>
              </a:rPr>
              <a:t> </a:t>
            </a:r>
            <a:r>
              <a:rPr lang="ru-RU" altLang="ru-RU" sz="3300" dirty="0" err="1">
                <a:cs typeface="Times New Roman" panose="02020603050405020304" pitchFamily="18" charset="0"/>
              </a:rPr>
              <a:t>effectiveness</a:t>
            </a:r>
            <a:r>
              <a:rPr lang="ru-RU" altLang="ru-RU" sz="3300" dirty="0">
                <a:cs typeface="Times New Roman" panose="02020603050405020304" pitchFamily="18" charset="0"/>
              </a:rPr>
              <a:t> </a:t>
            </a:r>
            <a:r>
              <a:rPr lang="ru-RU" altLang="ru-RU" sz="3300" dirty="0" err="1">
                <a:cs typeface="Times New Roman" panose="02020603050405020304" pitchFamily="18" charset="0"/>
              </a:rPr>
              <a:t>in</a:t>
            </a:r>
            <a:r>
              <a:rPr lang="ru-RU" altLang="ru-RU" sz="3300" dirty="0">
                <a:cs typeface="Times New Roman" panose="02020603050405020304" pitchFamily="18" charset="0"/>
              </a:rPr>
              <a:t> </a:t>
            </a:r>
            <a:r>
              <a:rPr lang="ru-RU" altLang="ru-RU" sz="3300" dirty="0" err="1">
                <a:cs typeface="Times New Roman" panose="02020603050405020304" pitchFamily="18" charset="0"/>
              </a:rPr>
              <a:t>high-caries</a:t>
            </a:r>
            <a:r>
              <a:rPr lang="ru-RU" altLang="ru-RU" sz="3300" dirty="0">
                <a:cs typeface="Times New Roman" panose="02020603050405020304" pitchFamily="18" charset="0"/>
              </a:rPr>
              <a:t> </a:t>
            </a:r>
            <a:r>
              <a:rPr lang="ru-RU" altLang="ru-RU" sz="3300" dirty="0" err="1">
                <a:cs typeface="Times New Roman" panose="02020603050405020304" pitchFamily="18" charset="0"/>
              </a:rPr>
              <a:t>risk</a:t>
            </a:r>
            <a:r>
              <a:rPr lang="ru-RU" altLang="ru-RU" sz="3300" dirty="0">
                <a:cs typeface="Times New Roman" panose="02020603050405020304" pitchFamily="18" charset="0"/>
              </a:rPr>
              <a:t> </a:t>
            </a:r>
            <a:r>
              <a:rPr lang="ru-RU" altLang="ru-RU" sz="3300" dirty="0" err="1">
                <a:cs typeface="Times New Roman" panose="02020603050405020304" pitchFamily="18" charset="0"/>
              </a:rPr>
              <a:t>children</a:t>
            </a:r>
            <a:r>
              <a:rPr lang="ru-RU" altLang="ru-RU" sz="3300" dirty="0">
                <a:cs typeface="Times New Roman" panose="02020603050405020304" pitchFamily="18" charset="0"/>
              </a:rPr>
              <a:t>: a </a:t>
            </a:r>
            <a:r>
              <a:rPr lang="ru-RU" altLang="ru-RU" sz="3300" dirty="0" err="1">
                <a:cs typeface="Times New Roman" panose="02020603050405020304" pitchFamily="18" charset="0"/>
              </a:rPr>
              <a:t>systematic</a:t>
            </a:r>
            <a:r>
              <a:rPr lang="ru-RU" altLang="ru-RU" sz="3300" dirty="0">
                <a:cs typeface="Times New Roman" panose="02020603050405020304" pitchFamily="18" charset="0"/>
              </a:rPr>
              <a:t> </a:t>
            </a:r>
            <a:r>
              <a:rPr lang="ru-RU" altLang="ru-RU" sz="3300" dirty="0" err="1">
                <a:cs typeface="Times New Roman" panose="02020603050405020304" pitchFamily="18" charset="0"/>
              </a:rPr>
              <a:t>review</a:t>
            </a:r>
            <a:r>
              <a:rPr lang="ru-RU" altLang="ru-RU" sz="3300" dirty="0">
                <a:cs typeface="Times New Roman" panose="02020603050405020304" pitchFamily="18" charset="0"/>
              </a:rPr>
              <a:t>. BMC </a:t>
            </a:r>
            <a:r>
              <a:rPr lang="ru-RU" altLang="ru-RU" sz="3300" dirty="0" err="1">
                <a:cs typeface="Times New Roman" panose="02020603050405020304" pitchFamily="18" charset="0"/>
              </a:rPr>
              <a:t>Oral</a:t>
            </a:r>
            <a:r>
              <a:rPr lang="ru-RU" altLang="ru-RU" sz="3300" dirty="0">
                <a:cs typeface="Times New Roman" panose="02020603050405020304" pitchFamily="18" charset="0"/>
              </a:rPr>
              <a:t> Health. 2025 </a:t>
            </a:r>
            <a:r>
              <a:rPr lang="ru-RU" altLang="ru-RU" sz="3300" dirty="0" err="1">
                <a:cs typeface="Times New Roman" panose="02020603050405020304" pitchFamily="18" charset="0"/>
              </a:rPr>
              <a:t>May</a:t>
            </a:r>
            <a:r>
              <a:rPr lang="ru-RU" altLang="ru-RU" sz="3300" dirty="0">
                <a:cs typeface="Times New Roman" panose="02020603050405020304" pitchFamily="18" charset="0"/>
              </a:rPr>
              <a:t> 23;25(1):768. </a:t>
            </a:r>
            <a:r>
              <a:rPr lang="ru-RU" altLang="ru-RU" sz="3300" dirty="0" err="1">
                <a:cs typeface="Times New Roman" panose="02020603050405020304" pitchFamily="18" charset="0"/>
              </a:rPr>
              <a:t>doi</a:t>
            </a:r>
            <a:r>
              <a:rPr lang="ru-RU" altLang="ru-RU" sz="3300" dirty="0">
                <a:cs typeface="Times New Roman" panose="02020603050405020304" pitchFamily="18" charset="0"/>
              </a:rPr>
              <a:t>: 10.1186/s12903-025-06158-0.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ru-RU" sz="3300" dirty="0"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3300" dirty="0">
                <a:cs typeface="Times New Roman" panose="02020603050405020304" pitchFamily="18" charset="0"/>
              </a:rPr>
              <a:t>Fossati AL, </a:t>
            </a:r>
            <a:r>
              <a:rPr lang="en-US" sz="3300" dirty="0" err="1">
                <a:cs typeface="Times New Roman" panose="02020603050405020304" pitchFamily="18" charset="0"/>
              </a:rPr>
              <a:t>Mandetta</a:t>
            </a:r>
            <a:r>
              <a:rPr lang="en-US" sz="3300" dirty="0">
                <a:cs typeface="Times New Roman" panose="02020603050405020304" pitchFamily="18" charset="0"/>
              </a:rPr>
              <a:t> ARH Randomized clinical trial of </a:t>
            </a:r>
            <a:r>
              <a:rPr lang="en-US" sz="3300" dirty="0" err="1">
                <a:cs typeface="Times New Roman" panose="02020603050405020304" pitchFamily="18" charset="0"/>
              </a:rPr>
              <a:t>photobiomodulation</a:t>
            </a:r>
            <a:r>
              <a:rPr lang="en-US" sz="3300" dirty="0">
                <a:cs typeface="Times New Roman" panose="02020603050405020304" pitchFamily="18" charset="0"/>
              </a:rPr>
              <a:t> and glass ionomer sealant  for hypersensitivity in molar incisor</a:t>
            </a:r>
            <a:r>
              <a:rPr lang="ru-RU" sz="3300" dirty="0">
                <a:cs typeface="Times New Roman" panose="02020603050405020304" pitchFamily="18" charset="0"/>
              </a:rPr>
              <a:t> </a:t>
            </a:r>
            <a:r>
              <a:rPr lang="en-US" sz="3300" dirty="0"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cs typeface="Times New Roman" panose="02020603050405020304" pitchFamily="18" charset="0"/>
              </a:rPr>
              <a:t>hypomineralization</a:t>
            </a:r>
            <a:r>
              <a:rPr lang="en-US" sz="3300" dirty="0">
                <a:cs typeface="Times New Roman" panose="02020603050405020304" pitchFamily="18" charset="0"/>
              </a:rPr>
              <a:t>.  Sci Rep. 2025;15(1):31911. </a:t>
            </a:r>
            <a:r>
              <a:rPr lang="en-US" sz="3300" dirty="0" err="1">
                <a:cs typeface="Times New Roman" panose="02020603050405020304" pitchFamily="18" charset="0"/>
              </a:rPr>
              <a:t>doi</a:t>
            </a:r>
            <a:r>
              <a:rPr lang="en-US" sz="3300" dirty="0">
                <a:cs typeface="Times New Roman" panose="02020603050405020304" pitchFamily="18" charset="0"/>
              </a:rPr>
              <a:t>: 10.1038/s41598-025-17454-8.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300" u="sng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Comparative evaluation of </a:t>
            </a:r>
            <a:r>
              <a:rPr lang="en-US" sz="3300" b="1" u="sng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pit</a:t>
            </a:r>
            <a:r>
              <a:rPr lang="en-US" sz="3300" u="sng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&amp; </a:t>
            </a:r>
            <a:r>
              <a:rPr lang="en-US" sz="3300" b="1" u="sng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fissure</a:t>
            </a:r>
            <a:r>
              <a:rPr lang="en-US" sz="3300" u="sng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3300" b="1" u="sng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sealant</a:t>
            </a:r>
            <a:r>
              <a:rPr lang="en-US" sz="3300" u="sng" dirty="0"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retention using cotton roll &amp; rubber dam isolation techniques - a systematic review &amp; meta-analysis.</a:t>
            </a:r>
            <a:endParaRPr lang="en-US" sz="3300" u="sng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300" dirty="0">
                <a:cs typeface="Times New Roman" panose="02020603050405020304" pitchFamily="18" charset="0"/>
              </a:rPr>
              <a:t>Shukla N, Akram Z, Kumar PGN et </a:t>
            </a:r>
            <a:r>
              <a:rPr lang="en-US" sz="3300" dirty="0" err="1">
                <a:cs typeface="Times New Roman" panose="02020603050405020304" pitchFamily="18" charset="0"/>
              </a:rPr>
              <a:t>al.Evid</a:t>
            </a:r>
            <a:r>
              <a:rPr lang="en-US" sz="3300" dirty="0">
                <a:cs typeface="Times New Roman" panose="02020603050405020304" pitchFamily="18" charset="0"/>
              </a:rPr>
              <a:t> Based Dent. 2025 Jun;26(2):112. </a:t>
            </a:r>
            <a:r>
              <a:rPr lang="en-US" sz="3300" dirty="0" err="1">
                <a:cs typeface="Times New Roman" panose="02020603050405020304" pitchFamily="18" charset="0"/>
              </a:rPr>
              <a:t>doi</a:t>
            </a:r>
            <a:r>
              <a:rPr lang="en-US" sz="3300" dirty="0">
                <a:cs typeface="Times New Roman" panose="02020603050405020304" pitchFamily="18" charset="0"/>
              </a:rPr>
              <a:t>: 10.1038/s41432-024-01092-6.</a:t>
            </a:r>
            <a:endParaRPr lang="ru-RU" sz="33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300" dirty="0">
                <a:cs typeface="Times New Roman" panose="02020603050405020304" pitchFamily="18" charset="0"/>
              </a:rPr>
              <a:t>Ergün E, Bayraktar Nahir C. Clinical performance of </a:t>
            </a:r>
            <a:r>
              <a:rPr lang="en-US" sz="3300" dirty="0" err="1">
                <a:cs typeface="Times New Roman" panose="02020603050405020304" pitchFamily="18" charset="0"/>
              </a:rPr>
              <a:t>BioCoat</a:t>
            </a:r>
            <a:r>
              <a:rPr lang="en-US" sz="3300" dirty="0">
                <a:cs typeface="Times New Roman" panose="02020603050405020304" pitchFamily="18" charset="0"/>
              </a:rPr>
              <a:t>™ and </a:t>
            </a:r>
            <a:r>
              <a:rPr lang="en-US" sz="3300" dirty="0" err="1">
                <a:cs typeface="Times New Roman" panose="02020603050405020304" pitchFamily="18" charset="0"/>
              </a:rPr>
              <a:t>Fissurit</a:t>
            </a:r>
            <a:r>
              <a:rPr lang="en-US" sz="3300" dirty="0">
                <a:cs typeface="Times New Roman" panose="02020603050405020304" pitchFamily="18" charset="0"/>
              </a:rPr>
              <a:t> FX: a randomized 18-month split-mouth study. </a:t>
            </a:r>
            <a:r>
              <a:rPr lang="ru-RU" sz="3300" dirty="0" err="1">
                <a:cs typeface="Times New Roman" panose="02020603050405020304" pitchFamily="18" charset="0"/>
              </a:rPr>
              <a:t>Odontology</a:t>
            </a:r>
            <a:r>
              <a:rPr lang="ru-RU" sz="3300" dirty="0">
                <a:cs typeface="Times New Roman" panose="02020603050405020304" pitchFamily="18" charset="0"/>
              </a:rPr>
              <a:t>. 2026 </a:t>
            </a:r>
            <a:r>
              <a:rPr lang="ru-RU" sz="3300" dirty="0" err="1">
                <a:cs typeface="Times New Roman" panose="02020603050405020304" pitchFamily="18" charset="0"/>
              </a:rPr>
              <a:t>Feb</a:t>
            </a:r>
            <a:r>
              <a:rPr lang="ru-RU" sz="3300" dirty="0">
                <a:cs typeface="Times New Roman" panose="02020603050405020304" pitchFamily="18" charset="0"/>
              </a:rPr>
              <a:t> 2. </a:t>
            </a:r>
            <a:r>
              <a:rPr lang="ru-RU" sz="3300" dirty="0" err="1">
                <a:cs typeface="Times New Roman" panose="02020603050405020304" pitchFamily="18" charset="0"/>
              </a:rPr>
              <a:t>doi</a:t>
            </a:r>
            <a:r>
              <a:rPr lang="ru-RU" sz="3300" dirty="0">
                <a:cs typeface="Times New Roman" panose="02020603050405020304" pitchFamily="18" charset="0"/>
              </a:rPr>
              <a:t>: 10.1007/s10266-026-01332-4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7739B0-2B62-7AA8-FB4A-D8B8305B9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5453"/>
            <a:ext cx="5474368" cy="486151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cs typeface="Times New Roman" panose="02020603050405020304" pitchFamily="18" charset="0"/>
              </a:rPr>
              <a:t>Kumar N, Rai K, Shetty K, Nair MR. Evaluation of sealant retention and caries prevention of 2 % chitosan-based pit and fissure sealants in permanent 1st molars - A </a:t>
            </a:r>
            <a:r>
              <a:rPr lang="en-US" sz="1800" dirty="0" err="1">
                <a:cs typeface="Times New Roman" panose="02020603050405020304" pitchFamily="18" charset="0"/>
              </a:rPr>
              <a:t>randomised</a:t>
            </a:r>
            <a:r>
              <a:rPr lang="en-US" sz="1800" dirty="0">
                <a:cs typeface="Times New Roman" panose="02020603050405020304" pitchFamily="18" charset="0"/>
              </a:rPr>
              <a:t> trial. J Oral Biol </a:t>
            </a:r>
            <a:r>
              <a:rPr lang="en-US" sz="1800" dirty="0" err="1">
                <a:cs typeface="Times New Roman" panose="02020603050405020304" pitchFamily="18" charset="0"/>
              </a:rPr>
              <a:t>Craniofac</a:t>
            </a:r>
            <a:r>
              <a:rPr lang="en-US" sz="1800" dirty="0">
                <a:cs typeface="Times New Roman" panose="02020603050405020304" pitchFamily="18" charset="0"/>
              </a:rPr>
              <a:t> Res. 2025 Nov-Dec;15(6):1490-1496. </a:t>
            </a:r>
            <a:r>
              <a:rPr lang="en-US" sz="1800" dirty="0" err="1">
                <a:cs typeface="Times New Roman" panose="02020603050405020304" pitchFamily="18" charset="0"/>
              </a:rPr>
              <a:t>doi</a:t>
            </a:r>
            <a:r>
              <a:rPr lang="en-US" sz="1800" dirty="0">
                <a:cs typeface="Times New Roman" panose="02020603050405020304" pitchFamily="18" charset="0"/>
              </a:rPr>
              <a:t>: 10.1016/j.jobcr.2025.08.032. </a:t>
            </a:r>
            <a:endParaRPr lang="ru-RU" sz="18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err="1">
                <a:cs typeface="Times New Roman" panose="02020603050405020304" pitchFamily="18" charset="0"/>
              </a:rPr>
              <a:t>Nikeqhbal</a:t>
            </a:r>
            <a:r>
              <a:rPr lang="en-US" sz="1800" dirty="0">
                <a:cs typeface="Times New Roman" panose="02020603050405020304" pitchFamily="18" charset="0"/>
              </a:rPr>
              <a:t> F, Malekzadeh M, </a:t>
            </a:r>
            <a:r>
              <a:rPr lang="en-US" sz="1800" dirty="0" err="1">
                <a:cs typeface="Times New Roman" panose="02020603050405020304" pitchFamily="18" charset="0"/>
              </a:rPr>
              <a:t>Rahmatzadeh</a:t>
            </a:r>
            <a:r>
              <a:rPr lang="en-US" sz="1800" dirty="0">
                <a:cs typeface="Times New Roman" panose="02020603050405020304" pitchFamily="18" charset="0"/>
              </a:rPr>
              <a:t> A, Esmaeili H, Saeedi I. Tooth Decay and Some Relevant Factors in Adolescents. Int J Dent </a:t>
            </a:r>
            <a:r>
              <a:rPr lang="en-US" sz="1800" dirty="0" err="1">
                <a:cs typeface="Times New Roman" panose="02020603050405020304" pitchFamily="18" charset="0"/>
              </a:rPr>
              <a:t>Hyg</a:t>
            </a:r>
            <a:r>
              <a:rPr lang="en-US" sz="1800" dirty="0">
                <a:cs typeface="Times New Roman" panose="02020603050405020304" pitchFamily="18" charset="0"/>
              </a:rPr>
              <a:t>. 2026 Feb;24(1):136-144. </a:t>
            </a:r>
            <a:r>
              <a:rPr lang="en-US" sz="1800" dirty="0" err="1">
                <a:cs typeface="Times New Roman" panose="02020603050405020304" pitchFamily="18" charset="0"/>
              </a:rPr>
              <a:t>doi</a:t>
            </a:r>
            <a:r>
              <a:rPr lang="en-US" sz="1800" dirty="0">
                <a:cs typeface="Times New Roman" panose="02020603050405020304" pitchFamily="18" charset="0"/>
              </a:rPr>
              <a:t>: 10.1111/idh.70021. </a:t>
            </a:r>
            <a:endParaRPr lang="ru-RU" sz="18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cs typeface="Times New Roman" panose="02020603050405020304" pitchFamily="18" charset="0"/>
              </a:rPr>
              <a:t>Archibald J, </a:t>
            </a:r>
            <a:r>
              <a:rPr lang="en-US" sz="1800" dirty="0" err="1">
                <a:cs typeface="Times New Roman" panose="02020603050405020304" pitchFamily="18" charset="0"/>
              </a:rPr>
              <a:t>Halasa</a:t>
            </a:r>
            <a:r>
              <a:rPr lang="en-US" sz="1800" dirty="0">
                <a:cs typeface="Times New Roman" panose="02020603050405020304" pitchFamily="18" charset="0"/>
              </a:rPr>
              <a:t>-Rappel Y, </a:t>
            </a:r>
            <a:r>
              <a:rPr lang="en-US" sz="1800" dirty="0" err="1">
                <a:cs typeface="Times New Roman" panose="02020603050405020304" pitchFamily="18" charset="0"/>
              </a:rPr>
              <a:t>Ureles</a:t>
            </a:r>
            <a:r>
              <a:rPr lang="en-US" sz="1800" dirty="0">
                <a:cs typeface="Times New Roman" panose="02020603050405020304" pitchFamily="18" charset="0"/>
              </a:rPr>
              <a:t> SD, Miller P, Ng MW, </a:t>
            </a:r>
            <a:r>
              <a:rPr lang="en-US" sz="1800" dirty="0" err="1">
                <a:cs typeface="Times New Roman" panose="02020603050405020304" pitchFamily="18" charset="0"/>
              </a:rPr>
              <a:t>Sulyanto</a:t>
            </a:r>
            <a:r>
              <a:rPr lang="en-US" sz="1800" dirty="0">
                <a:cs typeface="Times New Roman" panose="02020603050405020304" pitchFamily="18" charset="0"/>
              </a:rPr>
              <a:t> RM. The association of sealed primary molars with caries and restorative treatments. </a:t>
            </a:r>
            <a:r>
              <a:rPr lang="ru-RU" sz="1800" dirty="0">
                <a:cs typeface="Times New Roman" panose="02020603050405020304" pitchFamily="18" charset="0"/>
              </a:rPr>
              <a:t>J </a:t>
            </a:r>
            <a:r>
              <a:rPr lang="ru-RU" sz="1800" dirty="0" err="1">
                <a:cs typeface="Times New Roman" panose="02020603050405020304" pitchFamily="18" charset="0"/>
              </a:rPr>
              <a:t>Am</a:t>
            </a:r>
            <a:r>
              <a:rPr lang="ru-RU" sz="1800" dirty="0"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cs typeface="Times New Roman" panose="02020603050405020304" pitchFamily="18" charset="0"/>
              </a:rPr>
              <a:t>Dent</a:t>
            </a:r>
            <a:r>
              <a:rPr lang="ru-RU" sz="1800" dirty="0"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cs typeface="Times New Roman" panose="02020603050405020304" pitchFamily="18" charset="0"/>
              </a:rPr>
              <a:t>Assoc</a:t>
            </a:r>
            <a:r>
              <a:rPr lang="ru-RU" sz="1800" dirty="0">
                <a:cs typeface="Times New Roman" panose="02020603050405020304" pitchFamily="18" charset="0"/>
              </a:rPr>
              <a:t>. 2025 Dec;156(12):1034-1044. </a:t>
            </a:r>
            <a:r>
              <a:rPr lang="ru-RU" sz="1800" dirty="0" err="1">
                <a:cs typeface="Times New Roman" panose="02020603050405020304" pitchFamily="18" charset="0"/>
              </a:rPr>
              <a:t>doi</a:t>
            </a:r>
            <a:r>
              <a:rPr lang="ru-RU" sz="1800" dirty="0">
                <a:cs typeface="Times New Roman" panose="02020603050405020304" pitchFamily="18" charset="0"/>
              </a:rPr>
              <a:t>: 10.1016/j.adaj.2025.08.017.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cs typeface="Times New Roman" panose="02020603050405020304" pitchFamily="18" charset="0"/>
              </a:rPr>
              <a:t>Kaur N, Srivastava N, Rana V, Kaushik N, Pruthi T, </a:t>
            </a:r>
            <a:r>
              <a:rPr lang="en-US" sz="1800" dirty="0" err="1">
                <a:cs typeface="Times New Roman" panose="02020603050405020304" pitchFamily="18" charset="0"/>
              </a:rPr>
              <a:t>Sirohi</a:t>
            </a:r>
            <a:r>
              <a:rPr lang="en-US" sz="1800" dirty="0">
                <a:cs typeface="Times New Roman" panose="02020603050405020304" pitchFamily="18" charset="0"/>
              </a:rPr>
              <a:t> A. Retention of resin-based versus glass ionomer pit and fissure sealants in permanent molars: A systematic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7531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32091-ED0A-471D-E372-448F461A6BB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3768" y="1424572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ранних поражений первых моляров была примерно в 7,4 раза ниже в группе, где использовались герметики, чем в группе, где герметики не применялись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раннего развития кариеса у пациентов с герметизированными первыми молярами на 14,9% ниже, чем у тех, кто не проходил герметизацию (p = 0,000)</a:t>
            </a:r>
          </a:p>
          <a:p>
            <a:endParaRPr lang="ru-RU" sz="1100" b="1" dirty="0"/>
          </a:p>
          <a:p>
            <a:r>
              <a:rPr lang="en-US" sz="1100" dirty="0"/>
              <a:t>Cho HA, Park BY, Shin H. Association Between Sealant and Early Impairment of First Molars in 6-14-Year-Olds: A 9-Year Follow-Up Using South Korean Cohort Data. </a:t>
            </a:r>
            <a:r>
              <a:rPr lang="ru-RU" sz="1100" dirty="0"/>
              <a:t>Int J </a:t>
            </a:r>
            <a:r>
              <a:rPr lang="ru-RU" sz="1100" dirty="0" err="1"/>
              <a:t>Dent</a:t>
            </a:r>
            <a:r>
              <a:rPr lang="ru-RU" sz="1100" dirty="0"/>
              <a:t> </a:t>
            </a:r>
            <a:r>
              <a:rPr lang="ru-RU" sz="1100" dirty="0" err="1"/>
              <a:t>Hyg</a:t>
            </a:r>
            <a:r>
              <a:rPr lang="ru-RU" sz="1100" dirty="0"/>
              <a:t>. 2025 Aug;23(3):466-472. </a:t>
            </a:r>
            <a:r>
              <a:rPr lang="ru-RU" sz="1100" dirty="0" err="1"/>
              <a:t>doi</a:t>
            </a:r>
            <a:r>
              <a:rPr lang="ru-RU" sz="1100" dirty="0"/>
              <a:t>: 10.1111/idh.12896. 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DC39F82-2D9F-3FE0-A955-F3FABC9DCED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81800" y="1289844"/>
            <a:ext cx="5410200" cy="4351338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Стоматологические герметики на основе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бис-ГМА вызывают минимальное воздействие бисфенола А (BPA) на детский организм в пределах допустимых международных норме, однако долгосрочные последствия неизвестны. </a:t>
            </a:r>
          </a:p>
          <a:p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Supornsilchai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Sutthirat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Kaewkamnerdpong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Biomonitoring after Sealant Placement: A Prospective Cohort Study in Schoolchildren.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JDR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 Res. 2026 Jan;11(1):53-61.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10.1177/23800844251320009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74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12368-6D20-8212-2ACC-B1EE65BD0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2084" y="214369"/>
            <a:ext cx="12304295" cy="7778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Биоактивный </a:t>
            </a:r>
            <a:r>
              <a:rPr lang="ru-RU" sz="4000" b="1" dirty="0" err="1"/>
              <a:t>силант</a:t>
            </a:r>
            <a:r>
              <a:rPr lang="ru-RU" sz="4000" b="1" dirty="0"/>
              <a:t> </a:t>
            </a:r>
            <a:r>
              <a:rPr lang="en-US" sz="4000" b="1" dirty="0" err="1"/>
              <a:t>BioCoat</a:t>
            </a:r>
            <a:r>
              <a:rPr lang="en-US" sz="4000" b="1" dirty="0"/>
              <a:t>™ </a:t>
            </a:r>
            <a:r>
              <a:rPr lang="ru-RU" sz="4000" b="1" dirty="0"/>
              <a:t>(Premier®)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B5D89-35CF-2DE7-8348-E03EEAFD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62" t="44208" r="9211" b="28176"/>
          <a:stretch>
            <a:fillRect/>
          </a:stretch>
        </p:blipFill>
        <p:spPr>
          <a:xfrm>
            <a:off x="1030500" y="3208421"/>
            <a:ext cx="10131000" cy="25988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435F1A-11B5-84AD-25C5-E0350628E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789" t="33676" r="43553" b="38942"/>
          <a:stretch>
            <a:fillRect/>
          </a:stretch>
        </p:blipFill>
        <p:spPr>
          <a:xfrm>
            <a:off x="4636168" y="1119738"/>
            <a:ext cx="3689686" cy="2213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702FC-3ADC-6E7B-BE2B-8F309FC9C87B}"/>
              </a:ext>
            </a:extLst>
          </p:cNvPr>
          <p:cNvSpPr txBox="1"/>
          <p:nvPr/>
        </p:nvSpPr>
        <p:spPr>
          <a:xfrm>
            <a:off x="433137" y="6323673"/>
            <a:ext cx="1159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Ergün E, Bayraktar Nahir C. Clinical performance of </a:t>
            </a:r>
            <a:r>
              <a:rPr lang="en-US" sz="1100" b="1" dirty="0" err="1"/>
              <a:t>BioCoat</a:t>
            </a:r>
            <a:r>
              <a:rPr lang="en-US" sz="1100" b="1" dirty="0"/>
              <a:t>™ and </a:t>
            </a:r>
            <a:r>
              <a:rPr lang="en-US" sz="1100" b="1" dirty="0" err="1"/>
              <a:t>Fissurit</a:t>
            </a:r>
            <a:r>
              <a:rPr lang="en-US" sz="1100" b="1" dirty="0"/>
              <a:t> FX: a randomized 18-month split-mouth study. </a:t>
            </a:r>
            <a:r>
              <a:rPr lang="ru-RU" sz="1100" b="1" dirty="0" err="1"/>
              <a:t>Odontology</a:t>
            </a:r>
            <a:r>
              <a:rPr lang="ru-RU" sz="1100" b="1" dirty="0"/>
              <a:t>. 2026 </a:t>
            </a:r>
            <a:r>
              <a:rPr lang="ru-RU" sz="1100" b="1" dirty="0" err="1"/>
              <a:t>Feb</a:t>
            </a:r>
            <a:r>
              <a:rPr lang="ru-RU" sz="1100" b="1" dirty="0"/>
              <a:t> 2. </a:t>
            </a:r>
            <a:r>
              <a:rPr lang="ru-RU" sz="1100" b="1" dirty="0" err="1"/>
              <a:t>doi</a:t>
            </a:r>
            <a:r>
              <a:rPr lang="ru-RU" sz="1100" b="1" dirty="0"/>
              <a:t>: 10.1007/s10266-026-01332-4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1032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06E64-F6EA-14DD-6EBF-B97AB186AD9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0099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Типы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фиссур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7FBDB4-7AAA-B161-190F-8F79CE7804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 тип — </a:t>
            </a:r>
            <a:r>
              <a:rPr lang="ru-RU" b="1" dirty="0">
                <a:solidFill>
                  <a:srgbClr val="FF0000"/>
                </a:solidFill>
              </a:rPr>
              <a:t>открытые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фиссуры (V — образные, конусообразное, воронкообразные) - </a:t>
            </a:r>
            <a:r>
              <a:rPr lang="ru-RU" dirty="0">
                <a:solidFill>
                  <a:srgbClr val="FF0000"/>
                </a:solidFill>
              </a:rPr>
              <a:t>широкое устье и узкое основание </a:t>
            </a:r>
            <a:r>
              <a:rPr lang="ru-RU" dirty="0"/>
              <a:t>34%</a:t>
            </a:r>
          </a:p>
          <a:p>
            <a:pPr marL="0" indent="0">
              <a:buNone/>
            </a:pPr>
            <a:r>
              <a:rPr lang="ru-RU" dirty="0"/>
              <a:t>2 тип — </a:t>
            </a:r>
            <a:r>
              <a:rPr lang="ru-RU" b="1" dirty="0">
                <a:solidFill>
                  <a:srgbClr val="FF0000"/>
                </a:solidFill>
              </a:rPr>
              <a:t>мелкие открытые </a:t>
            </a:r>
            <a:r>
              <a:rPr lang="ru-RU" dirty="0"/>
              <a:t>фиссуры (U — образные)- 10% в </a:t>
            </a:r>
            <a:r>
              <a:rPr lang="ru-RU" dirty="0" err="1"/>
              <a:t>прмолярах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87049ED-F04F-6D09-1B1E-EBFEA86EE5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3 тип — </a:t>
            </a:r>
            <a:r>
              <a:rPr lang="ru-RU" dirty="0">
                <a:solidFill>
                  <a:srgbClr val="FF0000"/>
                </a:solidFill>
              </a:rPr>
              <a:t>закрытые</a:t>
            </a:r>
            <a:r>
              <a:rPr lang="ru-RU" dirty="0"/>
              <a:t>, </a:t>
            </a:r>
            <a:r>
              <a:rPr lang="ru-RU" dirty="0">
                <a:solidFill>
                  <a:srgbClr val="FF0000"/>
                </a:solidFill>
              </a:rPr>
              <a:t>узкие</a:t>
            </a:r>
            <a:r>
              <a:rPr lang="ru-RU" dirty="0"/>
              <a:t> фиссуры (I — образные) 19% чаще в молярах</a:t>
            </a:r>
          </a:p>
          <a:p>
            <a:r>
              <a:rPr lang="ru-RU" dirty="0"/>
              <a:t>4 тип — </a:t>
            </a:r>
            <a:r>
              <a:rPr lang="ru-RU" dirty="0">
                <a:solidFill>
                  <a:srgbClr val="FF0000"/>
                </a:solidFill>
              </a:rPr>
              <a:t>закрытые</a:t>
            </a:r>
            <a:r>
              <a:rPr lang="ru-RU" dirty="0"/>
              <a:t> фиссуры (каплевидные, полипообразные), которые имеют </a:t>
            </a:r>
            <a:r>
              <a:rPr lang="ru-RU" dirty="0">
                <a:solidFill>
                  <a:srgbClr val="FF0000"/>
                </a:solidFill>
              </a:rPr>
              <a:t>узкое входное отверстие и широкое колбообразно расширенное основание </a:t>
            </a:r>
            <a:r>
              <a:rPr lang="ru-RU" dirty="0"/>
              <a:t>– 19%</a:t>
            </a: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15D84B44-57FD-51DB-6F74-6B5FB9A4E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1"/>
          <a:stretch>
            <a:fillRect/>
          </a:stretch>
        </p:blipFill>
        <p:spPr bwMode="auto">
          <a:xfrm>
            <a:off x="685800" y="4796952"/>
            <a:ext cx="5181600" cy="10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7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CE348-84F4-A2C6-90A3-DEF44CE3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864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Виды фиссур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02BE753-87F9-B392-FC75-04BF61BE5B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11" y="1975657"/>
            <a:ext cx="5181600" cy="32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084319-FFDE-378A-8ABB-D3D05240C7A6}"/>
              </a:ext>
            </a:extLst>
          </p:cNvPr>
          <p:cNvSpPr txBox="1"/>
          <p:nvPr/>
        </p:nvSpPr>
        <p:spPr>
          <a:xfrm>
            <a:off x="609600" y="5640805"/>
            <a:ext cx="1097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err="1"/>
              <a:t>Цвикль</a:t>
            </a:r>
            <a:r>
              <a:rPr lang="ru-RU" sz="1200" dirty="0"/>
              <a:t> Б., Мориц А., Бекеш К. Герметики для фиссур — всесторонний обзор. </a:t>
            </a:r>
            <a:r>
              <a:rPr lang="ru-RU" sz="1200" b="0" i="1" dirty="0">
                <a:solidFill>
                  <a:srgbClr val="172B4D"/>
                </a:solidFill>
                <a:effectLst/>
                <a:latin typeface="Suisse Int'l"/>
              </a:rPr>
              <a:t>Журнал «Стоматология»</a:t>
            </a:r>
            <a:r>
              <a:rPr lang="ru-RU" sz="1200" dirty="0"/>
              <a:t>. 2018; 6(2):18. https://doi.org/10.3390/dj6020018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FDD8AA1-A9CA-F74B-FBFC-964E2FA416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1521" y="2048279"/>
            <a:ext cx="2737689" cy="2956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93203F-C685-BC36-087E-28519DC0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79" t="1" r="22282" b="47246"/>
          <a:stretch>
            <a:fillRect/>
          </a:stretch>
        </p:blipFill>
        <p:spPr>
          <a:xfrm>
            <a:off x="3165678" y="2378304"/>
            <a:ext cx="2930322" cy="2296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F89036-5837-0B32-B92C-B99A8E375051}"/>
              </a:ext>
            </a:extLst>
          </p:cNvPr>
          <p:cNvSpPr txBox="1"/>
          <p:nvPr/>
        </p:nvSpPr>
        <p:spPr>
          <a:xfrm>
            <a:off x="387518" y="6172249"/>
            <a:ext cx="116699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100" i="0" u="none" strike="noStrike" baseline="0" dirty="0">
                <a:latin typeface="GaramondC-Bold"/>
              </a:rPr>
              <a:t>Степанова Т.С., Кузьминская О.Ю. Опыт применения классических </a:t>
            </a:r>
            <a:r>
              <a:rPr lang="ru-RU" sz="1100" i="0" u="none" strike="noStrike" baseline="0" dirty="0" err="1">
                <a:latin typeface="GaramondC-Bold"/>
              </a:rPr>
              <a:t>стеклоиономерных</a:t>
            </a:r>
            <a:r>
              <a:rPr lang="ru-RU" sz="1100" i="0" u="none" strike="noStrike" baseline="0" dirty="0">
                <a:latin typeface="GaramondC-Bold"/>
              </a:rPr>
              <a:t> цементов для инвазивной герметизации фиссур постоянных зубов у детей // 2015. - №2. – Стоматология  детского возраста и профилактика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81735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46EB16E-9A35-428E-CDED-E58870B2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05" y="504083"/>
            <a:ext cx="7026442" cy="54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6A0D6-4BE5-BC1E-8E0A-F8229423B623}"/>
              </a:ext>
            </a:extLst>
          </p:cNvPr>
          <p:cNvSpPr txBox="1"/>
          <p:nvPr/>
        </p:nvSpPr>
        <p:spPr>
          <a:xfrm>
            <a:off x="3048000" y="603075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9313D"/>
                </a:solidFill>
                <a:effectLst/>
                <a:latin typeface="Suisse Int'l"/>
              </a:rPr>
              <a:t>Варианты лечения в зависимости от кодов ICDAS (Международной системы выявления и оценки кариеса).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41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Текст 2">
            <a:extLst>
              <a:ext uri="{FF2B5EF4-FFF2-40B4-BE49-F238E27FC236}">
                <a16:creationId xmlns:a16="http://schemas.microsoft.com/office/drawing/2014/main" id="{2808CE7E-C3C5-AFA8-E841-CDABBCBED6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37063" y="1885951"/>
            <a:ext cx="3632200" cy="3686175"/>
          </a:xfrm>
        </p:spPr>
        <p:txBody>
          <a:bodyPr/>
          <a:lstStyle/>
          <a:p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Анамнез</a:t>
            </a:r>
          </a:p>
          <a:p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 дополнительные методы</a:t>
            </a:r>
          </a:p>
          <a:p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Лазерно-флуоресцентная оценка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   состояния твердых тканей  зубов</a:t>
            </a:r>
          </a:p>
          <a:p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Витальное окрашивание</a:t>
            </a:r>
          </a:p>
        </p:txBody>
      </p:sp>
      <p:pic>
        <p:nvPicPr>
          <p:cNvPr id="1026" name="Picture 2" descr="D:\Резерв Мои документы\картинки цементов\мальчик с декомп\DSC_0006.JPG">
            <a:extLst>
              <a:ext uri="{FF2B5EF4-FFF2-40B4-BE49-F238E27FC236}">
                <a16:creationId xmlns:a16="http://schemas.microsoft.com/office/drawing/2014/main" id="{7721CA2E-EF8C-6528-86AF-EF02C6BF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06" t="6027" r="15657" b="12785"/>
          <a:stretch>
            <a:fillRect/>
          </a:stretch>
        </p:blipFill>
        <p:spPr bwMode="auto">
          <a:xfrm>
            <a:off x="1750162" y="3215798"/>
            <a:ext cx="2833644" cy="2020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720C12-01C5-333C-C02C-9B15FE86787D}"/>
              </a:ext>
            </a:extLst>
          </p:cNvPr>
          <p:cNvSpPr txBox="1"/>
          <p:nvPr/>
        </p:nvSpPr>
        <p:spPr>
          <a:xfrm>
            <a:off x="1624014" y="265113"/>
            <a:ext cx="8720137" cy="39211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89" tIns="34289" rIns="34289" bIns="34289" spcCol="38100">
            <a:spAutoFit/>
          </a:bodyPr>
          <a:lstStyle/>
          <a:p>
            <a:pPr algn="ctr" latinLnBrk="1"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МЕТОДЫ ДИАГНОСТИКИ КАРИЕСА ЗУБОВ</a:t>
            </a:r>
            <a:endParaRPr lang="ru-RU" sz="21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3794" name="Picture 2" descr="http://www.nicedentist.com/images/diagnodent-pen.jpg">
            <a:extLst>
              <a:ext uri="{FF2B5EF4-FFF2-40B4-BE49-F238E27FC236}">
                <a16:creationId xmlns:a16="http://schemas.microsoft.com/office/drawing/2014/main" id="{93FC13C7-1CEC-5FB3-42D1-6781D898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4904"/>
          <a:stretch>
            <a:fillRect/>
          </a:stretch>
        </p:blipFill>
        <p:spPr bwMode="auto">
          <a:xfrm>
            <a:off x="1750162" y="1862684"/>
            <a:ext cx="2791496" cy="121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407" name="Рисунок 4" descr="D:\фото для кандидатской\20140507_165802.jpg">
            <a:extLst>
              <a:ext uri="{FF2B5EF4-FFF2-40B4-BE49-F238E27FC236}">
                <a16:creationId xmlns:a16="http://schemas.microsoft.com/office/drawing/2014/main" id="{2C9BCC5D-2C00-C6CB-37B7-E7D7C9A8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7"/>
          <a:stretch>
            <a:fillRect/>
          </a:stretch>
        </p:blipFill>
        <p:spPr bwMode="auto">
          <a:xfrm>
            <a:off x="5138738" y="3819526"/>
            <a:ext cx="1922462" cy="1776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4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CFDDB-054A-E584-E39F-23E95BF2B208}"/>
              </a:ext>
            </a:extLst>
          </p:cNvPr>
          <p:cNvSpPr txBox="1"/>
          <p:nvPr/>
        </p:nvSpPr>
        <p:spPr>
          <a:xfrm>
            <a:off x="8375778" y="3215798"/>
            <a:ext cx="3632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14</a:t>
            </a:r>
            <a:r>
              <a:rPr lang="ru-RU" sz="2400" dirty="0"/>
              <a:t> </a:t>
            </a:r>
            <a:r>
              <a:rPr lang="ru-RU" sz="2400" b="1" dirty="0"/>
              <a:t>– </a:t>
            </a:r>
            <a:r>
              <a:rPr lang="ru-RU" sz="2400" b="1" dirty="0" err="1"/>
              <a:t>неинвазивнаяили</a:t>
            </a:r>
            <a:r>
              <a:rPr lang="ru-RU" sz="2400" b="1" dirty="0"/>
              <a:t> инвазивная герметизация</a:t>
            </a:r>
          </a:p>
          <a:p>
            <a:r>
              <a:rPr lang="ru-RU" sz="2400" b="1" dirty="0"/>
              <a:t>≥ 15 – лечение кариеса дентина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5B823-3D46-CA1E-E503-DF2845D36331}"/>
              </a:ext>
            </a:extLst>
          </p:cNvPr>
          <p:cNvSpPr txBox="1"/>
          <p:nvPr/>
        </p:nvSpPr>
        <p:spPr>
          <a:xfrm>
            <a:off x="3722673" y="60658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Доценко А.В., 2015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1768</Words>
  <Application>Microsoft Office PowerPoint</Application>
  <PresentationFormat>Широкоэкранный</PresentationFormat>
  <Paragraphs>152</Paragraphs>
  <Slides>29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GaramondC-Bold</vt:lpstr>
      <vt:lpstr>Georgia</vt:lpstr>
      <vt:lpstr>PragmaticaC-Bold</vt:lpstr>
      <vt:lpstr>Suisse Int'l</vt:lpstr>
      <vt:lpstr>Times New Roman</vt:lpstr>
      <vt:lpstr>Wingdings</vt:lpstr>
      <vt:lpstr>Тема Office</vt:lpstr>
      <vt:lpstr>Герметизация фиссур – эффективный метод профилактики кариеса зубов у детей</vt:lpstr>
      <vt:lpstr>Диссертации, посвященные герметизации фиссур</vt:lpstr>
      <vt:lpstr>Научные публикации</vt:lpstr>
      <vt:lpstr>Презентация PowerPoint</vt:lpstr>
      <vt:lpstr>Биоактивный силант BioCoat™ (Premier®) </vt:lpstr>
      <vt:lpstr>Типы фиссур</vt:lpstr>
      <vt:lpstr>Виды фиссур</vt:lpstr>
      <vt:lpstr>Презентация PowerPoint</vt:lpstr>
      <vt:lpstr>Презентация PowerPoint</vt:lpstr>
      <vt:lpstr>Презентация PowerPoint</vt:lpstr>
      <vt:lpstr>Аппарат «Диагнодент» (Каво) и  система «Soprolife» (Acteon)</vt:lpstr>
      <vt:lpstr>Презентация PowerPoint</vt:lpstr>
      <vt:lpstr>Презентация PowerPoint</vt:lpstr>
      <vt:lpstr>Презентация PowerPoint</vt:lpstr>
      <vt:lpstr>Диагностические возможности аппарата «Диагнокам»(КaVo)</vt:lpstr>
      <vt:lpstr>Диагностические возможности аппарата «Диагнокам»(КaVo)</vt:lpstr>
      <vt:lpstr>Кариес в области фиссур</vt:lpstr>
      <vt:lpstr>ПОКАЗАНИЯ ДЛЯ  НЕИНВАЗИВНОЙ   ГЕРМЕТИЗАЦИИ ФИССУР (протокол лечения кариеса зубов у детей, проект СТАР) </vt:lpstr>
      <vt:lpstr>ПОКАЗАНИЯ ДЛЯ ИНВАЗИВНОЙ  ГЕРМЕТИЗАЦИИ ФИССУР</vt:lpstr>
      <vt:lpstr> ПРОТИВОПОКАЗАНИЯ К ГЕРМЕТИЗАЦИИ ФИССУР</vt:lpstr>
      <vt:lpstr>Методика неинвазивной герметизации фиссур (композитный силант)</vt:lpstr>
      <vt:lpstr>Методика неинвазивной герметизации фиссур (стеклоиономерный цемент)</vt:lpstr>
      <vt:lpstr>Методика инвазивной герметизации фиссур (композитный силант)</vt:lpstr>
      <vt:lpstr>Твердосплавные конусовидные боры для фиссуротомии фирмы SS White</vt:lpstr>
      <vt:lpstr>Презентация PowerPoint</vt:lpstr>
      <vt:lpstr> Rondoflex (KaVo)</vt:lpstr>
      <vt:lpstr>Презентация PowerPoint</vt:lpstr>
      <vt:lpstr>Презентация PowerPoint</vt:lpstr>
      <vt:lpstr>Ошибки при герметизации фиссур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</dc:creator>
  <cp:lastModifiedBy>Olga</cp:lastModifiedBy>
  <cp:revision>24</cp:revision>
  <dcterms:created xsi:type="dcterms:W3CDTF">2025-12-10T08:28:57Z</dcterms:created>
  <dcterms:modified xsi:type="dcterms:W3CDTF">2026-05-05T07:42:48Z</dcterms:modified>
</cp:coreProperties>
</file>