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60" r:id="rId5"/>
    <p:sldId id="258" r:id="rId6"/>
    <p:sldId id="259" r:id="rId7"/>
    <p:sldId id="265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0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BEB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2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22F04D-C002-48A1-8255-69CBA6ACA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EBDDB93-6BED-4CB3-8353-74DCC2AD0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F7F4647-1669-48B7-8684-1809CA53A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BD47FE6-103F-4CE6-9B77-2D5CD4ED4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8CE4AC4-4CFA-4FA9-B5FA-C46610F89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1843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CA2BEC-8CC7-43D3-AC49-7A0208CD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A82D7F-FA85-4F8C-8399-F0B99BBCF4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A0468B-0E6C-4689-A70F-B0EEC25E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E33F71-FA9C-4BFD-9E21-BEEBE27C5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54DA51-A899-4281-82DA-9585663A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87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3253F06-F3A9-4BFF-BED3-FB38507F5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54F3F9EE-4E88-406F-9C47-D3BCBD7D0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F17745-FC89-471B-9CC6-85135D81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FD77CA-22E1-4117-94A8-09A1F439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F5F40A-3AEF-4AAE-8975-2E19C258A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362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6914C1-45EC-475C-A0AB-CC8C63087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4BCE767-F14F-442B-AB50-250A1C5B1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A24A49-38D0-4D08-9763-5929E2FE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CCD8249-1D39-4F26-90F7-2741EA3DA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8C83C11-C61B-49A9-A475-4A0218094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4910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FCE069-5E3A-41BE-B090-38E54E8F0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746A82-C19E-4771-A41D-C9B159050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CB32B9-C3A4-48D9-BAEA-E1FB015C1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C7BD24F-7E47-4954-92EE-5AA273557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AE4B30-EC61-4146-861E-F383D723C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632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0FFFB8-8FDA-4A7C-91B5-982DE3817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CBDDC37-6313-430E-8585-DC559E38E2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AA81FBB-4A02-4705-92B6-4912AFD9B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168D481-6891-4C7A-BD64-D0CD2AAE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CC9EAEF-8527-4A8E-8721-908B8C34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F10A93D-BADD-4B92-9F0D-0F6133748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11567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DE7A69-7BA9-4EE3-AD9A-15799AF30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A6E0AC-C2FA-4B52-B826-4F5C1848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01B5671-19B6-4424-9215-8EB406637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B4CAE4A-507A-4C28-BD2D-519024CA8A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EF21311-5821-44CC-A68A-020377430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C8DAC12-0E30-4BEB-AEF8-315AE3C5E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615DAAB3-79FD-4EE9-AAE8-AC53C800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D7A9E01-69A5-4DE0-87AC-90C3E3CD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144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BD69E87-840F-4063-8DB5-823B4C9D5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8AE89D5-07F5-4BDD-98D1-C9C911FA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04256B-DFE5-4E3A-9F23-C3F17A083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BD8CB5A-DAB3-4218-BBEA-B291772F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B5DAFF0D-7309-465B-8B6F-B4E06F113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01BD2D2-BB42-4C5F-8A1C-121F944EB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5B913F1-8CFD-4DB4-B9A8-57EAF3620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0670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E4F6F1D-4364-483D-B680-73EAC6E29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6BD8D0-EF0B-4EE7-AE04-D8D6E72955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C680091-A593-4788-BD3E-6B7A95F3B8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AE81380-32EE-427E-AC3D-D1F959899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FC45EB2-D3B8-4130-AF32-F035CF61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69C964D-8849-4B09-A6F9-5043689BF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591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975677-46D3-4712-A9C9-600EAABA2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E4721A22-1F1E-4A25-9C1F-0AF76CA5CD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467F709-EB91-4F05-AAEE-584D02594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C061D99-23C9-405B-BA0C-8AE5254A8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pPr/>
              <a:t>4/15/2025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5AC5EB6-D600-4B79-A8DB-0DAE866D8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8244EB-583E-49DD-BD65-40CE380BB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369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5D66D7-3CE4-4EF7-A986-7028F66C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7A293C-8557-4E05-9F62-EF3352EE6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375009-E963-4AE0-9F1B-17A3C5342C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DB8D0-98ED-4B86-9D5F-E61ADC70144D}" type="datetimeFigureOut">
              <a:rPr lang="en-US" smtClean="0"/>
              <a:pPr/>
              <a:t>4/15/2025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872383-2C53-4FB4-94F1-C818F1AAE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589ADD-8DF0-4431-B642-91AD497D16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00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eduniver.com/Medical/genetika/sindrom_remxelda.html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333B1E9-CF9F-4C57-8CB6-B79E0EEC1717}"/>
              </a:ext>
            </a:extLst>
          </p:cNvPr>
          <p:cNvSpPr txBox="1"/>
          <p:nvPr/>
        </p:nvSpPr>
        <p:spPr>
          <a:xfrm>
            <a:off x="1272988" y="0"/>
            <a:ext cx="10919012" cy="1318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«Донецкий государственный медицинский университет имени М. Горького»</a:t>
            </a:r>
            <a:b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  <a:endParaRPr lang="ru-RU" sz="1600" b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900"/>
              </a:lnSpc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Факультет непрерывного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медицинского</a:t>
            </a: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фармацевтического образования </a:t>
            </a:r>
          </a:p>
          <a:p>
            <a:pPr algn="ctr">
              <a:lnSpc>
                <a:spcPts val="1900"/>
              </a:lnSpc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Кафедра педиатрии №3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212C720-A105-42C6-90A4-6F567B03BA07}"/>
              </a:ext>
            </a:extLst>
          </p:cNvPr>
          <p:cNvSpPr txBox="1"/>
          <p:nvPr/>
        </p:nvSpPr>
        <p:spPr>
          <a:xfrm>
            <a:off x="3091148" y="1225234"/>
            <a:ext cx="72976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Институт неотложной и восстановительной хирургии им. В.К. Гусака 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BC8A9D34-5DB0-454B-8866-B684BFDF8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0672" y="4872292"/>
            <a:ext cx="4172893" cy="153181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д.мед.н., проф. Дубовая А.В.,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к.мед.н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., доц.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Бордюгова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Е.В.,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Кошеленко К.С.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F51E87C-0DE9-4723-9F97-504E4FC0DEB5}"/>
              </a:ext>
            </a:extLst>
          </p:cNvPr>
          <p:cNvSpPr txBox="1"/>
          <p:nvPr/>
        </p:nvSpPr>
        <p:spPr>
          <a:xfrm>
            <a:off x="5747186" y="6315573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C78DD92-C9B3-4D8B-AFFE-C16258A71D9B}"/>
              </a:ext>
            </a:extLst>
          </p:cNvPr>
          <p:cNvSpPr txBox="1"/>
          <p:nvPr/>
        </p:nvSpPr>
        <p:spPr>
          <a:xfrm>
            <a:off x="1816349" y="2348095"/>
            <a:ext cx="9739157" cy="216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 algn="ctr"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КЛИНИЧЕСКОЕ НАБЛЮДЕНИЕ СИНДРОМА РЕМХЕЛЬДА В ПЕДИАТРИЧЕСКОЙ ПРАКТИКЕ: СОВРЕМЕННЫЕ ПОДХОДЫ К ДИАГНОСТИКЕ И ЛЕЧЕНИЮ</a:t>
            </a:r>
            <a:endParaRPr lang="ru-RU" sz="3200" b="1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36B0DB8-1F71-42EE-A950-8C839C52E5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285" y="313606"/>
            <a:ext cx="2529528" cy="216181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C77E261-D81F-45A9-9798-E0537FB07A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3643" y="4058989"/>
            <a:ext cx="3174341" cy="270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70628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8D4F37-F804-4F88-AEFA-559B45AC6574}"/>
              </a:ext>
            </a:extLst>
          </p:cNvPr>
          <p:cNvSpPr txBox="1"/>
          <p:nvPr/>
        </p:nvSpPr>
        <p:spPr>
          <a:xfrm>
            <a:off x="183902" y="4886874"/>
            <a:ext cx="1200809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Arial" panose="020B0604020202020204" pitchFamily="34" charset="0"/>
              <a:buChar char="!"/>
            </a:pPr>
            <a:endParaRPr lang="ru-RU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FF0000"/>
              </a:buClr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правило, при соблюдении всех рекомендаций врача и учета требований профилактики, рецидивов не возникает.</a:t>
            </a:r>
          </a:p>
          <a:p>
            <a:pPr algn="just">
              <a:buClr>
                <a:srgbClr val="FF0000"/>
              </a:buClr>
            </a:pPr>
            <a:r>
              <a:rPr lang="ru-RU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После устранения всех основных причин ее развития гастрокардиальный синдром исчезает очень быстро.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39874C9-9F36-4220-9E84-17FEBD6799ED}"/>
              </a:ext>
            </a:extLst>
          </p:cNvPr>
          <p:cNvSpPr txBox="1"/>
          <p:nvPr/>
        </p:nvSpPr>
        <p:spPr>
          <a:xfrm>
            <a:off x="291847" y="717612"/>
            <a:ext cx="6167781" cy="4190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Лечение сопутствующей патологии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Соблюдение принципов диеты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Коррекция образа жизни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Предупреждение переедания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Прохождение курса лечения у психотерапевта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Борьба с гиподинамией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Уменьшение показателей массы тела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Предотвращение рефлюкса</a:t>
            </a:r>
          </a:p>
          <a:p>
            <a:pPr marL="342900" indent="-342900" algn="l">
              <a:lnSpc>
                <a:spcPct val="150000"/>
              </a:lnSpc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Профилактика запоров и пр.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7373CB-420C-4BFB-944D-39599D068F53}"/>
              </a:ext>
            </a:extLst>
          </p:cNvPr>
          <p:cNvSpPr txBox="1"/>
          <p:nvPr/>
        </p:nvSpPr>
        <p:spPr>
          <a:xfrm>
            <a:off x="0" y="6519446"/>
            <a:ext cx="120080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Arakelyan M. G.,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Bockeria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L. A.,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Vasilieva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Yu., et al. 2020 Clinical guidelines for Atrial fibrillation and atrial flutter. Russian Journal of Cardiology. 2021;26(7):4594. (In Russ.)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Аракелян М. Г., Бокерия Л. А., Васильева Е. Ю., Голицын С. П.,. Клинические рекомендации 2020. 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F8C998-B826-4438-B352-F4126F6F2BED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236BEC5-AC0A-49C2-A10C-873155D0FE15}"/>
              </a:ext>
            </a:extLst>
          </p:cNvPr>
          <p:cNvSpPr txBox="1"/>
          <p:nvPr/>
        </p:nvSpPr>
        <p:spPr>
          <a:xfrm>
            <a:off x="2565614" y="0"/>
            <a:ext cx="7788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64F24A7-1BD3-424E-BEE2-D69246D8D96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00" t="12941" r="8675" b="7201"/>
          <a:stretch/>
        </p:blipFill>
        <p:spPr>
          <a:xfrm>
            <a:off x="9069630" y="717612"/>
            <a:ext cx="3122370" cy="26274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B4A167-B14F-4563-A775-2BAB830445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2500023"/>
            <a:ext cx="3621741" cy="271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6875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123567-43E9-44E2-82C3-899D78F0B05F}"/>
              </a:ext>
            </a:extLst>
          </p:cNvPr>
          <p:cNvSpPr txBox="1"/>
          <p:nvPr/>
        </p:nvSpPr>
        <p:spPr>
          <a:xfrm>
            <a:off x="2315055" y="1092889"/>
            <a:ext cx="946456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 клинического </a:t>
            </a: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наблюдения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синдрома 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Ремхельда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 ребенка 10 лет.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CD3010E-E323-46D8-8009-6D0775CB7AAA}"/>
              </a:ext>
            </a:extLst>
          </p:cNvPr>
          <p:cNvSpPr txBox="1"/>
          <p:nvPr/>
        </p:nvSpPr>
        <p:spPr>
          <a:xfrm>
            <a:off x="156057" y="1092889"/>
            <a:ext cx="2275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400" b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Цель: </a:t>
            </a:r>
            <a:endParaRPr lang="ru-RU" sz="54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3E69081-948A-4308-B276-CC894C18BB55}"/>
              </a:ext>
            </a:extLst>
          </p:cNvPr>
          <p:cNvSpPr txBox="1"/>
          <p:nvPr/>
        </p:nvSpPr>
        <p:spPr>
          <a:xfrm>
            <a:off x="1770111" y="0"/>
            <a:ext cx="8651777" cy="825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КЛИНИЧЕСКИЙ СЛУЧАЙ!</a:t>
            </a:r>
            <a:endParaRPr lang="ru-RU" sz="4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38C73DCC-7585-44D4-9A84-25AC173E595E}"/>
              </a:ext>
            </a:extLst>
          </p:cNvPr>
          <p:cNvSpPr/>
          <p:nvPr/>
        </p:nvSpPr>
        <p:spPr>
          <a:xfrm>
            <a:off x="0" y="0"/>
            <a:ext cx="12192000" cy="825226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00CF24D-4CA4-4692-8D29-FFA7C0290C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15055" y="2283882"/>
            <a:ext cx="5056094" cy="4298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805571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2722751-5478-4040-859B-6224E687AAC1}"/>
              </a:ext>
            </a:extLst>
          </p:cNvPr>
          <p:cNvSpPr txBox="1"/>
          <p:nvPr/>
        </p:nvSpPr>
        <p:spPr>
          <a:xfrm>
            <a:off x="304799" y="1005999"/>
            <a:ext cx="103746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Мать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девочки</a:t>
            </a:r>
            <a:r>
              <a:rPr lang="ru-RU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лет обратилась к педиатру на консультативный прием с жалобами на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7020B4-58C1-43FB-A836-706F4078B7B0}"/>
              </a:ext>
            </a:extLst>
          </p:cNvPr>
          <p:cNvSpPr txBox="1"/>
          <p:nvPr/>
        </p:nvSpPr>
        <p:spPr>
          <a:xfrm>
            <a:off x="995081" y="20092"/>
            <a:ext cx="891091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31800" algn="ctr"/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Жалобы</a:t>
            </a:r>
            <a:endParaRPr lang="ru-RU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799" y="4926604"/>
            <a:ext cx="11196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 слов матери впервые вышеуказанные жалобы появились 3 недели назад на фоне стресса.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9" y="2125383"/>
            <a:ext cx="72006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внезапные боли в области сердца, 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ощущение сдавливания в груди, 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одышку,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быструю утомляемость, 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головокружение.</a:t>
            </a:r>
            <a:endParaRPr lang="ru-RU" sz="24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6469B37-53C6-4B67-8C9B-882638DF3DB5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B874874-F452-4B8B-9242-29046354E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30572" y="1712570"/>
            <a:ext cx="4471146" cy="2980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17729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62FEAB-6A79-4320-BFB9-5046B2765998}"/>
              </a:ext>
            </a:extLst>
          </p:cNvPr>
          <p:cNvSpPr txBox="1"/>
          <p:nvPr/>
        </p:nvSpPr>
        <p:spPr>
          <a:xfrm>
            <a:off x="162840" y="1120805"/>
            <a:ext cx="78426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от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беременности, протекавшей на фоне анемии,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преэклампсии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тяжелой степени. Роды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сроке </a:t>
            </a:r>
            <a:r>
              <a:rPr lang="ru-RU" sz="2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гестации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34 недели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путем кесарева сечения в ургентном порядке. Масса тела при рождении 1700,0 г.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Находился в отделении интенсивной терапии периода новорожденности с диагнозом: «Задержка внутриутробного развития, гипопластическая форма, рассеянные ателектазы лёгких, недоношенность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степени».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возрасте 7 лет предъявлял жалобы на боль в животе.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Состоит на диспансерном учёте у гастроэнтеролога 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диагнозом: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билиарная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дискинезия, хронический колит. 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Аллергологический и наследственный анамнез не отягощен.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FD5359A-DC1E-4B21-B6E8-996F0365F944}"/>
              </a:ext>
            </a:extLst>
          </p:cNvPr>
          <p:cNvSpPr txBox="1"/>
          <p:nvPr/>
        </p:nvSpPr>
        <p:spPr>
          <a:xfrm>
            <a:off x="376519" y="35640"/>
            <a:ext cx="103318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Анамнез</a:t>
            </a:r>
            <a:r>
              <a:rPr lang="ru-RU" sz="3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жизни</a:t>
            </a:r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22998F17-1A10-4892-87AB-1FC5E21B1F06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929EEC8-FD2A-45F4-AF4D-391C7D8833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29600" y="918881"/>
            <a:ext cx="3730390" cy="25101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E72F71-26B7-447F-8FB1-77B9BAAAE8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4055" y="3429000"/>
            <a:ext cx="3328397" cy="2940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15753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4D7F90-683A-4D65-874A-4BEB2F0C1BAC}"/>
              </a:ext>
            </a:extLst>
          </p:cNvPr>
          <p:cNvSpPr txBox="1"/>
          <p:nvPr/>
        </p:nvSpPr>
        <p:spPr>
          <a:xfrm>
            <a:off x="386603" y="1201706"/>
            <a:ext cx="67672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аускультации сердца выслушан систолический шум на верхушке. На электрокардиограмме (ЭКГ) -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на изолинии. Было рекомендовано проведение ЭХО-КГ и консультация кардиолога. На ЭХО-КГ – пролапс передней створки митрального клапана, недостаточность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степени; недостаточность трёхстворчатого клапана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степени;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Кардиологом установлен диагноз вегетативная дисфункция по кардиальному типу, диспластическая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кардиопатия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Ребенок направлен на госпитализацию в кардиологическое отделение для уточнения диагноза и назначение лечения.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C33F6D-CF95-4CEF-805F-F822855BA771}"/>
              </a:ext>
            </a:extLst>
          </p:cNvPr>
          <p:cNvSpPr txBox="1"/>
          <p:nvPr/>
        </p:nvSpPr>
        <p:spPr>
          <a:xfrm>
            <a:off x="3290049" y="0"/>
            <a:ext cx="5316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Анамнез заболевания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EABA5AE-91DF-4C81-9CC1-3DEFAF3F5D94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3EED8AE-9C27-4BC1-910B-3E1998A3B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59788" y="933165"/>
            <a:ext cx="4333603" cy="3948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608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8D4CDB-098D-467F-BB23-44B16B0EC82A}"/>
              </a:ext>
            </a:extLst>
          </p:cNvPr>
          <p:cNvSpPr txBox="1"/>
          <p:nvPr/>
        </p:nvSpPr>
        <p:spPr>
          <a:xfrm>
            <a:off x="147917" y="1085165"/>
            <a:ext cx="64904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отделении при объективном осмотре выявлено дисгармоничное физическое развитие, за счёт малой окружности грудной клетки.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Язык влажный, обложен белым налётом у корня. Отмечается избыточная гибкость в суставах.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аускультации сердца выслушивается короткий систолический шум на верхушке, щелчок митрального клапана в горизонтальном положении.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Живот при пальпации мягкий, пальпируется сигмовидная кишка в виде плотного тяжа до 3,3 см в диаметре. У ребёнка имеет место склонность к запорам. Стул </a:t>
            </a: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раз в 2-3 дня. </a:t>
            </a:r>
            <a:endParaRPr lang="ru-RU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E5171D1-742D-43BF-8293-C3BA12520F26}"/>
              </a:ext>
            </a:extLst>
          </p:cNvPr>
          <p:cNvSpPr txBox="1"/>
          <p:nvPr/>
        </p:nvSpPr>
        <p:spPr>
          <a:xfrm>
            <a:off x="3083859" y="53351"/>
            <a:ext cx="723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Объективный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осмотр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5D39D99-1351-4BE7-A8FB-9BC7473B9B5D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B1DAFCC-6361-482D-8FC6-7EB0679286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01118" y="2003191"/>
            <a:ext cx="5069541" cy="2851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5095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8F34D60-BD61-4522-9396-89A9DF1D5DAA}"/>
              </a:ext>
            </a:extLst>
          </p:cNvPr>
          <p:cNvSpPr txBox="1"/>
          <p:nvPr/>
        </p:nvSpPr>
        <p:spPr>
          <a:xfrm>
            <a:off x="0" y="806156"/>
            <a:ext cx="8937812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Клинический анализ крови: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эритр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4.65 Т/л, гемоглобин – 126 г/л, гематокрит – 36.0 %, тромбоциты –183 Г/л, лейкоциты – 5.3 Г/л, п – 2, с – </a:t>
            </a: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60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м – 6, лимф. – </a:t>
            </a: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31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эоз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.- </a:t>
            </a:r>
            <a:r>
              <a:rPr lang="ru-RU" sz="19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СОЭ – 5 мм/ ч.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Биохимическое исследование крови: 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общий белок – 69.0 г/л, глюкоза – 5.09 ммоль/л, мочевина – 3.16 ммоль/л, креатинин – 58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/л, билирубин общий – 17.0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/л, билирубин прямой – 4.25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/л, билирубин непрямой – 12.75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/л, АСТ – 16 Е/л, АЛТ- 19 Е/л, железо – 11.39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/л.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900" b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Острофазовые</a:t>
            </a: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показатели: 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АСЛО – отриц., С-реактивный белок – отриц.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Иммуноферментный анализ: </a:t>
            </a:r>
            <a:r>
              <a:rPr lang="en-US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HbsAg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отрицательный, АТ к (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IgM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IgG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к антигенам </a:t>
            </a:r>
            <a:r>
              <a:rPr lang="en-US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HCV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– отрицательный, АТ к ТПО – 5.59 (норма 0-30 ЕД/мл), ТТГ – 1.67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мкМЕ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/мл (норма 0.23 – 3.4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мкМЕ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/мл), Т4своб. – 9.83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 (норма 10.0-23.2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/л), Т3своб. – 6.11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 (норма 2.5 – 7.5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пмоль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/л).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Коагулограмма: 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ПТИ – 89%, ПТВ – 12.8 сек., АЧТВ – 24.7сек., фибриноген – 3.2 гр./л.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19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нализ мочи: 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жёлт.,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мутн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отн.пл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1019, рН- кислая, белок – 0.21, глюкоза – нет,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эритр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неизмен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1 в п./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лейк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– 8 в п/</a:t>
            </a:r>
            <a:r>
              <a:rPr lang="ru-RU" sz="19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зр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., эпителий –пл. неб. кол-во, слизь – нет. </a:t>
            </a:r>
            <a:r>
              <a:rPr lang="ru-RU" sz="19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Кал на я/г и соскоб на э/б: </a:t>
            </a:r>
            <a:r>
              <a:rPr lang="ru-RU" sz="19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отрицательный.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2E66325-1DD6-4CA2-9C16-66939FC71D8C}"/>
              </a:ext>
            </a:extLst>
          </p:cNvPr>
          <p:cNvSpPr txBox="1"/>
          <p:nvPr/>
        </p:nvSpPr>
        <p:spPr>
          <a:xfrm>
            <a:off x="1443317" y="0"/>
            <a:ext cx="9305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Лабораторные методы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исследования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E088FB2-1C47-44AA-B3CA-796C1480DF5A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486B40A-0E99-4015-BEC0-6E101309F0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236063" y="806156"/>
            <a:ext cx="2803971" cy="2622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D39C8FBD-4E07-41C1-86DE-A3AA336F69C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9116326" y="3776200"/>
            <a:ext cx="2923708" cy="2689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01439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58AD71D-BA2B-48AD-8C2C-183E40445D5B}"/>
              </a:ext>
            </a:extLst>
          </p:cNvPr>
          <p:cNvSpPr txBox="1"/>
          <p:nvPr/>
        </p:nvSpPr>
        <p:spPr>
          <a:xfrm>
            <a:off x="62754" y="766481"/>
            <a:ext cx="8740587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ЭКГ :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ритм синусовый, регулярный. Нормальное положение ЭОС. ST на изолинии.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ЭХО-КГ : 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пролапс передней створки митрального клапана, недостаточность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степени; недостаточность трёхстворчатого клапана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степени;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Суточное мониторирование ЭКГ: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ночное время брадикардия. Преходящая АВ-блокада 1 степени. Имеет место вегетативная дисфункция синусового узла. Регистрируются паузы ритма: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RR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620-1590 </a:t>
            </a:r>
            <a:r>
              <a:rPr lang="ru-RU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Регистрируются эпизоды депрессии сегмента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 219 мкВ во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III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5,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6, регистрируются в течение 3 минут во время одной из лестничных проб, которая была проведена после приёма пищи. В течение суток наблюдалось удлинение </a:t>
            </a:r>
            <a:r>
              <a:rPr lang="en-U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QTc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свыше 450 </a:t>
            </a:r>
            <a:r>
              <a:rPr lang="ru-RU" sz="2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мс</a:t>
            </a:r>
            <a:r>
              <a:rPr lang="ru-RU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 течение 32 минут. В дневное и ночное время зарегистрирована транзиторная АВ-блокада 1 степени общей длительностью 3 часа, 11 минут. </a:t>
            </a:r>
          </a:p>
          <a:p>
            <a:pPr marL="285750" indent="-285750" algn="just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q"/>
            </a:pP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469F004-D784-42BB-95E4-F9657332D67E}"/>
              </a:ext>
            </a:extLst>
          </p:cNvPr>
          <p:cNvSpPr txBox="1"/>
          <p:nvPr/>
        </p:nvSpPr>
        <p:spPr>
          <a:xfrm>
            <a:off x="1246093" y="35640"/>
            <a:ext cx="10201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Инструментальные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методы обследования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3DEDD4FA-96A2-4DB6-9A41-B521E95ED140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0FBF125-96EB-4331-819A-AC64504BE1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360023" y="2547782"/>
            <a:ext cx="4657038" cy="64097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0E411F5-A989-402D-B077-69F390223C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803342" y="3672635"/>
            <a:ext cx="3101788" cy="2692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15449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1746C3E-7E62-4632-B8B0-DF8BAD9B9A1F}"/>
              </a:ext>
            </a:extLst>
          </p:cNvPr>
          <p:cNvSpPr txBox="1"/>
          <p:nvPr/>
        </p:nvSpPr>
        <p:spPr>
          <a:xfrm>
            <a:off x="134470" y="911402"/>
            <a:ext cx="825649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УЗИ ОБП 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печень – правая доля 109 мм, левая доля 32 мм, ткань обычной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однородная. Желчный пузырь: не увеличен, стенка 2.2 мм, конкрементов нет. Поджелудочная железа: обычных размеров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эхогенности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Почки: обычной формы, размеров и положения. Паренхима однородная. ЧЛС не расширена. </a:t>
            </a:r>
          </a:p>
          <a:p>
            <a:pPr marL="285750" indent="-28575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ФГДС 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пищевод свободно проходим. В просвете умеренное количество слизи. В нижней трети слизистая ярко-розовая. Кардия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полусомкнута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Желудок натощак. В просвете умеренное количество густой слизи. Просвет желудка обычных размеров. Складки продольны, извиты, изогнуты, обычных размеров. Слизистая диффузно гиперемирована. Угол желудка закруглён.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антральном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отделе рельеф обычный, визуализируются очаговые эритемы. Полипы, язвы, эрозии не выявлены. Привратник округлый,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зияет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Луковица 12-ти перстной кишки обычной формы. В просвете большое количество прозрачной желчи.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Слзистая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светло-розовая, местами отёчна, гиперемирована.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Постбульбарный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отдел без особенностей. *Экспресс – тест на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H.Pylori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отрицательный. Умеренная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гипоацидность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                       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   Заключение: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очаговая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эритематозная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гастропатия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дуоденопатия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buClr>
                <a:schemeClr val="bg1">
                  <a:lumMod val="50000"/>
                </a:schemeClr>
              </a:buClr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   (поверхностный гастрит,   дуоденит).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9B32513-5B2A-4FEA-A324-A24B32B193A0}"/>
              </a:ext>
            </a:extLst>
          </p:cNvPr>
          <p:cNvSpPr txBox="1"/>
          <p:nvPr/>
        </p:nvSpPr>
        <p:spPr>
          <a:xfrm>
            <a:off x="1353670" y="-8879"/>
            <a:ext cx="103452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Инструментальные</a:t>
            </a:r>
            <a:r>
              <a:rPr lang="ru-RU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методы обследования 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05BC780-9610-49FC-B175-66EDABE9C17F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79232EBC-5264-4697-850B-F810C6FD4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1961" y="3215411"/>
            <a:ext cx="3476287" cy="2315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05D0D3-76E7-40CC-AB8B-3D26E11285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265" r="1103" b="16876"/>
          <a:stretch/>
        </p:blipFill>
        <p:spPr>
          <a:xfrm>
            <a:off x="8305014" y="1192306"/>
            <a:ext cx="3886986" cy="1754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15254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847165B-BEEF-46AD-B264-3DEA3462D047}"/>
              </a:ext>
            </a:extLst>
          </p:cNvPr>
          <p:cNvSpPr txBox="1"/>
          <p:nvPr/>
        </p:nvSpPr>
        <p:spPr>
          <a:xfrm>
            <a:off x="164852" y="753740"/>
            <a:ext cx="7697195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линический диагноз: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синдром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Ремхельда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внепищеводные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проявления </a:t>
            </a:r>
            <a:r>
              <a:rPr lang="ru-RU" sz="2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гастроэзофагеальнорефлюксной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болезни: депрессия сегмента </a:t>
            </a:r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 во время лестничной пробы, проводимой после приёма пищи, сопряжённая с кардиалгией). </a:t>
            </a:r>
          </a:p>
          <a:p>
            <a:pPr algn="just"/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Сопутствующий диагноз: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вегетативная дисфункция по кардиальному типу. Вегетативная дисфункция синусового узла. Дисплазия соединительной ткани: пролапс митрального клапана с митральной недостаточностью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степени,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гипермобильный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суставной синдром,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долихосигма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Гастроэзофагеальнорефлюксная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болезнь. Хронический гастродуоденит не ассоциированный с </a:t>
            </a: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р</a:t>
            </a:r>
            <a:r>
              <a:rPr lang="en-US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ylori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с нормальной секреторной функцией, период обострения. </a:t>
            </a:r>
          </a:p>
          <a:p>
            <a:pPr algn="just"/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Рекомендовано: 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диета №5, включить в терапию витамин Е;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магне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В6;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элькар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ru-RU" sz="2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пирацетам</a:t>
            </a:r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Сон с возвышенным изголовьем! </a:t>
            </a:r>
          </a:p>
          <a:p>
            <a:pPr algn="just"/>
            <a:r>
              <a:rPr lang="ru-RU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Исключить наклоны, приседания, подъем тяжестей на 6 мес.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56B23CB-F01F-4EC0-88CD-57FADB5E6AFC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06978A5-6C7F-43FD-B55B-D70DBA57B9F0}"/>
              </a:ext>
            </a:extLst>
          </p:cNvPr>
          <p:cNvSpPr txBox="1"/>
          <p:nvPr/>
        </p:nvSpPr>
        <p:spPr>
          <a:xfrm>
            <a:off x="3355506" y="36128"/>
            <a:ext cx="6142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Заключительный диагноз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CE5EF96-0317-4272-B0C3-F799A78516A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727576" y="1317812"/>
            <a:ext cx="4421949" cy="4473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65124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067F716-0451-4D44-9C82-480EB5A67FA4}"/>
              </a:ext>
            </a:extLst>
          </p:cNvPr>
          <p:cNvSpPr txBox="1"/>
          <p:nvPr/>
        </p:nvSpPr>
        <p:spPr>
          <a:xfrm>
            <a:off x="4583334" y="1526111"/>
            <a:ext cx="676050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Синдром 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Ремхельда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также известный как синдром аэрофагии, был впервые подробно описан и представлен медицинскому сообществу немецким врачом Людвигом </a:t>
            </a:r>
            <a:r>
              <a:rPr lang="ru-RU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Ремхельдом</a:t>
            </a:r>
            <a:r>
              <a:rPr lang="ru-RU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 1912 году. 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82CBD58-0AC0-46FA-B520-B8BBD6845A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185"/>
          <a:stretch/>
        </p:blipFill>
        <p:spPr>
          <a:xfrm flipH="1">
            <a:off x="281943" y="1292446"/>
            <a:ext cx="2972246" cy="3173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533B947-D65A-422A-9B96-DAAFA67773B1}"/>
              </a:ext>
            </a:extLst>
          </p:cNvPr>
          <p:cNvSpPr txBox="1"/>
          <p:nvPr/>
        </p:nvSpPr>
        <p:spPr>
          <a:xfrm>
            <a:off x="3254189" y="-19822"/>
            <a:ext cx="77006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Исторические данные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5257C2A-961C-454A-AB86-430A9B945F8C}"/>
              </a:ext>
            </a:extLst>
          </p:cNvPr>
          <p:cNvSpPr txBox="1"/>
          <p:nvPr/>
        </p:nvSpPr>
        <p:spPr>
          <a:xfrm>
            <a:off x="0" y="6519446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Воеводина А.А. К вопросу об оптимизации методов диагностики больных с рефлюкс-эзофагитом, осложнённым гастрокардиальным синдромом. Совр. медицина: новые подходы и акт. исследования.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Сб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-к ст. XXXVI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межд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-ой научно-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практ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конф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М. 2020; №5(32):99-110.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01271" y="6365557"/>
            <a:ext cx="45296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Источник: 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https://meduniver.com/Medical/genetika/sindrom_remxelda.html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MedUniver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58AE434-D7BF-47D3-9C7F-497B4B910500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192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C7957C7-9A72-41F8-B79A-E61714FB2C55}"/>
              </a:ext>
            </a:extLst>
          </p:cNvPr>
          <p:cNvSpPr txBox="1"/>
          <p:nvPr/>
        </p:nvSpPr>
        <p:spPr>
          <a:xfrm>
            <a:off x="573741" y="1144379"/>
            <a:ext cx="968188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Синдром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Ремхельда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представляет собой </a:t>
            </a:r>
            <a:r>
              <a:rPr lang="ru-RU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мультифакторное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патологическое состояние, требующее своевременной диагностики и интегрированного междисциплинарного подхода, направленного на минимизацию рисков осложнений и оптимизацию функциональных исходов, что существенно влияет на прогноз и качество жизни пациента. 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948510-B260-4633-ABA6-FFA1BFE8FCB4}"/>
              </a:ext>
            </a:extLst>
          </p:cNvPr>
          <p:cNvSpPr txBox="1"/>
          <p:nvPr/>
        </p:nvSpPr>
        <p:spPr>
          <a:xfrm>
            <a:off x="4903695" y="3564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Выво</a:t>
            </a:r>
            <a:r>
              <a:rPr lang="ru-RU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ды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727AE04-F2DB-46FB-9544-5906DBF3F9E5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352529-9623-4696-BD00-F4D7F94B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897905" y="4174316"/>
            <a:ext cx="3101790" cy="2540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509160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F65FF52-ADF1-4587-8222-CC1853519E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BC83883-8359-4A14-AD22-872522AB80F7}"/>
              </a:ext>
            </a:extLst>
          </p:cNvPr>
          <p:cNvSpPr txBox="1"/>
          <p:nvPr/>
        </p:nvSpPr>
        <p:spPr>
          <a:xfrm>
            <a:off x="2268071" y="3121477"/>
            <a:ext cx="102825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529386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B7D2244-43EC-43E4-89E5-D9FC4C9A8B56}"/>
              </a:ext>
            </a:extLst>
          </p:cNvPr>
          <p:cNvSpPr txBox="1"/>
          <p:nvPr/>
        </p:nvSpPr>
        <p:spPr>
          <a:xfrm>
            <a:off x="0" y="1351508"/>
            <a:ext cx="801827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редставляет собой комплекс желудочно-кишечных симптомов, связанных с кардиальными проявлениями.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Основу синдрома составляют изменения рефлекторного характера в работе сердечно-сосудистой системы, в частности уменьшение коронарного кровотока, возникающее при возбуждении рецепторов пищевода и желудка, чувствительных к механическим и химическим воздействиям.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106569-1390-4CE6-A897-8CAACED63258}"/>
              </a:ext>
            </a:extLst>
          </p:cNvPr>
          <p:cNvSpPr txBox="1"/>
          <p:nvPr/>
        </p:nvSpPr>
        <p:spPr>
          <a:xfrm>
            <a:off x="2027102" y="-36732"/>
            <a:ext cx="8309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синдрома </a:t>
            </a:r>
            <a:r>
              <a:rPr lang="ru-RU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Ремхельда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77AE7BA-124E-4224-865A-EF6B819B6121}"/>
              </a:ext>
            </a:extLst>
          </p:cNvPr>
          <p:cNvSpPr txBox="1"/>
          <p:nvPr/>
        </p:nvSpPr>
        <p:spPr>
          <a:xfrm>
            <a:off x="1" y="6519446"/>
            <a:ext cx="1217506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  <a:t>Лимаренко М. П., </a:t>
            </a:r>
            <a:r>
              <a:rPr lang="ru-RU" sz="800" b="1" i="0" dirty="0" err="1">
                <a:solidFill>
                  <a:srgbClr val="333333"/>
                </a:solidFill>
                <a:effectLst/>
                <a:latin typeface="YS Text"/>
              </a:rPr>
              <a:t>Исковича</a:t>
            </a:r>
            <a: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  <a:t> Д. В.</a:t>
            </a:r>
            <a:r>
              <a:rPr lang="ru-RU" sz="800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  <a:t>«Синдром </a:t>
            </a:r>
            <a:r>
              <a:rPr lang="ru-RU" sz="800" b="1" i="0" dirty="0" err="1">
                <a:solidFill>
                  <a:srgbClr val="333333"/>
                </a:solidFill>
                <a:effectLst/>
                <a:latin typeface="YS Text"/>
              </a:rPr>
              <a:t>Ремхельда</a:t>
            </a:r>
            <a:r>
              <a:rPr lang="ru-RU" sz="800" b="1" i="0" dirty="0">
                <a:solidFill>
                  <a:srgbClr val="333333"/>
                </a:solidFill>
                <a:effectLst/>
                <a:latin typeface="YS Text"/>
              </a:rPr>
              <a:t> у детей: современный взгляд на давнюю проблему»</a:t>
            </a:r>
            <a:r>
              <a:rPr lang="ru-RU" sz="800" b="0" i="0" dirty="0">
                <a:solidFill>
                  <a:srgbClr val="333333"/>
                </a:solidFill>
                <a:effectLst/>
                <a:latin typeface="YS Text"/>
              </a:rPr>
              <a:t>, опубликованная в журнале «Университетская Клиника» в 2020 г., номер 2 (35), страницы 122–126.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E9ADE26C-2A87-492A-8926-0658E91B335B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392CAF-C2D2-4BD5-8D0C-0E436B9C6A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8233359" y="1193274"/>
            <a:ext cx="3854888" cy="41305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053275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D3ACC9-F02E-4CD8-8191-EA6C390343BA}"/>
              </a:ext>
            </a:extLst>
          </p:cNvPr>
          <p:cNvSpPr txBox="1"/>
          <p:nvPr/>
        </p:nvSpPr>
        <p:spPr>
          <a:xfrm>
            <a:off x="5311609" y="1264038"/>
            <a:ext cx="6409765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1" dirty="0">
                <a:solidFill>
                  <a:srgbClr val="23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Гиперстеники; 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1" dirty="0">
              <a:solidFill>
                <a:srgbClr val="231E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1" dirty="0">
                <a:solidFill>
                  <a:srgbClr val="23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Пациенты с абдоминальным ожирением; 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1" dirty="0">
              <a:solidFill>
                <a:srgbClr val="231E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1" dirty="0">
                <a:solidFill>
                  <a:srgbClr val="23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Больные с выраженным метеоризмом, который приводит к повышению внутрибрюшного давления; </a:t>
            </a: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1" dirty="0">
              <a:solidFill>
                <a:srgbClr val="231E1F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1" dirty="0">
                <a:solidFill>
                  <a:srgbClr val="23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Люди с повышенной нервной возбудимостью.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6BF9A2D5-8F2A-4062-85B0-81E5569F25D8}"/>
              </a:ext>
            </a:extLst>
          </p:cNvPr>
          <p:cNvSpPr txBox="1"/>
          <p:nvPr/>
        </p:nvSpPr>
        <p:spPr>
          <a:xfrm>
            <a:off x="0" y="6519446"/>
            <a:ext cx="1207578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Блинова В.В., Богданова Т.М., Семенова В.А., Пасечник А.Д., Бобров Г.В. НАРУШЕНИЯ СЕРДЕЧНОГО РИТМА И ПРОВОДИМОСТИ ПРИ ЗАБОЛЕВАНИЯХ ПИЩЕВОДА И ЖЕЛУДОЧНО-КИШЕЧНОГО ТРАКТА // Современные проблемы науки и образования. – 2020. – № 6. ;</a:t>
            </a:r>
            <a:endParaRPr lang="ru-RU" sz="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FC3A0A0A-BCA1-4597-B7E2-B95C3104AF25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41C366-459A-4017-89A0-7AAB657FF127}"/>
              </a:ext>
            </a:extLst>
          </p:cNvPr>
          <p:cNvSpPr txBox="1"/>
          <p:nvPr/>
        </p:nvSpPr>
        <p:spPr>
          <a:xfrm>
            <a:off x="2729501" y="-35801"/>
            <a:ext cx="7213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Предрасполагающие факторы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52B471-8CC7-45A1-A5CD-B04063D010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1695" y="4179173"/>
            <a:ext cx="4573596" cy="2091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DB2A0F7-6763-4A63-A3BE-B6D466886A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1695" y="916727"/>
            <a:ext cx="3343815" cy="306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6594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09A94BE-4704-40D5-ADE5-FEE21021A41E}"/>
              </a:ext>
            </a:extLst>
          </p:cNvPr>
          <p:cNvSpPr txBox="1"/>
          <p:nvPr/>
        </p:nvSpPr>
        <p:spPr>
          <a:xfrm>
            <a:off x="0" y="1524528"/>
            <a:ext cx="7469593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Причиной развития гастрокардиального синдрома является возбуждение блуждающего нерва, возникающее при повышении восприимчивости к раздражению </a:t>
            </a:r>
            <a:r>
              <a:rPr lang="ru-RU" sz="20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механорецепторов</a:t>
            </a:r>
            <a:r>
              <a:rPr lang="ru-RU" sz="20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(чувствительных к растяжению) и хеморецепторов (чувствительных к действию химических веществ), которые расположены в нижних отделах пищевода, желудке и начальных отделах кишечника. Характерные симптомы возникают при переполнении желудка пищей, аэрофагии (заглатывании большого количества воздуха). Причиной может быть и повышенное внутрибрюшное давление вследствие выраженного метеоризма и раздражения блуждающего нерва высоко стоящей диафрагмой.</a:t>
            </a:r>
            <a:endParaRPr lang="ru-RU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38030E4-731F-4E2B-A205-C6BD11C8F79F}"/>
              </a:ext>
            </a:extLst>
          </p:cNvPr>
          <p:cNvSpPr txBox="1"/>
          <p:nvPr/>
        </p:nvSpPr>
        <p:spPr>
          <a:xfrm>
            <a:off x="0" y="6396335"/>
            <a:ext cx="120983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800" b="0" i="0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Блинова В.В., Богданова Т.М., Семенова В.А., Пасечник А.Д., Бобров Г.В. НАРУШЕНИЯ СЕРДЕЧНОГО РИТМА И ПРОВОДИМОСТИ ПРИ ЗАБОЛЕВАНИЯХ ПИЩЕВОДА И ЖЕЛУДОЧНО-КИШЕЧНОГО ТРАКТА // Современные проблемы науки и образования. – 2020. – № 6. </a:t>
            </a:r>
            <a:endParaRPr lang="ru-RU" sz="80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42693B1-6116-49C1-8600-EC7F71E58442}"/>
              </a:ext>
            </a:extLst>
          </p:cNvPr>
          <p:cNvSpPr/>
          <p:nvPr/>
        </p:nvSpPr>
        <p:spPr>
          <a:xfrm>
            <a:off x="0" y="0"/>
            <a:ext cx="12192000" cy="681318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366184E-2C3C-4BC0-A01F-95F6543D92C3}"/>
              </a:ext>
            </a:extLst>
          </p:cNvPr>
          <p:cNvSpPr txBox="1"/>
          <p:nvPr/>
        </p:nvSpPr>
        <p:spPr>
          <a:xfrm>
            <a:off x="3349374" y="0"/>
            <a:ext cx="5399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7A42F50-372F-4E27-8206-F104D803C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548282" y="802005"/>
            <a:ext cx="4329953" cy="55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46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A50BB8-128B-4895-A100-F3694C41DF9A}"/>
              </a:ext>
            </a:extLst>
          </p:cNvPr>
          <p:cNvSpPr txBox="1"/>
          <p:nvPr/>
        </p:nvSpPr>
        <p:spPr>
          <a:xfrm>
            <a:off x="1" y="753767"/>
            <a:ext cx="8301318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Кислотные рефлюксы вызывают местный воспалительный процесс, который изменяет вегетативную иннервацию слизистой оболочки пищевода. Может проникать через его стенку и стимулировать соседние блуждающие нервы. Повреждение дистального отдела ухудшают реакции нерва, в частности сенсибилизацию афферентных путей.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Избыток газа, вздутие живота из-за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дисбиотической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флоры в тонкой кишке увеличивает давление в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эпигастрии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Это приводит к движению желудка вверх, вызывая желудочно-сердечный синдром. Производство водорода, метана, сероводорода в результате ферментации с помощью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дисбиотической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флоры усиливает вздутие живота. Особенно, если употреблять пищу с высоким содержанием FODMAP (ферментируемые олиго-,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ди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-, моносахариды,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полиолы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Наконец, ожирение играет роль в возникновении синдрома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Ремхельда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повышая риск развития грыжи пищевода, проблем с сердцем. Риск возникновения расстройства на </a:t>
            </a:r>
            <a:r>
              <a:rPr lang="ru-RU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3–8% выше 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увеличении индекса массы тела. Перикардиальный жир связан с расширением левого предсердия. Кроме того, ожирение приводит к прогрессирующему структурному и электрическому </a:t>
            </a:r>
            <a:r>
              <a:rPr lang="ru-RU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ремоделированию</a:t>
            </a:r>
            <a:r>
              <a:rPr lang="ru-RU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предсердий.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602A0B4-7A82-4A6C-A006-2CD67CE76794}"/>
              </a:ext>
            </a:extLst>
          </p:cNvPr>
          <p:cNvSpPr txBox="1"/>
          <p:nvPr/>
        </p:nvSpPr>
        <p:spPr>
          <a:xfrm>
            <a:off x="0" y="6493800"/>
            <a:ext cx="120904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Блинова</a:t>
            </a:r>
            <a:r>
              <a:rPr lang="ru-RU" sz="8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В.В., Богданова Т.М., Семенова В.А., Пасечник А.Д., Бобров Г.В. НАРУШЕНИЯ СЕРДЕЧНОГО РИТМА И ПРОВОДИМОСТИ ПРИ ЗАБОЛЕВАНИЯХ ПИЩЕВОДА И ЖЕЛУДОЧНО-КИШЕЧНОГО ТРАКТА // Современные проблемы науки и образования. – 2020. – № 6. ;</a:t>
            </a:r>
            <a:endParaRPr lang="ru-RU" sz="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076CFC1E-07C6-446B-BDEC-90A5892AC20C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8A75219-713E-45D3-A574-79A6ADAF9F67}"/>
              </a:ext>
            </a:extLst>
          </p:cNvPr>
          <p:cNvSpPr txBox="1"/>
          <p:nvPr/>
        </p:nvSpPr>
        <p:spPr>
          <a:xfrm>
            <a:off x="3396190" y="25646"/>
            <a:ext cx="5399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Этиология и патогенез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EE852A9-9415-41C8-BD6C-59AD7DB041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937" y="1114320"/>
            <a:ext cx="3881845" cy="301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13899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BE5749-25CA-43D2-9B1D-326EFA4501E6}"/>
              </a:ext>
            </a:extLst>
          </p:cNvPr>
          <p:cNvSpPr txBox="1"/>
          <p:nvPr/>
        </p:nvSpPr>
        <p:spPr>
          <a:xfrm>
            <a:off x="6618194" y="1307146"/>
            <a:ext cx="554317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3600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Стенокардия. </a:t>
            </a:r>
          </a:p>
          <a:p>
            <a:pPr marL="285750" indent="-3600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3600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Диафрагмальная грыжа.</a:t>
            </a:r>
          </a:p>
          <a:p>
            <a:pPr marL="285750" indent="-3600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3600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Воспалительные процессы в левом верхнем квадранте живота, особенно заболевания поджелудочной железы.</a:t>
            </a:r>
          </a:p>
          <a:p>
            <a:pPr marL="285750" indent="-3600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360000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Каскадный желудок.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48F648-70A9-4FFD-93F0-081659A4E503}"/>
              </a:ext>
            </a:extLst>
          </p:cNvPr>
          <p:cNvSpPr txBox="1"/>
          <p:nvPr/>
        </p:nvSpPr>
        <p:spPr>
          <a:xfrm>
            <a:off x="2286000" y="0"/>
            <a:ext cx="8664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Дифференциальная диагностика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F8EB824-85FC-4309-81BA-9F621C9B1EFC}"/>
              </a:ext>
            </a:extLst>
          </p:cNvPr>
          <p:cNvSpPr txBox="1"/>
          <p:nvPr/>
        </p:nvSpPr>
        <p:spPr>
          <a:xfrm>
            <a:off x="0" y="6642556"/>
            <a:ext cx="74168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Кобалава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Ж. Д.,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Конради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А. О.,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Недогода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С. В.,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Шляхто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Е. В.. Клинические рекомендации 2020. Российский кардиологический журнал. 2020;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EF63C27-A935-4A27-A599-2758B485D74C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FB5F535-3D9C-40C3-B4DB-04318BBA51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421167" y="3769734"/>
            <a:ext cx="2197027" cy="283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29E6594-FCAB-4E70-BD8B-002CF72E03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0771" y="3769734"/>
            <a:ext cx="4110570" cy="2646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6F8FC46-BEB2-4B97-BEBF-35F8FEE77A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20771" y="792603"/>
            <a:ext cx="4862819" cy="294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89637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5593BE-57C3-46A2-A308-887D03541FA3}"/>
              </a:ext>
            </a:extLst>
          </p:cNvPr>
          <p:cNvSpPr txBox="1"/>
          <p:nvPr/>
        </p:nvSpPr>
        <p:spPr>
          <a:xfrm>
            <a:off x="0" y="982176"/>
            <a:ext cx="7933765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0" indent="-360000" algn="l" fontAlgn="base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лектрокардиография (при наличии синдрома не покажет никаких патологических отклонений в сердечной мышце, тем самым подтвердит присутствие СР);</a:t>
            </a:r>
          </a:p>
          <a:p>
            <a:pPr marL="360000" indent="-360000" algn="l" fontAlgn="base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l" fontAlgn="base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льтразвуковое исследование брюшной полости (поможет обнаружить патологии внутренних органов, задействованных при синдроме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Ремхельда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60000" indent="-360000" algn="l" fontAlgn="base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l" fontAlgn="base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Рентгенография с контрастным веществом;</a:t>
            </a:r>
          </a:p>
          <a:p>
            <a:pPr marL="360000" indent="-360000" algn="l" fontAlgn="base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360000" algn="l" fontAlgn="base"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ыхательный тест для обнаружения бактерии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Helicobacter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pylori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(способной спровоцировать изменения в желудке патологического характера).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7351B7-86E2-4CB5-A0A1-ED131715B419}"/>
              </a:ext>
            </a:extLst>
          </p:cNvPr>
          <p:cNvSpPr txBox="1"/>
          <p:nvPr/>
        </p:nvSpPr>
        <p:spPr>
          <a:xfrm>
            <a:off x="143435" y="0"/>
            <a:ext cx="105469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</a:t>
            </a:r>
            <a:endParaRPr lang="ru-RU" sz="3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A967059-6960-4965-AB03-576F8B2A3064}"/>
              </a:ext>
            </a:extLst>
          </p:cNvPr>
          <p:cNvSpPr txBox="1"/>
          <p:nvPr/>
        </p:nvSpPr>
        <p:spPr>
          <a:xfrm>
            <a:off x="0" y="6663607"/>
            <a:ext cx="7010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Кобалава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Ж. Д.,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Конради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А. О.,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Недогода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С. В., </a:t>
            </a:r>
            <a:r>
              <a:rPr lang="ru-RU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Шляхто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Е. В., Клинические рекомендации 2020. Российский кардиологический журнал. 2020;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17D3CD5-7D23-4A19-850D-A34CF28CD95B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B962770-4BF4-4098-9975-DF9206FF4D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7198658" y="3593796"/>
            <a:ext cx="4760259" cy="238013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5756DF1-25C9-4021-9872-26FF7E8531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1159" y="1442848"/>
            <a:ext cx="4537758" cy="1815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95283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90384BA-B816-45E5-99FA-5663827B470A}"/>
              </a:ext>
            </a:extLst>
          </p:cNvPr>
          <p:cNvSpPr txBox="1"/>
          <p:nvPr/>
        </p:nvSpPr>
        <p:spPr>
          <a:xfrm>
            <a:off x="-79325" y="4060333"/>
            <a:ext cx="119426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 неэффективности консервативного лечения не исключается проведение операции!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0FD95C9-D71C-4301-8806-4E316E1DC38E}"/>
              </a:ext>
            </a:extLst>
          </p:cNvPr>
          <p:cNvSpPr txBox="1"/>
          <p:nvPr/>
        </p:nvSpPr>
        <p:spPr>
          <a:xfrm>
            <a:off x="0" y="-1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Лечение</a:t>
            </a:r>
            <a:endParaRPr lang="ru-RU" sz="3600" b="1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97B977-09AB-44F8-B244-83E0E0716D12}"/>
              </a:ext>
            </a:extLst>
          </p:cNvPr>
          <p:cNvSpPr txBox="1"/>
          <p:nvPr/>
        </p:nvSpPr>
        <p:spPr>
          <a:xfrm>
            <a:off x="367552" y="751343"/>
            <a:ext cx="1182444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Схему лечения обычно составляют кардиолог, гастроэнтеролог, диетолог, психотерапевт, хирург.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DBFFA4-C2A5-4C48-A548-DB182E39BE36}"/>
              </a:ext>
            </a:extLst>
          </p:cNvPr>
          <p:cNvSpPr txBox="1"/>
          <p:nvPr/>
        </p:nvSpPr>
        <p:spPr>
          <a:xfrm>
            <a:off x="328705" y="1678815"/>
            <a:ext cx="11534589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Диета: дробность питания. Сбалансированный р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ацион. Небольшими порциями 4-6 раз в сутки. З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апрещено п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ереедать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олностью отказаться от грубой и жирной пищи, а также от продуктов, приводящих к избыточному газообразованию.</a:t>
            </a:r>
          </a:p>
          <a:p>
            <a:pPr marL="342900" indent="-342900" algn="just">
              <a:spcAft>
                <a:spcPts val="1200"/>
              </a:spcAft>
              <a:buClr>
                <a:schemeClr val="bg1">
                  <a:lumMod val="50000"/>
                </a:schemeClr>
              </a:buClr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назначению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врача прием препаратов</a:t>
            </a:r>
            <a:r>
              <a:rPr lang="ru-RU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седативные средства, спазмолитики, транквилизаторы.</a:t>
            </a:r>
          </a:p>
          <a:p>
            <a:pPr algn="l"/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4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ru-RU" sz="24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AF83F23-A30F-436A-BDA9-C238207A302A}"/>
              </a:ext>
            </a:extLst>
          </p:cNvPr>
          <p:cNvSpPr txBox="1"/>
          <p:nvPr/>
        </p:nvSpPr>
        <p:spPr>
          <a:xfrm>
            <a:off x="-79325" y="6626517"/>
            <a:ext cx="120904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Arakelyan M. G.,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Bockeria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L. A., </a:t>
            </a:r>
            <a:r>
              <a:rPr lang="en-US" sz="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Vasilieva</a:t>
            </a:r>
            <a:r>
              <a:rPr lang="en-US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E. Yu., et al. 2020 Clinical guidelines for Atrial fibrillation and atrial flutter. Russian Journal of Cardiology. 2021;</a:t>
            </a:r>
            <a:r>
              <a:rPr lang="ru-RU" sz="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Аракелян М. Г., Бокерия Л. А., Васильева Е. Ю., Голицын С. П. Клинические рекомендации 2020. 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44185FB-8282-4B0D-957B-3C3E3A40CF05}"/>
              </a:ext>
            </a:extLst>
          </p:cNvPr>
          <p:cNvSpPr/>
          <p:nvPr/>
        </p:nvSpPr>
        <p:spPr>
          <a:xfrm>
            <a:off x="0" y="0"/>
            <a:ext cx="12192000" cy="717612"/>
          </a:xfrm>
          <a:prstGeom prst="rect">
            <a:avLst/>
          </a:prstGeom>
          <a:noFill/>
          <a:ln w="762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5A54757-DA7A-4BDB-BE6C-470896C5AC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1670425" y="4323153"/>
            <a:ext cx="2408516" cy="2213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8AE7763-2359-4FF6-BFCC-A303461ED5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13" t="4482" r="6140"/>
          <a:stretch/>
        </p:blipFill>
        <p:spPr>
          <a:xfrm>
            <a:off x="8498542" y="4342845"/>
            <a:ext cx="2862729" cy="2283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231762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7620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947</TotalTime>
  <Words>2052</Words>
  <Application>Microsoft Office PowerPoint</Application>
  <PresentationFormat>Произвольный</PresentationFormat>
  <Paragraphs>144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Koshelenko</dc:creator>
  <cp:lastModifiedBy>Andrey</cp:lastModifiedBy>
  <cp:revision>82</cp:revision>
  <dcterms:created xsi:type="dcterms:W3CDTF">2024-09-10T16:56:22Z</dcterms:created>
  <dcterms:modified xsi:type="dcterms:W3CDTF">2025-04-15T19:21:29Z</dcterms:modified>
</cp:coreProperties>
</file>