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0" r:id="rId3"/>
    <p:sldId id="268" r:id="rId4"/>
    <p:sldId id="258" r:id="rId5"/>
    <p:sldId id="273" r:id="rId6"/>
    <p:sldId id="261" r:id="rId7"/>
    <p:sldId id="278" r:id="rId8"/>
    <p:sldId id="279" r:id="rId9"/>
    <p:sldId id="276" r:id="rId10"/>
    <p:sldId id="277" r:id="rId11"/>
    <p:sldId id="274" r:id="rId12"/>
    <p:sldId id="275" r:id="rId13"/>
    <p:sldId id="264" r:id="rId14"/>
    <p:sldId id="266" r:id="rId15"/>
    <p:sldId id="280" r:id="rId1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5;&#1086;&#1083;&#1100;&#1079;&#1086;&#1074;&#1072;&#1090;&#1077;&#1083;&#1100;\Desktop\&#1076;&#1086;&#1082;&#1090;&#1086;&#1088;&#1089;&#1082;&#1072;&#1103;%20&#1095;&#1072;&#1089;&#1090;&#1100;%20&#1087;&#1089;&#1080;&#1093;&#1080;&#1095;%20&#1089;&#1086;&#1089;&#1090;&#1086;&#1103;&#1085;&#1080;&#1077;\XL\XL%20&#1076;&#1086;&#1082;&#1090;&#1086;&#1088;&#1089;&#1082;&#1072;&#1103;%20&#1041;&#1072;&#1073;&#1077;&#1085;&#1082;&#1086;-&#1057;&#1086;&#1088;&#1086;&#1082;&#1086;&#1087;&#1091;&#1076;%20&#1048;&#1042;%206.05.202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3"/>
  <c:chart>
    <c:autoTitleDeleted val="1"/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Лист3!$A$2</c:f>
              <c:strCache>
                <c:ptCount val="1"/>
                <c:pt idx="0">
                  <c:v> группа I 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Лист3!$B$1:$D$1</c:f>
              <c:strCache>
                <c:ptCount val="3"/>
                <c:pt idx="0">
                  <c:v>дисменорея</c:v>
                </c:pt>
                <c:pt idx="1">
                  <c:v>олигоменорея</c:v>
                </c:pt>
                <c:pt idx="2">
                  <c:v>аменорея втричная</c:v>
                </c:pt>
              </c:strCache>
            </c:strRef>
          </c:cat>
          <c:val>
            <c:numRef>
              <c:f>Лист3!$B$2:$D$2</c:f>
              <c:numCache>
                <c:formatCode>General</c:formatCode>
                <c:ptCount val="3"/>
                <c:pt idx="0">
                  <c:v>17.979999999999986</c:v>
                </c:pt>
                <c:pt idx="1">
                  <c:v>75.28</c:v>
                </c:pt>
                <c:pt idx="2">
                  <c:v>10.11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125-4313-A8DA-B5160CF57DCF}"/>
            </c:ext>
          </c:extLst>
        </c:ser>
        <c:ser>
          <c:idx val="1"/>
          <c:order val="1"/>
          <c:tx>
            <c:strRef>
              <c:f>Лист3!$A$3</c:f>
              <c:strCache>
                <c:ptCount val="1"/>
                <c:pt idx="0">
                  <c:v> группа II  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Лист3!$B$1:$D$1</c:f>
              <c:strCache>
                <c:ptCount val="3"/>
                <c:pt idx="0">
                  <c:v>дисменорея</c:v>
                </c:pt>
                <c:pt idx="1">
                  <c:v>олигоменорея</c:v>
                </c:pt>
                <c:pt idx="2">
                  <c:v>аменорея втричная</c:v>
                </c:pt>
              </c:strCache>
            </c:strRef>
          </c:cat>
          <c:val>
            <c:numRef>
              <c:f>Лист3!$B$3:$D$3</c:f>
              <c:numCache>
                <c:formatCode>General</c:formatCode>
                <c:ptCount val="3"/>
                <c:pt idx="0">
                  <c:v>23.21</c:v>
                </c:pt>
                <c:pt idx="1">
                  <c:v>58.33</c:v>
                </c:pt>
                <c:pt idx="2">
                  <c:v>16.670000000000005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125-4313-A8DA-B5160CF57DCF}"/>
            </c:ext>
          </c:extLst>
        </c:ser>
        <c:dLbls>
          <c:showVal val="1"/>
        </c:dLbls>
        <c:shape val="cylinder"/>
        <c:axId val="175508864"/>
        <c:axId val="175510656"/>
        <c:axId val="0"/>
      </c:bar3DChart>
      <c:catAx>
        <c:axId val="175508864"/>
        <c:scaling>
          <c:orientation val="minMax"/>
        </c:scaling>
        <c:axPos val="l"/>
        <c:numFmt formatCode="General" sourceLinked="0"/>
        <c:majorTickMark val="none"/>
        <c:tickLblPos val="nextTo"/>
        <c:crossAx val="175510656"/>
        <c:crosses val="autoZero"/>
        <c:auto val="1"/>
        <c:lblAlgn val="ctr"/>
        <c:lblOffset val="100"/>
      </c:catAx>
      <c:valAx>
        <c:axId val="175510656"/>
        <c:scaling>
          <c:orientation val="minMax"/>
        </c:scaling>
        <c:delete val="1"/>
        <c:axPos val="b"/>
        <c:numFmt formatCode="General" sourceLinked="1"/>
        <c:majorTickMark val="none"/>
        <c:tickLblPos val="none"/>
        <c:crossAx val="17550886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"/>
          <c:y val="2.3148148148148147E-2"/>
          <c:w val="0.28795231846019226"/>
          <c:h val="9.2976450860309146E-2"/>
        </c:manualLayout>
      </c:layout>
      <c:overlay val="1"/>
    </c:legend>
    <c:plotVisOnly val="1"/>
    <c:dispBlanksAs val="gap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3/23/2025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3/23/2025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3/23/2025</a:t>
            </a:fld>
            <a:endParaRPr lang="en-US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3/23/2025</a:t>
            </a:fld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3/23/2025</a:t>
            </a:fld>
            <a:endParaRPr lang="en-US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3/23/2025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3/23/2025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3/23/2025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EAF463A-BC7C-46EE-9F1E-7F377CCA4891}" type="datetimeFigureOut">
              <a:rPr lang="en-US" smtClean="0"/>
              <a:pPr/>
              <a:t>3/23/2025</a:t>
            </a:fld>
            <a:endParaRPr lang="en-US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3/23/2025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90800" y="1905000"/>
            <a:ext cx="6553200" cy="182880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/>
              <a:t>Комплексная оценка вагинального </a:t>
            </a:r>
            <a:r>
              <a:rPr lang="ru-RU" sz="2000" b="1" dirty="0" err="1" smtClean="0"/>
              <a:t>микробиома</a:t>
            </a:r>
            <a:r>
              <a:rPr lang="ru-RU" sz="2000" b="1" dirty="0" smtClean="0"/>
              <a:t> девушек-подростков группы риска – </a:t>
            </a:r>
            <a:br>
              <a:rPr lang="ru-RU" sz="2000" b="1" dirty="0" smtClean="0"/>
            </a:br>
            <a:r>
              <a:rPr lang="ru-RU" sz="2000" b="1" dirty="0" smtClean="0"/>
              <a:t>важное </a:t>
            </a:r>
            <a:r>
              <a:rPr lang="ru-RU" sz="2000" b="1" dirty="0" smtClean="0"/>
              <a:t>звено в </a:t>
            </a:r>
            <a:r>
              <a:rPr lang="ru-RU" sz="2000" b="1" dirty="0" smtClean="0"/>
              <a:t>укреплении </a:t>
            </a:r>
            <a:r>
              <a:rPr lang="ru-RU" sz="2000" b="1" dirty="0" smtClean="0"/>
              <a:t>репродуктивного </a:t>
            </a:r>
            <a:r>
              <a:rPr lang="ru-RU" sz="2000" b="1" dirty="0" smtClean="0"/>
              <a:t>здоровья</a:t>
            </a:r>
            <a:endParaRPr lang="ru-RU" sz="2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2800" y="0"/>
            <a:ext cx="5126773" cy="1371600"/>
          </a:xfrm>
        </p:spPr>
        <p:txBody>
          <a:bodyPr>
            <a:noAutofit/>
          </a:bodyPr>
          <a:lstStyle/>
          <a:p>
            <a:pPr algn="ctr"/>
            <a:r>
              <a:rPr lang="ru-RU" sz="1000" dirty="0">
                <a:solidFill>
                  <a:schemeClr val="tx1"/>
                </a:solidFill>
              </a:rPr>
              <a:t>ФЕДЕРАЛЬНОЕ ГОСУДАРСТВЕННОЕ БЮДЖЕТНОЕ ОБРАЗОВАТЕЛЬНОЕ УЧРЕЖДЕНИЕ ВЫСШЕГО ОБРАЗОВАНИЯ «ДОНЕЦКИЙ ГОСУДАРСТВЕННЫЙ МЕДИЦИНСКИЙ УНИВЕРСИТЕТ ИМЕНИ М.ГОРЬКОГО» МИНИСТЕРСТВА ЗДРАВООХРАНЕНИЯ РОССИЙСКОЙ ФЕДЕРАЦИИ</a:t>
            </a:r>
          </a:p>
          <a:p>
            <a:pPr algn="ctr"/>
            <a:r>
              <a:rPr lang="ru-RU" sz="1000" dirty="0">
                <a:solidFill>
                  <a:schemeClr val="tx1"/>
                </a:solidFill>
              </a:rPr>
              <a:t>Министерство здравоохранения Донецкой народной Республики Государственное бюджетное учреждение Донецкой Народной  Республики «Донецкой Республиканский перинатальный центр им. </a:t>
            </a:r>
            <a:r>
              <a:rPr lang="ru-RU" sz="1000" dirty="0" err="1">
                <a:solidFill>
                  <a:schemeClr val="tx1"/>
                </a:solidFill>
              </a:rPr>
              <a:t>проф</a:t>
            </a:r>
            <a:r>
              <a:rPr lang="ru-RU" sz="1000" dirty="0">
                <a:solidFill>
                  <a:schemeClr val="tx1"/>
                </a:solidFill>
              </a:rPr>
              <a:t> .В.К. Чайки»</a:t>
            </a:r>
          </a:p>
        </p:txBody>
      </p:sp>
      <p:pic>
        <p:nvPicPr>
          <p:cNvPr id="5" name="Picture 2" descr="https://www.rutraveller.ru/icache/place/3/458/001/34581_603x354.jp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 l="18076" r="32835"/>
          <a:stretch>
            <a:fillRect/>
          </a:stretch>
        </p:blipFill>
        <p:spPr bwMode="auto">
          <a:xfrm>
            <a:off x="304800" y="762000"/>
            <a:ext cx="2209800" cy="36576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Прямоугольник 5"/>
          <p:cNvSpPr/>
          <p:nvPr/>
        </p:nvSpPr>
        <p:spPr>
          <a:xfrm>
            <a:off x="2514600" y="3962400"/>
            <a:ext cx="6424961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/>
              <a:t>Бабенко-</a:t>
            </a:r>
            <a:r>
              <a:rPr lang="ru-RU" sz="1400" b="1" dirty="0" err="1"/>
              <a:t>Сорокопуд</a:t>
            </a:r>
            <a:r>
              <a:rPr lang="ru-RU" sz="1400" b="1" dirty="0"/>
              <a:t> И.В.</a:t>
            </a:r>
          </a:p>
          <a:p>
            <a:pPr algn="ctr"/>
            <a:r>
              <a:rPr lang="ru-RU" sz="1000" b="1" dirty="0"/>
              <a:t>к.м.н., </a:t>
            </a:r>
            <a:r>
              <a:rPr lang="ru-RU" sz="1000" b="1" dirty="0" smtClean="0"/>
              <a:t>врач акушер-гинеколог, доцент </a:t>
            </a:r>
            <a:r>
              <a:rPr lang="ru-RU" sz="1000" b="1" dirty="0"/>
              <a:t>кафедры акушерства, гинекологии, перинатологии, детской и подростковой гинекологии ФНМФО ФГБОУ ВО </a:t>
            </a:r>
            <a:r>
              <a:rPr lang="ru-RU" sz="1000" b="1" dirty="0" err="1"/>
              <a:t>ДонГМУ</a:t>
            </a:r>
            <a:r>
              <a:rPr lang="ru-RU" sz="1000" b="1" dirty="0"/>
              <a:t> Минздрава </a:t>
            </a:r>
            <a:r>
              <a:rPr lang="ru-RU" sz="1000" b="1" dirty="0" smtClean="0"/>
              <a:t>России</a:t>
            </a:r>
          </a:p>
          <a:p>
            <a:pPr algn="ctr"/>
            <a:endParaRPr lang="ru-RU" sz="1400" b="1" dirty="0" smtClean="0"/>
          </a:p>
          <a:p>
            <a:pPr algn="ctr"/>
            <a:r>
              <a:rPr lang="ru-RU" sz="1400" b="1" dirty="0" smtClean="0"/>
              <a:t>Чермных </a:t>
            </a:r>
            <a:r>
              <a:rPr lang="ru-RU" sz="1400" b="1" dirty="0" smtClean="0"/>
              <a:t>С.В</a:t>
            </a:r>
            <a:r>
              <a:rPr lang="ru-RU" sz="1400" b="1" dirty="0" smtClean="0"/>
              <a:t>.</a:t>
            </a:r>
          </a:p>
          <a:p>
            <a:pPr algn="ctr"/>
            <a:r>
              <a:rPr lang="ru-RU" sz="1000" b="1" dirty="0" smtClean="0"/>
              <a:t>д.м.н</a:t>
            </a:r>
            <a:r>
              <a:rPr lang="ru-RU" sz="1000" b="1" dirty="0" smtClean="0"/>
              <a:t>., </a:t>
            </a:r>
            <a:r>
              <a:rPr lang="ru-RU" sz="1000" b="1" dirty="0" smtClean="0"/>
              <a:t>профессор </a:t>
            </a:r>
            <a:r>
              <a:rPr lang="ru-RU" sz="1000" b="1" dirty="0" smtClean="0"/>
              <a:t>кафедры акушерства, гинекологии, перинатологии, детской и</a:t>
            </a:r>
            <a:br>
              <a:rPr lang="ru-RU" sz="1000" b="1" dirty="0" smtClean="0"/>
            </a:br>
            <a:r>
              <a:rPr lang="ru-RU" sz="1000" b="1" dirty="0" smtClean="0"/>
              <a:t>подростковой гинекологии ФНМФО ФГБОУ ВО </a:t>
            </a:r>
            <a:r>
              <a:rPr lang="ru-RU" sz="1000" b="1" dirty="0" err="1" smtClean="0"/>
              <a:t>ДонГМУ</a:t>
            </a:r>
            <a:r>
              <a:rPr lang="ru-RU" sz="1000" b="1" dirty="0" smtClean="0"/>
              <a:t> Минздрава </a:t>
            </a:r>
            <a:r>
              <a:rPr lang="ru-RU" sz="1000" b="1" dirty="0" smtClean="0"/>
              <a:t>России</a:t>
            </a:r>
          </a:p>
          <a:p>
            <a:pPr algn="ctr"/>
            <a:endParaRPr lang="ru-RU" sz="1200" b="1" dirty="0" smtClean="0"/>
          </a:p>
          <a:p>
            <a:pPr algn="ctr"/>
            <a:r>
              <a:rPr lang="ru-RU" sz="1400" b="1" dirty="0" smtClean="0"/>
              <a:t>Савченко А.А</a:t>
            </a:r>
            <a:r>
              <a:rPr lang="ru-RU" sz="1400" b="1" dirty="0" smtClean="0"/>
              <a:t>.</a:t>
            </a:r>
            <a:endParaRPr lang="ru-RU" sz="1400" b="1" dirty="0" smtClean="0"/>
          </a:p>
          <a:p>
            <a:pPr algn="ctr"/>
            <a:r>
              <a:rPr lang="ru-RU" sz="1000" b="1" dirty="0" smtClean="0"/>
              <a:t> врач акушер-гинеколог гинекологического отделения для несовершеннолетних ГБУ</a:t>
            </a:r>
            <a:br>
              <a:rPr lang="ru-RU" sz="1000" b="1" dirty="0" smtClean="0"/>
            </a:br>
            <a:r>
              <a:rPr lang="ru-RU" sz="1000" b="1" dirty="0" smtClean="0"/>
              <a:t>ДНР «ДРПЦ им. проф. В.К. ЧАЙКИ»</a:t>
            </a:r>
          </a:p>
          <a:p>
            <a:pPr algn="ctr"/>
            <a:endParaRPr lang="ru-RU" sz="1200" b="1" dirty="0" smtClean="0"/>
          </a:p>
          <a:p>
            <a:pPr algn="ctr"/>
            <a:endParaRPr lang="ru-RU" sz="12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362200" y="6027003"/>
            <a:ext cx="67818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VIII </a:t>
            </a:r>
            <a:r>
              <a:rPr lang="ru-RU" sz="1400" dirty="0" smtClean="0">
                <a:solidFill>
                  <a:schemeClr val="bg1"/>
                </a:solidFill>
              </a:rPr>
              <a:t>Научно-практическая конференция с </a:t>
            </a:r>
            <a:r>
              <a:rPr lang="ru-RU" sz="1400" dirty="0" smtClean="0">
                <a:solidFill>
                  <a:schemeClr val="bg1"/>
                </a:solidFill>
              </a:rPr>
              <a:t>международным участием</a:t>
            </a:r>
            <a:br>
              <a:rPr lang="ru-RU" sz="1400" dirty="0" smtClean="0">
                <a:solidFill>
                  <a:schemeClr val="bg1"/>
                </a:solidFill>
              </a:rPr>
            </a:br>
            <a:r>
              <a:rPr lang="ru-RU" sz="1400" dirty="0" smtClean="0">
                <a:solidFill>
                  <a:schemeClr val="bg1"/>
                </a:solidFill>
              </a:rPr>
              <a:t>«Детская гинекология </a:t>
            </a:r>
            <a:r>
              <a:rPr lang="ru-RU" sz="1400" dirty="0" smtClean="0">
                <a:solidFill>
                  <a:schemeClr val="bg1"/>
                </a:solidFill>
              </a:rPr>
              <a:t>как пример эффективного междисциплинарного</a:t>
            </a:r>
            <a:r>
              <a:rPr lang="ru-RU" sz="1400" dirty="0" smtClean="0">
                <a:solidFill>
                  <a:schemeClr val="bg1"/>
                </a:solidFill>
              </a:rPr>
              <a:t/>
            </a:r>
            <a:br>
              <a:rPr lang="ru-RU" sz="1400" dirty="0" smtClean="0">
                <a:solidFill>
                  <a:schemeClr val="bg1"/>
                </a:solidFill>
              </a:rPr>
            </a:br>
            <a:r>
              <a:rPr lang="ru-RU" sz="1400" dirty="0" smtClean="0">
                <a:solidFill>
                  <a:schemeClr val="bg1"/>
                </a:solidFill>
              </a:rPr>
              <a:t>взаимодействия»</a:t>
            </a:r>
            <a:endParaRPr lang="ru-RU" sz="1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28600" y="6019800"/>
            <a:ext cx="1905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03.04.2025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г. ДОНЕЦК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Результаты микробиологического исследования методом ПЦР РВ отделяемого влагалища у пациенток групп исследования (</a:t>
            </a:r>
            <a:r>
              <a:rPr lang="ru-RU" sz="2400" b="1" dirty="0" err="1" smtClean="0"/>
              <a:t>Абс</a:t>
            </a:r>
            <a:r>
              <a:rPr lang="ru-RU" sz="2400" b="1" dirty="0" smtClean="0"/>
              <a:t>., %).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endParaRPr lang="ru-RU" sz="3200" b="1" dirty="0" smtClean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752600"/>
          <a:ext cx="8001000" cy="2526454"/>
        </p:xfrm>
        <a:graphic>
          <a:graphicData uri="http://schemas.openxmlformats.org/drawingml/2006/table">
            <a:tbl>
              <a:tblPr/>
              <a:tblGrid>
                <a:gridCol w="30152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567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87400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Результаты исследования</a:t>
                      </a:r>
                      <a:endParaRPr lang="ru-RU" sz="1100" b="1" dirty="0">
                        <a:latin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Группа I</a:t>
                      </a:r>
                      <a:endParaRPr lang="ru-RU" sz="1100" b="1" dirty="0">
                        <a:latin typeface="Calibri"/>
                        <a:cs typeface="Times New Roman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lang="ru-RU" sz="1400" b="1" dirty="0" err="1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= 89)</a:t>
                      </a:r>
                      <a:endParaRPr lang="ru-RU" sz="1100" b="1" dirty="0">
                        <a:latin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Группа II</a:t>
                      </a:r>
                      <a:endParaRPr lang="ru-RU" sz="1100" b="1" dirty="0">
                        <a:latin typeface="Calibri"/>
                        <a:cs typeface="Times New Roman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lang="ru-RU" sz="1400" b="1" dirty="0" err="1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= 168)</a:t>
                      </a:r>
                      <a:endParaRPr lang="ru-RU" sz="1100" b="1" dirty="0">
                        <a:latin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Контрольная группа </a:t>
                      </a:r>
                      <a:endParaRPr lang="ru-RU" sz="1100" b="1" dirty="0" smtClean="0">
                        <a:solidFill>
                          <a:schemeClr val="tx1"/>
                        </a:solidFill>
                        <a:latin typeface="Calibri"/>
                        <a:cs typeface="Times New Roman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lang="ru-RU" sz="1400" b="1" dirty="0" err="1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= 168)</a:t>
                      </a:r>
                      <a:endParaRPr lang="ru-RU" sz="1100" b="1" dirty="0">
                        <a:latin typeface="Calibri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2467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Нормоценоз</a:t>
                      </a:r>
                      <a:endParaRPr lang="ru-RU" sz="1100" b="1" dirty="0">
                        <a:latin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0(0,00) </a:t>
                      </a:r>
                      <a:r>
                        <a:rPr lang="ru-RU" sz="1400" baseline="300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0(0,00) </a:t>
                      </a:r>
                      <a:r>
                        <a:rPr lang="ru-RU" sz="1400" baseline="300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66(39,29)</a:t>
                      </a:r>
                      <a:endParaRPr lang="ru-RU" sz="1100">
                        <a:latin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2467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Промежуточный тип</a:t>
                      </a:r>
                      <a:endParaRPr lang="ru-RU" sz="1100" b="1" dirty="0">
                        <a:latin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3(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37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) </a:t>
                      </a:r>
                      <a:r>
                        <a:rPr lang="ru-RU" sz="1400" baseline="300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(3,57) </a:t>
                      </a:r>
                      <a:r>
                        <a:rPr lang="ru-RU" sz="1400" baseline="300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102(60,71)</a:t>
                      </a:r>
                      <a:endParaRPr lang="ru-RU" sz="1100">
                        <a:latin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2467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Дисбиоз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влагалища в т.ч.:</a:t>
                      </a:r>
                      <a:endParaRPr lang="ru-RU" sz="1100" b="1" dirty="0">
                        <a:latin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86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(96,63) </a:t>
                      </a:r>
                      <a:r>
                        <a:rPr lang="ru-RU" sz="1400" baseline="300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16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(96,43) </a:t>
                      </a:r>
                      <a:r>
                        <a:rPr lang="ru-RU" sz="1400" baseline="300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0(0,00)</a:t>
                      </a:r>
                      <a:endParaRPr lang="ru-RU" sz="1100">
                        <a:latin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2467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- </a:t>
                      </a:r>
                      <a:r>
                        <a:rPr lang="ru-RU" sz="1400" b="1" dirty="0" err="1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дисбиоз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I степени (умеренный)</a:t>
                      </a:r>
                      <a:endParaRPr lang="ru-RU" sz="1100" b="1" dirty="0">
                        <a:latin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52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(60,47) </a:t>
                      </a:r>
                      <a:r>
                        <a:rPr lang="ru-RU" sz="1400" baseline="300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1, 2</a:t>
                      </a:r>
                      <a:endParaRPr lang="ru-RU" sz="1100">
                        <a:latin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133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(82,10) </a:t>
                      </a:r>
                      <a:r>
                        <a:rPr lang="ru-RU" sz="1400" baseline="300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0(0,00)</a:t>
                      </a:r>
                      <a:endParaRPr lang="ru-RU" sz="1100">
                        <a:latin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24933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- </a:t>
                      </a:r>
                      <a:r>
                        <a:rPr lang="ru-RU" sz="1400" b="1" dirty="0" err="1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дисбиоз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II степени (выраженный)</a:t>
                      </a:r>
                      <a:endParaRPr lang="ru-RU" sz="1100" b="1" dirty="0">
                        <a:latin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34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(39,53) </a:t>
                      </a:r>
                      <a:r>
                        <a:rPr lang="ru-RU" sz="1400" baseline="30000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1, 2</a:t>
                      </a:r>
                      <a:endParaRPr lang="ru-RU" sz="1100" dirty="0">
                        <a:latin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29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(17,90) </a:t>
                      </a:r>
                      <a:r>
                        <a:rPr lang="ru-RU" sz="1400" baseline="300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0(0,00)</a:t>
                      </a:r>
                      <a:endParaRPr lang="ru-RU" sz="1100" dirty="0">
                        <a:latin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0" y="4426565"/>
            <a:ext cx="89916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/>
              <a:t>Ни у одной из пациенток с РМ I и II групп не выявлен </a:t>
            </a:r>
            <a:r>
              <a:rPr lang="ru-RU" sz="1400" dirty="0" err="1" smtClean="0"/>
              <a:t>нормоценоз</a:t>
            </a:r>
            <a:r>
              <a:rPr lang="ru-RU" sz="1400" dirty="0" smtClean="0"/>
              <a:t> и малочисленны случаи промежуточного типа, (р=0,99); </a:t>
            </a:r>
            <a:r>
              <a:rPr lang="ru-RU" sz="1400" dirty="0" err="1" smtClean="0"/>
              <a:t>дисбиоз</a:t>
            </a:r>
            <a:r>
              <a:rPr lang="ru-RU" sz="1400" dirty="0" smtClean="0"/>
              <a:t> влагалища наблюдался в обеих группах (р=787), причем,  у пациенток с приверженностью </a:t>
            </a:r>
            <a:r>
              <a:rPr lang="ru-RU" sz="1400" dirty="0" err="1" smtClean="0"/>
              <a:t>негетеросексуальной</a:t>
            </a:r>
            <a:r>
              <a:rPr lang="ru-RU" sz="1400" dirty="0" smtClean="0"/>
              <a:t> </a:t>
            </a:r>
            <a:r>
              <a:rPr lang="ru-RU" sz="1400" dirty="0" err="1" smtClean="0"/>
              <a:t>рискованнной</a:t>
            </a:r>
            <a:r>
              <a:rPr lang="ru-RU" sz="1400" dirty="0" smtClean="0"/>
              <a:t> активности  выявлен выраженный </a:t>
            </a:r>
            <a:r>
              <a:rPr lang="ru-RU" sz="1400" dirty="0" err="1" smtClean="0"/>
              <a:t>дисбиоз</a:t>
            </a:r>
            <a:r>
              <a:rPr lang="ru-RU" sz="1400" dirty="0" smtClean="0"/>
              <a:t>  влагалищного </a:t>
            </a:r>
            <a:r>
              <a:rPr lang="ru-RU" sz="1400" dirty="0" err="1" smtClean="0"/>
              <a:t>микробиома</a:t>
            </a:r>
            <a:r>
              <a:rPr lang="ru-RU" sz="1400" dirty="0" smtClean="0"/>
              <a:t> в 2,20 раза чаще (р=0,001) (с доминированием аэробных микроорганизмов в 46,66 % случаев), чем у пациенток с гетеросексуальной рискованной активностью (с доминированием анаэробных микроорганизмов в 54,36% случаев), что возможно, объясняется низкой  </a:t>
            </a:r>
            <a:r>
              <a:rPr lang="ru-RU" sz="1400" dirty="0" err="1" smtClean="0"/>
              <a:t>барьерно-контрацептивной</a:t>
            </a:r>
            <a:r>
              <a:rPr lang="ru-RU" sz="1400" dirty="0" smtClean="0"/>
              <a:t> и медицинской активностью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Рамка 5"/>
          <p:cNvSpPr/>
          <p:nvPr/>
        </p:nvSpPr>
        <p:spPr>
          <a:xfrm>
            <a:off x="3810000" y="3733800"/>
            <a:ext cx="1143000" cy="6096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Рамка 6"/>
          <p:cNvSpPr/>
          <p:nvPr/>
        </p:nvSpPr>
        <p:spPr>
          <a:xfrm>
            <a:off x="5410200" y="3276600"/>
            <a:ext cx="1143000" cy="6096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/>
              <a:t>Результаты микробиологического исследования методом ПЦР РВ отделяемого влагалища у пациенток групп исследования, в зависимости от типа расстройств менструации (</a:t>
            </a:r>
            <a:r>
              <a:rPr lang="ru-RU" sz="2000" b="1" dirty="0" err="1" smtClean="0"/>
              <a:t>Абс</a:t>
            </a:r>
            <a:r>
              <a:rPr lang="ru-RU" sz="2000" b="1" dirty="0" smtClean="0"/>
              <a:t>., %)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609600" y="1143000"/>
          <a:ext cx="7543800" cy="3429001"/>
        </p:xfrm>
        <a:graphic>
          <a:graphicData uri="http://schemas.openxmlformats.org/drawingml/2006/table">
            <a:tbl>
              <a:tblPr/>
              <a:tblGrid>
                <a:gridCol w="30175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087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6133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5618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048802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Результаты </a:t>
                      </a: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исследования</a:t>
                      </a:r>
                      <a:endParaRPr lang="ru-RU" sz="2000" b="1" dirty="0">
                        <a:latin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Группа Д </a:t>
                      </a:r>
                      <a:endParaRPr lang="ru-RU" sz="1100" b="1" dirty="0">
                        <a:latin typeface="Calibri"/>
                        <a:cs typeface="Times New Roman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lang="ru-RU" sz="1400" b="1" dirty="0" err="1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= 55)</a:t>
                      </a:r>
                      <a:endParaRPr lang="ru-RU" sz="1100" b="1" dirty="0">
                        <a:latin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Группа О</a:t>
                      </a:r>
                      <a:endParaRPr lang="ru-RU" sz="1100" b="1" dirty="0">
                        <a:latin typeface="Calibri"/>
                        <a:cs typeface="Times New Roman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lang="ru-RU" sz="1400" b="1" dirty="0" err="1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= 137)</a:t>
                      </a:r>
                      <a:endParaRPr lang="ru-RU" sz="1100" b="1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Группа А</a:t>
                      </a:r>
                      <a:endParaRPr lang="ru-RU" sz="1100" b="1" dirty="0">
                        <a:latin typeface="Calibri"/>
                        <a:cs typeface="Times New Roman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lang="ru-RU" sz="1400" b="1" dirty="0" err="1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= 65)</a:t>
                      </a:r>
                      <a:endParaRPr lang="ru-RU" sz="1100" b="1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5114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Нормоценоз</a:t>
                      </a:r>
                      <a:endParaRPr lang="ru-RU" sz="1100" b="1" dirty="0">
                        <a:latin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0(0,00)</a:t>
                      </a:r>
                      <a:endParaRPr lang="ru-RU" sz="1100">
                        <a:latin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0(0,00)</a:t>
                      </a:r>
                      <a:endParaRPr lang="ru-RU" sz="11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0(0,00)</a:t>
                      </a:r>
                      <a:endParaRPr lang="ru-RU" sz="11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4401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Промежуточный тип</a:t>
                      </a:r>
                      <a:endParaRPr lang="ru-RU" sz="1100" b="1" dirty="0">
                        <a:latin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9(16,36) </a:t>
                      </a:r>
                      <a:r>
                        <a:rPr lang="ru-RU" sz="1400" baseline="300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1, 2</a:t>
                      </a:r>
                      <a:endParaRPr lang="ru-RU" sz="1100">
                        <a:latin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0(0,00)</a:t>
                      </a:r>
                      <a:endParaRPr lang="ru-RU" sz="11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0(0,00)</a:t>
                      </a:r>
                      <a:endParaRPr lang="ru-RU" sz="11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0228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Дисбиоз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влагалища в т.ч.:</a:t>
                      </a:r>
                      <a:endParaRPr lang="ru-RU" sz="1100" b="1" dirty="0">
                        <a:latin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46(83,64) </a:t>
                      </a:r>
                      <a:r>
                        <a:rPr lang="ru-RU" sz="1400" baseline="300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1, 2</a:t>
                      </a:r>
                      <a:endParaRPr lang="ru-RU" sz="1100">
                        <a:latin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137(100,0)</a:t>
                      </a:r>
                      <a:endParaRPr lang="ru-RU" sz="11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65(100,0)</a:t>
                      </a:r>
                      <a:endParaRPr lang="ru-RU" sz="11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0228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- </a:t>
                      </a:r>
                      <a:r>
                        <a:rPr lang="ru-RU" sz="1400" b="1" dirty="0" err="1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дисбиоз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I степени (умеренный)</a:t>
                      </a:r>
                      <a:endParaRPr lang="ru-RU" sz="1100" b="1" dirty="0">
                        <a:latin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46(83,64) </a:t>
                      </a:r>
                      <a:r>
                        <a:rPr lang="ru-RU" sz="1400" baseline="300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1, 2</a:t>
                      </a:r>
                      <a:endParaRPr lang="ru-RU" sz="1100">
                        <a:latin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96(70,07)</a:t>
                      </a:r>
                      <a:endParaRPr lang="ru-RU" sz="11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43(66,15)</a:t>
                      </a:r>
                      <a:endParaRPr lang="ru-RU" sz="11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0228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- </a:t>
                      </a:r>
                      <a:r>
                        <a:rPr lang="ru-RU" sz="1400" b="1" dirty="0" err="1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дисбиоз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II степени (выраженный)</a:t>
                      </a:r>
                      <a:endParaRPr lang="ru-RU" sz="1100" b="1" dirty="0">
                        <a:latin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0(0,00) </a:t>
                      </a:r>
                      <a:r>
                        <a:rPr lang="ru-RU" sz="1400" baseline="300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1, 2</a:t>
                      </a:r>
                      <a:endParaRPr lang="ru-RU" sz="1100">
                        <a:latin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41(29,93)</a:t>
                      </a:r>
                      <a:endParaRPr lang="ru-RU" sz="11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22(33,84)</a:t>
                      </a:r>
                      <a:endParaRPr lang="ru-RU" sz="11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6" name="Рамка 5"/>
          <p:cNvSpPr/>
          <p:nvPr/>
        </p:nvSpPr>
        <p:spPr>
          <a:xfrm>
            <a:off x="3886200" y="3505200"/>
            <a:ext cx="1143000" cy="6096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Рамка 6"/>
          <p:cNvSpPr/>
          <p:nvPr/>
        </p:nvSpPr>
        <p:spPr>
          <a:xfrm>
            <a:off x="7162800" y="4114800"/>
            <a:ext cx="1143000" cy="5334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4611231"/>
            <a:ext cx="8915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Исследование материала из влагалища у пациенток с РМ и РСА методом ПЦР РВ в зависимости от типа расстройств менструации, </a:t>
            </a:r>
            <a:r>
              <a:rPr lang="ru-RU" sz="2000" dirty="0" err="1" smtClean="0"/>
              <a:t>микроэкологические</a:t>
            </a:r>
            <a:r>
              <a:rPr lang="ru-RU" sz="2000" dirty="0" smtClean="0"/>
              <a:t> изменения распределились следующим образом: дефицит </a:t>
            </a:r>
            <a:r>
              <a:rPr lang="ru-RU" sz="2000" dirty="0" err="1" smtClean="0"/>
              <a:t>лактобацилл</a:t>
            </a:r>
            <a:r>
              <a:rPr lang="ru-RU" sz="2000" dirty="0" smtClean="0"/>
              <a:t>  умеренный при дисменореи наблюдался в 83,6%,  </a:t>
            </a:r>
          </a:p>
          <a:p>
            <a:pPr algn="just"/>
            <a:r>
              <a:rPr lang="ru-RU" sz="2000" dirty="0" smtClean="0"/>
              <a:t>при </a:t>
            </a:r>
            <a:r>
              <a:rPr lang="ru-RU" sz="2000" dirty="0" err="1" smtClean="0"/>
              <a:t>олигоменореи</a:t>
            </a:r>
            <a:r>
              <a:rPr lang="ru-RU" sz="2000" dirty="0" smtClean="0"/>
              <a:t> умеренный в 70%, а выраженный в 30%, </a:t>
            </a:r>
          </a:p>
          <a:p>
            <a:pPr algn="just"/>
            <a:r>
              <a:rPr lang="ru-RU" sz="2000" dirty="0" smtClean="0"/>
              <a:t>при аменореи вторичной  умеренный 66%, выраженный в 34%.</a:t>
            </a:r>
            <a:endParaRPr lang="ru-RU" sz="2000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При оценке качественного состава</a:t>
            </a:r>
            <a:br>
              <a:rPr lang="ru-RU" sz="2400" b="1" dirty="0" smtClean="0"/>
            </a:br>
            <a:r>
              <a:rPr lang="ru-RU" sz="2400" b="1" dirty="0" smtClean="0"/>
              <a:t> вагинального </a:t>
            </a:r>
            <a:r>
              <a:rPr lang="ru-RU" sz="2400" b="1" dirty="0" err="1" smtClean="0"/>
              <a:t>микробиома</a:t>
            </a:r>
            <a:endParaRPr lang="ru-RU" sz="2400" b="1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537448" cy="50292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у пациенток группы </a:t>
            </a:r>
            <a:r>
              <a:rPr lang="en-US" dirty="0" smtClean="0"/>
              <a:t>I</a:t>
            </a:r>
            <a:r>
              <a:rPr lang="ru-RU" dirty="0" smtClean="0"/>
              <a:t> с </a:t>
            </a:r>
            <a:r>
              <a:rPr lang="ru-RU" dirty="0" err="1" smtClean="0"/>
              <a:t>дисбиозом</a:t>
            </a:r>
            <a:r>
              <a:rPr lang="ru-RU" dirty="0" smtClean="0"/>
              <a:t> влагалища было выявлено: в 45,00 % случаев анаэробы (</a:t>
            </a:r>
            <a:r>
              <a:rPr lang="ru-RU" dirty="0" err="1" smtClean="0"/>
              <a:t>Gardnerella</a:t>
            </a:r>
            <a:r>
              <a:rPr lang="ru-RU" dirty="0" smtClean="0"/>
              <a:t> </a:t>
            </a:r>
            <a:r>
              <a:rPr lang="ru-RU" dirty="0" err="1" smtClean="0"/>
              <a:t>vaginalis</a:t>
            </a:r>
            <a:r>
              <a:rPr lang="ru-RU" dirty="0" smtClean="0"/>
              <a:t>, </a:t>
            </a:r>
            <a:r>
              <a:rPr lang="ru-RU" dirty="0" err="1" smtClean="0"/>
              <a:t>Atopobium</a:t>
            </a:r>
            <a:r>
              <a:rPr lang="ru-RU" dirty="0" smtClean="0"/>
              <a:t> </a:t>
            </a:r>
            <a:r>
              <a:rPr lang="ru-RU" dirty="0" err="1" smtClean="0"/>
              <a:t>vaginae</a:t>
            </a:r>
            <a:r>
              <a:rPr lang="ru-RU" dirty="0" smtClean="0"/>
              <a:t>, </a:t>
            </a:r>
            <a:r>
              <a:rPr lang="ru-RU" dirty="0" err="1" smtClean="0"/>
              <a:t>Prevotella</a:t>
            </a:r>
            <a:r>
              <a:rPr lang="ru-RU" dirty="0" smtClean="0"/>
              <a:t> </a:t>
            </a:r>
            <a:r>
              <a:rPr lang="ru-RU" dirty="0" err="1" smtClean="0"/>
              <a:t>bivia</a:t>
            </a:r>
            <a:r>
              <a:rPr lang="ru-RU" dirty="0" smtClean="0"/>
              <a:t>, </a:t>
            </a:r>
            <a:r>
              <a:rPr lang="ru-RU" dirty="0" err="1" smtClean="0"/>
              <a:t>Eubacterium</a:t>
            </a:r>
            <a:r>
              <a:rPr lang="ru-RU" dirty="0" smtClean="0"/>
              <a:t> </a:t>
            </a:r>
            <a:r>
              <a:rPr lang="ru-RU" dirty="0" err="1" smtClean="0"/>
              <a:t>spp</a:t>
            </a:r>
            <a:r>
              <a:rPr lang="ru-RU" dirty="0" smtClean="0"/>
              <a:t>., </a:t>
            </a:r>
            <a:r>
              <a:rPr lang="ru-RU" dirty="0" err="1" smtClean="0"/>
              <a:t>Megasphaera</a:t>
            </a:r>
            <a:r>
              <a:rPr lang="ru-RU" dirty="0" smtClean="0"/>
              <a:t> </a:t>
            </a:r>
            <a:r>
              <a:rPr lang="ru-RU" dirty="0" err="1" smtClean="0"/>
              <a:t>spp</a:t>
            </a:r>
            <a:r>
              <a:rPr lang="ru-RU" dirty="0" smtClean="0"/>
              <a:t>.), в 49,37 % - доминировали аэробные микроорганизмы (сем. </a:t>
            </a:r>
            <a:r>
              <a:rPr lang="ru-RU" dirty="0" err="1" smtClean="0"/>
              <a:t>Enterobacteriaceae</a:t>
            </a:r>
            <a:r>
              <a:rPr lang="ru-RU" dirty="0" smtClean="0"/>
              <a:t>, </a:t>
            </a:r>
            <a:r>
              <a:rPr lang="ru-RU" dirty="0" err="1" smtClean="0"/>
              <a:t>Streptococcus</a:t>
            </a:r>
            <a:r>
              <a:rPr lang="ru-RU" dirty="0" smtClean="0"/>
              <a:t> </a:t>
            </a:r>
            <a:r>
              <a:rPr lang="ru-RU" dirty="0" err="1" smtClean="0"/>
              <a:t>spp</a:t>
            </a:r>
            <a:r>
              <a:rPr lang="ru-RU" dirty="0" smtClean="0"/>
              <a:t>., </a:t>
            </a:r>
            <a:r>
              <a:rPr lang="ru-RU" dirty="0" err="1" smtClean="0"/>
              <a:t>Staphylococcus</a:t>
            </a:r>
            <a:r>
              <a:rPr lang="ru-RU" dirty="0" smtClean="0"/>
              <a:t> </a:t>
            </a:r>
            <a:r>
              <a:rPr lang="ru-RU" dirty="0" err="1" smtClean="0"/>
              <a:t>spp</a:t>
            </a:r>
            <a:r>
              <a:rPr lang="ru-RU" dirty="0" smtClean="0"/>
              <a:t>.), в 5,63 % случаях наблюдался смешанный тип </a:t>
            </a:r>
            <a:r>
              <a:rPr lang="ru-RU" dirty="0" err="1" smtClean="0"/>
              <a:t>микробиома</a:t>
            </a:r>
            <a:r>
              <a:rPr lang="ru-RU" dirty="0" smtClean="0"/>
              <a:t>, с наличием абсолютных патогенных агентов, которые передаются преимущественно половым путем. </a:t>
            </a:r>
          </a:p>
          <a:p>
            <a:pPr algn="just"/>
            <a:r>
              <a:rPr lang="ru-RU" dirty="0" smtClean="0"/>
              <a:t>У пациенток группы </a:t>
            </a:r>
            <a:r>
              <a:rPr lang="en-US" dirty="0" smtClean="0"/>
              <a:t>II</a:t>
            </a:r>
            <a:r>
              <a:rPr lang="ru-RU" dirty="0" smtClean="0"/>
              <a:t> с </a:t>
            </a:r>
            <a:r>
              <a:rPr lang="ru-RU" dirty="0" err="1" smtClean="0"/>
              <a:t>дисбиозом</a:t>
            </a:r>
            <a:r>
              <a:rPr lang="ru-RU" dirty="0" smtClean="0"/>
              <a:t> влагалища: в 55,00 % случаев доминировал удельный вес анаэробов (</a:t>
            </a:r>
            <a:r>
              <a:rPr lang="ru-RU" dirty="0" err="1" smtClean="0"/>
              <a:t>Gardnerella</a:t>
            </a:r>
            <a:r>
              <a:rPr lang="ru-RU" dirty="0" smtClean="0"/>
              <a:t> </a:t>
            </a:r>
            <a:r>
              <a:rPr lang="ru-RU" dirty="0" err="1" smtClean="0"/>
              <a:t>vaginalis</a:t>
            </a:r>
            <a:r>
              <a:rPr lang="ru-RU" dirty="0" smtClean="0"/>
              <a:t>, </a:t>
            </a:r>
            <a:r>
              <a:rPr lang="ru-RU" dirty="0" err="1" smtClean="0"/>
              <a:t>Atopobium</a:t>
            </a:r>
            <a:r>
              <a:rPr lang="ru-RU" dirty="0" smtClean="0"/>
              <a:t> </a:t>
            </a:r>
            <a:r>
              <a:rPr lang="ru-RU" dirty="0" err="1" smtClean="0"/>
              <a:t>vaginae</a:t>
            </a:r>
            <a:r>
              <a:rPr lang="ru-RU" dirty="0" smtClean="0"/>
              <a:t>, </a:t>
            </a:r>
            <a:r>
              <a:rPr lang="ru-RU" dirty="0" err="1" smtClean="0"/>
              <a:t>Prevotella</a:t>
            </a:r>
            <a:r>
              <a:rPr lang="ru-RU" dirty="0" smtClean="0"/>
              <a:t> </a:t>
            </a:r>
            <a:r>
              <a:rPr lang="ru-RU" dirty="0" err="1" smtClean="0"/>
              <a:t>bivia</a:t>
            </a:r>
            <a:r>
              <a:rPr lang="ru-RU" dirty="0" smtClean="0"/>
              <a:t>, </a:t>
            </a:r>
            <a:r>
              <a:rPr lang="ru-RU" dirty="0" err="1" smtClean="0"/>
              <a:t>Eubacterium</a:t>
            </a:r>
            <a:r>
              <a:rPr lang="ru-RU" dirty="0" smtClean="0"/>
              <a:t> </a:t>
            </a:r>
            <a:r>
              <a:rPr lang="ru-RU" dirty="0" err="1" smtClean="0"/>
              <a:t>spp</a:t>
            </a:r>
            <a:r>
              <a:rPr lang="ru-RU" dirty="0" smtClean="0"/>
              <a:t>., </a:t>
            </a:r>
            <a:r>
              <a:rPr lang="ru-RU" dirty="0" err="1" smtClean="0"/>
              <a:t>Megasphaera</a:t>
            </a:r>
            <a:r>
              <a:rPr lang="ru-RU" dirty="0" smtClean="0"/>
              <a:t> </a:t>
            </a:r>
            <a:r>
              <a:rPr lang="ru-RU" dirty="0" err="1" smtClean="0"/>
              <a:t>spp</a:t>
            </a:r>
            <a:r>
              <a:rPr lang="ru-RU" dirty="0" smtClean="0"/>
              <a:t>.), в 24,38 % случаев регистрировались аэробные микроорганизмы (сем. </a:t>
            </a:r>
            <a:r>
              <a:rPr lang="ru-RU" dirty="0" err="1" smtClean="0"/>
              <a:t>Enterobacteriaceae</a:t>
            </a:r>
            <a:r>
              <a:rPr lang="ru-RU" dirty="0" smtClean="0"/>
              <a:t>, </a:t>
            </a:r>
            <a:r>
              <a:rPr lang="ru-RU" dirty="0" err="1" smtClean="0"/>
              <a:t>Streptococcus</a:t>
            </a:r>
            <a:r>
              <a:rPr lang="ru-RU" dirty="0" smtClean="0"/>
              <a:t> </a:t>
            </a:r>
            <a:r>
              <a:rPr lang="ru-RU" dirty="0" err="1" smtClean="0"/>
              <a:t>spp</a:t>
            </a:r>
            <a:r>
              <a:rPr lang="ru-RU" dirty="0" smtClean="0"/>
              <a:t>., </a:t>
            </a:r>
            <a:r>
              <a:rPr lang="ru-RU" dirty="0" err="1" smtClean="0"/>
              <a:t>Staphylococcus</a:t>
            </a:r>
            <a:r>
              <a:rPr lang="ru-RU" dirty="0" smtClean="0"/>
              <a:t> </a:t>
            </a:r>
            <a:r>
              <a:rPr lang="ru-RU" dirty="0" err="1" smtClean="0"/>
              <a:t>spp</a:t>
            </a:r>
            <a:r>
              <a:rPr lang="ru-RU" dirty="0" smtClean="0"/>
              <a:t>.), а в 20,02 % случаев наблюдался смешанный тип </a:t>
            </a:r>
            <a:r>
              <a:rPr lang="ru-RU" dirty="0" err="1" smtClean="0"/>
              <a:t>микробиома</a:t>
            </a:r>
            <a:r>
              <a:rPr lang="ru-RU" dirty="0" smtClean="0"/>
              <a:t>, с наличием абсолютных патогенных агентов, которые передаются преимущественно половым путем. </a:t>
            </a:r>
          </a:p>
          <a:p>
            <a:endParaRPr lang="ru-RU" dirty="0"/>
          </a:p>
        </p:txBody>
      </p:sp>
      <p:pic>
        <p:nvPicPr>
          <p:cNvPr id="33794" name="Picture 2" descr="Картинки красивые девушки нарисованные с цветами (69 фото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152400"/>
            <a:ext cx="1447800" cy="14478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Результаты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686800" cy="52578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200" dirty="0" smtClean="0"/>
              <a:t>оценки степени нарушения вагинального </a:t>
            </a:r>
            <a:r>
              <a:rPr lang="ru-RU" sz="2200" dirty="0" err="1" smtClean="0"/>
              <a:t>микробиома</a:t>
            </a:r>
            <a:r>
              <a:rPr lang="ru-RU" sz="2200" dirty="0" smtClean="0"/>
              <a:t> в ходе исследования ни у одной из  257 пациенток с РМ и РСА не выявила </a:t>
            </a:r>
            <a:r>
              <a:rPr lang="ru-RU" sz="2200" dirty="0" err="1" smtClean="0"/>
              <a:t>нормоценоз</a:t>
            </a:r>
            <a:r>
              <a:rPr lang="ru-RU" sz="2200" dirty="0" smtClean="0"/>
              <a:t> и малочисленны случаи его промежуточного типа; </a:t>
            </a:r>
          </a:p>
          <a:p>
            <a:pPr algn="just"/>
            <a:r>
              <a:rPr lang="ru-RU" sz="2200" dirty="0" smtClean="0"/>
              <a:t>обнаружен дисбаланс между </a:t>
            </a:r>
            <a:r>
              <a:rPr lang="ru-RU" sz="2200" dirty="0" err="1" smtClean="0"/>
              <a:t>индигенными</a:t>
            </a:r>
            <a:r>
              <a:rPr lang="ru-RU" sz="2200" dirty="0" smtClean="0"/>
              <a:t> и факультативными показателями, чем сложнее расстройство менструаций, тем </a:t>
            </a:r>
            <a:r>
              <a:rPr lang="ru-RU" sz="2200" dirty="0" err="1" smtClean="0"/>
              <a:t>выраженней</a:t>
            </a:r>
            <a:r>
              <a:rPr lang="ru-RU" sz="2200" dirty="0" smtClean="0"/>
              <a:t> нарушения вагинального </a:t>
            </a:r>
            <a:r>
              <a:rPr lang="ru-RU" sz="2200" dirty="0" err="1" smtClean="0"/>
              <a:t>микробиома</a:t>
            </a:r>
            <a:r>
              <a:rPr lang="ru-RU" sz="2200" dirty="0" smtClean="0"/>
              <a:t> </a:t>
            </a:r>
          </a:p>
          <a:p>
            <a:pPr algn="just"/>
            <a:r>
              <a:rPr lang="ru-RU" sz="2200" dirty="0" smtClean="0"/>
              <a:t>У пациенток с РМ и РСА, живущих с ВИЧ, наблюдался выраженный </a:t>
            </a:r>
            <a:r>
              <a:rPr lang="ru-RU" sz="2200" dirty="0" err="1" smtClean="0"/>
              <a:t>дисбиоз</a:t>
            </a:r>
            <a:r>
              <a:rPr lang="ru-RU" sz="2200" dirty="0" smtClean="0"/>
              <a:t> вагинального </a:t>
            </a:r>
            <a:r>
              <a:rPr lang="ru-RU" sz="2200" dirty="0" err="1" smtClean="0"/>
              <a:t>микробиома</a:t>
            </a:r>
            <a:r>
              <a:rPr lang="ru-RU" sz="2200" dirty="0" smtClean="0"/>
              <a:t> с присутствием трех-четырех компонентных ассоциаций условно-патогенных и патогенных микроорганизмов, с доминированием грибковой микрофлоры и условно анаэробных бактерий </a:t>
            </a:r>
          </a:p>
          <a:p>
            <a:r>
              <a:rPr lang="ru-RU" sz="2200" dirty="0" smtClean="0"/>
              <a:t>результаты исследования подтверждают жизненно-важную роль контроля состояния </a:t>
            </a:r>
            <a:r>
              <a:rPr lang="ru-RU" sz="2200" dirty="0" err="1" smtClean="0"/>
              <a:t>микробиома</a:t>
            </a:r>
            <a:r>
              <a:rPr lang="ru-RU" sz="2200" dirty="0" smtClean="0"/>
              <a:t> половых партнеров, так как в результате незащищенной половой активности, в том числе, в </a:t>
            </a:r>
            <a:r>
              <a:rPr lang="ru-RU" sz="2200" dirty="0" err="1" smtClean="0"/>
              <a:t>негетеросексуальных</a:t>
            </a:r>
            <a:r>
              <a:rPr lang="ru-RU" sz="2200" dirty="0" smtClean="0"/>
              <a:t> отношениях, несмотря на невозможность иметь </a:t>
            </a:r>
            <a:r>
              <a:rPr lang="ru-RU" sz="2200" dirty="0" err="1" smtClean="0"/>
              <a:t>непланируемую</a:t>
            </a:r>
            <a:r>
              <a:rPr lang="ru-RU" sz="2200" dirty="0" smtClean="0"/>
              <a:t> беременность, допустим риск полового пути инфицирования половых партнеров</a:t>
            </a:r>
          </a:p>
          <a:p>
            <a:endParaRPr lang="ru-RU" dirty="0"/>
          </a:p>
        </p:txBody>
      </p:sp>
      <p:pic>
        <p:nvPicPr>
          <p:cNvPr id="23554" name="Picture 2" descr="Картинки красивые девушки нарисованные с цветами (69 фото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0"/>
            <a:ext cx="1447800" cy="14478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Выводы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ru-RU" dirty="0" smtClean="0"/>
              <a:t>выявленные данные состояния влагалищного </a:t>
            </a:r>
            <a:r>
              <a:rPr lang="ru-RU" dirty="0" err="1" smtClean="0"/>
              <a:t>микробиома</a:t>
            </a:r>
            <a:r>
              <a:rPr lang="ru-RU" dirty="0" smtClean="0"/>
              <a:t> девушек-подростков с расстройством менструации и рискованной сексуальной активностью </a:t>
            </a:r>
          </a:p>
          <a:p>
            <a:pPr algn="ctr">
              <a:buNone/>
            </a:pPr>
            <a:r>
              <a:rPr lang="ru-RU" b="1" dirty="0" smtClean="0"/>
              <a:t>с использованием метода комплексной количественной </a:t>
            </a:r>
            <a:r>
              <a:rPr lang="ru-RU" b="1" dirty="0" err="1" smtClean="0"/>
              <a:t>полимеразной</a:t>
            </a:r>
            <a:r>
              <a:rPr lang="ru-RU" b="1" dirty="0" smtClean="0"/>
              <a:t> цепной реакции в режиме реального времени</a:t>
            </a:r>
          </a:p>
          <a:p>
            <a:pPr algn="ctr">
              <a:buNone/>
            </a:pPr>
            <a:r>
              <a:rPr lang="ru-RU" dirty="0" smtClean="0"/>
              <a:t>позволят научно обосновать разработку профилактической, лечебной и реабилитационной помощи по укреплению репродуктивного здоровья </a:t>
            </a:r>
          </a:p>
          <a:p>
            <a:endParaRPr lang="ru-RU" dirty="0"/>
          </a:p>
        </p:txBody>
      </p:sp>
      <p:pic>
        <p:nvPicPr>
          <p:cNvPr id="21506" name="Picture 2" descr="Картинка нарисованная девушка со спины - 74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304800"/>
            <a:ext cx="1111906" cy="10763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Благодарю за внимание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irina.b</a:t>
            </a:r>
            <a:r>
              <a:rPr lang="en-US" dirty="0" smtClean="0"/>
              <a:t>-s@ mail.ru</a:t>
            </a:r>
          </a:p>
          <a:p>
            <a:r>
              <a:rPr lang="en-US" dirty="0" smtClean="0"/>
              <a:t>+79493016925</a:t>
            </a:r>
            <a:endParaRPr lang="ru-RU" dirty="0" smtClean="0"/>
          </a:p>
          <a:p>
            <a:r>
              <a:rPr lang="ru-RU" dirty="0" smtClean="0"/>
              <a:t>Сайт: </a:t>
            </a:r>
            <a:r>
              <a:rPr lang="en-US" dirty="0" smtClean="0"/>
              <a:t>Dr Irina B-S</a:t>
            </a:r>
          </a:p>
          <a:p>
            <a:endParaRPr lang="ru-RU" dirty="0"/>
          </a:p>
        </p:txBody>
      </p:sp>
      <p:pic>
        <p:nvPicPr>
          <p:cNvPr id="35842" name="Picture 2" descr="Купити Вафельна картинка Дівчинка з квітами 20х30 027027/pr153 в інтернет  магазині La-Tor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4876800" y="2743200"/>
            <a:ext cx="3276600" cy="342900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Актуальность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915400" cy="52578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1600" b="1" dirty="0" smtClean="0"/>
              <a:t>Высокая распространенность рискованных форм полового поведения </a:t>
            </a:r>
            <a:r>
              <a:rPr lang="ru-RU" sz="1600" dirty="0" smtClean="0"/>
              <a:t>в подростковом возрасте, деформация репродуктивных установок нарушают процесс формирования репродуктивного здоровья и ограничивают реализацию репродуктивной функции </a:t>
            </a:r>
          </a:p>
          <a:p>
            <a:pPr algn="just"/>
            <a:r>
              <a:rPr lang="ru-RU" sz="1600" b="1" dirty="0" smtClean="0"/>
              <a:t>Небезопасные явления </a:t>
            </a:r>
            <a:r>
              <a:rPr lang="ru-RU" sz="1600" dirty="0" smtClean="0"/>
              <a:t>со стороны взрослого общества как «социальное заражение» (как </a:t>
            </a:r>
            <a:r>
              <a:rPr lang="ru-RU" sz="1600" dirty="0" err="1" smtClean="0"/>
              <a:t>секстинг</a:t>
            </a:r>
            <a:r>
              <a:rPr lang="ru-RU" sz="1600" dirty="0" smtClean="0"/>
              <a:t>) психологически незрелого подростка через интернет и средства массовой информации провоцируют «узнать жизнь» путем экспериментов на самих себе </a:t>
            </a:r>
          </a:p>
          <a:p>
            <a:pPr algn="just"/>
            <a:r>
              <a:rPr lang="ru-RU" sz="1600" dirty="0" smtClean="0"/>
              <a:t>Несовершеннолетние девушки имеют </a:t>
            </a:r>
            <a:r>
              <a:rPr lang="ru-RU" sz="1600" b="1" dirty="0" smtClean="0"/>
              <a:t>паттерны рискованного поведения</a:t>
            </a:r>
            <a:r>
              <a:rPr lang="ru-RU" sz="1600" dirty="0" smtClean="0"/>
              <a:t>, втянутые в коммерческий секс, находясь в местах заключения, имея хронические психические расстройства, при безнадзорности, находясь в трудных жизненных ситуациях</a:t>
            </a:r>
          </a:p>
          <a:p>
            <a:pPr algn="just"/>
            <a:r>
              <a:rPr lang="ru-RU" sz="1600" dirty="0" smtClean="0"/>
              <a:t>Определение </a:t>
            </a:r>
            <a:r>
              <a:rPr lang="ru-RU" sz="1600" b="1" dirty="0" smtClean="0"/>
              <a:t>«юные женщины» </a:t>
            </a:r>
            <a:r>
              <a:rPr lang="ru-RU" sz="1600" dirty="0" smtClean="0"/>
              <a:t>стало традиционным - так называют девушек-подростков, приобретших опыт сексуальных контактов до совершеннолетия с фактом рискованного полового поведения (незащищенные сексуальные контакты, в т.ч. негетеросексуальные) и определяют к группе риска </a:t>
            </a:r>
          </a:p>
          <a:p>
            <a:pPr algn="just"/>
            <a:r>
              <a:rPr lang="ru-RU" sz="1600" b="1" dirty="0" smtClean="0"/>
              <a:t>Рискованная сексуальная активность </a:t>
            </a:r>
            <a:r>
              <a:rPr lang="ru-RU" sz="1600" dirty="0" smtClean="0"/>
              <a:t>(промискуитет, низкая </a:t>
            </a:r>
            <a:r>
              <a:rPr lang="ru-RU" sz="1600" dirty="0" err="1" smtClean="0"/>
              <a:t>барьерно-контрацептивная</a:t>
            </a:r>
            <a:r>
              <a:rPr lang="ru-RU" sz="1600" dirty="0" smtClean="0"/>
              <a:t> активность, нетрадиционные формы сексуальных отношений), так и следствие снижения защитных механизмов, обусловленных биологическими и анатомическими особенности девушек-подростков, что значительно повышает риск инфицирования ВИЧ при контакте с ВИЧ-инфицированными</a:t>
            </a:r>
          </a:p>
          <a:p>
            <a:pPr algn="just"/>
            <a:r>
              <a:rPr lang="ru-RU" sz="1600" b="1" dirty="0" smtClean="0"/>
              <a:t>Данные статистики Донецкой Народной Республики </a:t>
            </a:r>
            <a:r>
              <a:rPr lang="ru-RU" sz="1600" dirty="0" smtClean="0"/>
              <a:t>(2023-2024 гг.) подтверждают факт вовлечения юных в эпидемию: заболеваемость ВИЧ-инфекцией среди населения от 0-18 лет в среднем 0,26 на 100 тыс., при этом превалирует частота полового пути инфицирования - 82,09 %, получают </a:t>
            </a:r>
            <a:r>
              <a:rPr lang="ru-RU" sz="1600" dirty="0" err="1" smtClean="0"/>
              <a:t>антиретровирусную</a:t>
            </a:r>
            <a:r>
              <a:rPr lang="ru-RU" sz="1600" dirty="0" smtClean="0"/>
              <a:t> терапию (АРВТ) - 34,45% подростков от общего количества пациентов</a:t>
            </a:r>
          </a:p>
          <a:p>
            <a:pPr algn="just">
              <a:buNone/>
            </a:pPr>
            <a:endParaRPr lang="ru-RU" sz="1400" dirty="0"/>
          </a:p>
        </p:txBody>
      </p:sp>
      <p:pic>
        <p:nvPicPr>
          <p:cNvPr id="27650" name="Picture 2" descr="Идеи на тему «Рисованные девушки» (460) | рисовать, иллюстрации, рисун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0"/>
            <a:ext cx="1371600" cy="137160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Актуальность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537448" cy="5029200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dirty="0" smtClean="0"/>
              <a:t>Учитывая, что первые симптомы ВИЧ проявляются много лет спустя, то можно с определенной долей уверенности утверждать, что большинство 20-30-летних больных СПИД женщин инфицировались в подростковом возрасте, в том числе, имея незащищенные половые контакты</a:t>
            </a:r>
          </a:p>
          <a:p>
            <a:pPr algn="just"/>
            <a:r>
              <a:rPr lang="ru-RU" dirty="0" smtClean="0"/>
              <a:t>Все больше девушек, инфицируются ВИЧ от своих постоянных партнеров, которые раньше имели опыт парентерального использования </a:t>
            </a:r>
            <a:r>
              <a:rPr lang="ru-RU" dirty="0" err="1" smtClean="0"/>
              <a:t>психоактивных</a:t>
            </a:r>
            <a:r>
              <a:rPr lang="ru-RU" dirty="0" smtClean="0"/>
              <a:t> веществ и, не знают, либо преднамеренно утаивают свой ВИЧ-статус </a:t>
            </a:r>
          </a:p>
          <a:p>
            <a:pPr algn="just"/>
            <a:r>
              <a:rPr lang="ru-RU" dirty="0" smtClean="0"/>
              <a:t>По статистике однократный незащищенный половой контакт с ВИЧ – инфицированным (ВИЧ-И) партнером может в 0,1 - 0,2 % случаев приводит к заражению, многократные контакты - в 50-85 %, причем риск у девушек в два раза выше, чем у мужчин</a:t>
            </a:r>
          </a:p>
          <a:p>
            <a:pPr algn="just"/>
            <a:r>
              <a:rPr lang="ru-RU" dirty="0" smtClean="0"/>
              <a:t> В настоящее время продолжается распространение ВИЧ-инфицирования связанного с вертикальной трансмиссией вируса и рост числа «детей, затронутых эпидемией ВИЧ-инфекции» </a:t>
            </a:r>
          </a:p>
          <a:p>
            <a:pPr algn="just"/>
            <a:r>
              <a:rPr lang="ru-RU" dirty="0" smtClean="0"/>
              <a:t>Поэтому задача современной диагностики изменилась: необходим не только поиск отдельных возбудителей ИППП, но и комплексная оценка вагинального </a:t>
            </a:r>
            <a:r>
              <a:rPr lang="ru-RU" dirty="0" err="1" smtClean="0"/>
              <a:t>микробиома</a:t>
            </a:r>
            <a:r>
              <a:rPr lang="ru-RU" dirty="0" smtClean="0"/>
              <a:t> (совокупность </a:t>
            </a:r>
            <a:r>
              <a:rPr lang="ru-RU" dirty="0" err="1" smtClean="0"/>
              <a:t>микрооганизмов</a:t>
            </a:r>
            <a:r>
              <a:rPr lang="ru-RU" dirty="0" smtClean="0"/>
              <a:t>, выживающих и сосуществующих в определенной среде) – результаты тестирования на </a:t>
            </a:r>
            <a:r>
              <a:rPr lang="ru-RU" dirty="0" err="1" smtClean="0"/>
              <a:t>патогены</a:t>
            </a:r>
            <a:r>
              <a:rPr lang="ru-RU" dirty="0" smtClean="0"/>
              <a:t> и определение соотношений нормальной и условно патогенных представителей</a:t>
            </a:r>
          </a:p>
          <a:p>
            <a:pPr algn="just"/>
            <a:r>
              <a:rPr lang="ru-RU" dirty="0" smtClean="0"/>
              <a:t>Несмотря на значимость проблемы, до настоящего времени факторы, снижающие качество репродуктивного здоровья в популяции девушек-подростков с расстройством менструации и рискованной сексуальной активностью, в том числе </a:t>
            </a:r>
            <a:r>
              <a:rPr lang="ru-RU" dirty="0" err="1" smtClean="0"/>
              <a:t>негетеросексуальной</a:t>
            </a:r>
            <a:r>
              <a:rPr lang="ru-RU" dirty="0" smtClean="0"/>
              <a:t>, остаются недостаточно изученными</a:t>
            </a:r>
          </a:p>
          <a:p>
            <a:pPr algn="just"/>
            <a:endParaRPr lang="ru-RU" dirty="0"/>
          </a:p>
        </p:txBody>
      </p:sp>
      <p:pic>
        <p:nvPicPr>
          <p:cNvPr id="7170" name="Picture 2" descr="Картинки красивые девушки нарисованные модные (49 фото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0"/>
            <a:ext cx="1143000" cy="142732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Цель</a:t>
            </a:r>
            <a:r>
              <a:rPr lang="ru-RU" dirty="0" smtClean="0"/>
              <a:t>: </a:t>
            </a:r>
            <a:r>
              <a:rPr lang="ru-RU" sz="2200" b="1" dirty="0" smtClean="0"/>
              <a:t>изучить состояния влагалищного </a:t>
            </a:r>
            <a:r>
              <a:rPr lang="ru-RU" sz="2200" b="1" dirty="0" err="1" smtClean="0"/>
              <a:t>микробиома</a:t>
            </a:r>
            <a:r>
              <a:rPr lang="ru-RU" sz="2200" b="1" dirty="0" smtClean="0"/>
              <a:t> девушек-подростков с расстройством менструации и рискованной сексуальной активностью </a:t>
            </a:r>
            <a:r>
              <a:rPr lang="ru-RU" sz="2200" dirty="0" smtClean="0"/>
              <a:t/>
            </a:r>
            <a:br>
              <a:rPr lang="ru-RU" sz="2200" dirty="0" smtClean="0"/>
            </a:b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52400" y="2590800"/>
            <a:ext cx="8613648" cy="4267200"/>
          </a:xfrm>
        </p:spPr>
        <p:txBody>
          <a:bodyPr>
            <a:normAutofit fontScale="55000" lnSpcReduction="20000"/>
          </a:bodyPr>
          <a:lstStyle/>
          <a:p>
            <a:pPr algn="just"/>
            <a:endParaRPr lang="ru-RU" dirty="0" smtClean="0"/>
          </a:p>
          <a:p>
            <a:pPr algn="just"/>
            <a:r>
              <a:rPr lang="ru-RU" sz="3300" dirty="0" smtClean="0"/>
              <a:t>Изучен влагалищный </a:t>
            </a:r>
            <a:r>
              <a:rPr lang="ru-RU" sz="3300" dirty="0" err="1" smtClean="0"/>
              <a:t>микробиом</a:t>
            </a:r>
            <a:r>
              <a:rPr lang="ru-RU" sz="3300" dirty="0" smtClean="0"/>
              <a:t> у 425 несовершеннолетних с использованием метода комплексной количественной </a:t>
            </a:r>
            <a:r>
              <a:rPr lang="ru-RU" sz="3300" dirty="0" err="1" smtClean="0"/>
              <a:t>полимеразной</a:t>
            </a:r>
            <a:r>
              <a:rPr lang="ru-RU" sz="3300" dirty="0" smtClean="0"/>
              <a:t> цепной реакции в режиме реального времени</a:t>
            </a:r>
          </a:p>
          <a:p>
            <a:pPr algn="just"/>
            <a:endParaRPr lang="ru-RU" sz="3300" dirty="0" smtClean="0"/>
          </a:p>
          <a:p>
            <a:pPr algn="just"/>
            <a:r>
              <a:rPr lang="ru-RU" sz="3300" dirty="0" err="1" smtClean="0"/>
              <a:t>Дисбиоз</a:t>
            </a:r>
            <a:r>
              <a:rPr lang="ru-RU" sz="3300" dirty="0" smtClean="0"/>
              <a:t> I степени (умеренный) диагностировали в случае повышения УПМ более 10⁴ ГЭ/обр. при нормальных показателях или незначительном снижении (10⁶ –10⁸ ГЭ/</a:t>
            </a:r>
            <a:r>
              <a:rPr lang="ru-RU" sz="3300" dirty="0" err="1" smtClean="0"/>
              <a:t>обр</a:t>
            </a:r>
            <a:r>
              <a:rPr lang="ru-RU" sz="3300" dirty="0" smtClean="0"/>
              <a:t>) </a:t>
            </a:r>
            <a:r>
              <a:rPr lang="ru-RU" sz="3300" dirty="0" err="1" smtClean="0"/>
              <a:t>Lactobacillus</a:t>
            </a:r>
            <a:r>
              <a:rPr lang="ru-RU" sz="3300" dirty="0" smtClean="0"/>
              <a:t> </a:t>
            </a:r>
            <a:r>
              <a:rPr lang="ru-RU" sz="3300" dirty="0" err="1" smtClean="0"/>
              <a:t>spp</a:t>
            </a:r>
            <a:r>
              <a:rPr lang="ru-RU" sz="3300" dirty="0" smtClean="0"/>
              <a:t>. </a:t>
            </a:r>
          </a:p>
          <a:p>
            <a:pPr algn="just"/>
            <a:r>
              <a:rPr lang="ru-RU" sz="3300" dirty="0" err="1" smtClean="0"/>
              <a:t>Дисбиоз</a:t>
            </a:r>
            <a:r>
              <a:rPr lang="ru-RU" sz="3300" dirty="0" smtClean="0"/>
              <a:t> II  степени (выраженный) устанавливали при выявлении </a:t>
            </a:r>
            <a:r>
              <a:rPr lang="ru-RU" sz="3300" dirty="0" err="1" smtClean="0"/>
              <a:t>Lactobacillus</a:t>
            </a:r>
            <a:r>
              <a:rPr lang="ru-RU" sz="3300" dirty="0" smtClean="0"/>
              <a:t> </a:t>
            </a:r>
            <a:r>
              <a:rPr lang="ru-RU" sz="3300" dirty="0" err="1" smtClean="0"/>
              <a:t>spp</a:t>
            </a:r>
            <a:r>
              <a:rPr lang="ru-RU" sz="3300" dirty="0" smtClean="0"/>
              <a:t>. ниже 10⁶ ГЭ/обр. или полном их отсутствии в сочетании с повышением количества УПМ более 10⁵ ГЭ/обр.</a:t>
            </a:r>
          </a:p>
          <a:p>
            <a:pPr algn="just"/>
            <a:r>
              <a:rPr lang="ru-RU" sz="3300" dirty="0" smtClean="0"/>
              <a:t> </a:t>
            </a:r>
          </a:p>
          <a:p>
            <a:pPr algn="just"/>
            <a:endParaRPr lang="ru-RU" sz="1800" dirty="0" smtClean="0"/>
          </a:p>
          <a:p>
            <a:pPr algn="just"/>
            <a:r>
              <a:rPr lang="ru-RU" sz="1800" dirty="0" smtClean="0"/>
              <a:t>Для математической обработки данных применяли стандартные пакеты общепринятого программного обеспечения </a:t>
            </a:r>
            <a:r>
              <a:rPr lang="en-US" sz="1800" dirty="0" smtClean="0"/>
              <a:t>Microsoft Office Excel</a:t>
            </a:r>
            <a:r>
              <a:rPr lang="ru-RU" sz="1800" dirty="0" smtClean="0"/>
              <a:t> (2010) в среде операционной системы </a:t>
            </a:r>
            <a:r>
              <a:rPr lang="en-US" sz="1800" dirty="0" smtClean="0"/>
              <a:t>Windows</a:t>
            </a:r>
            <a:r>
              <a:rPr lang="ru-RU" sz="1800" dirty="0" smtClean="0"/>
              <a:t> 10, стандартный пакет для статистического анализа данных «</a:t>
            </a:r>
            <a:r>
              <a:rPr lang="en-US" sz="1800" dirty="0" smtClean="0"/>
              <a:t>STATISTICA</a:t>
            </a:r>
            <a:r>
              <a:rPr lang="ru-RU" sz="1800" dirty="0" smtClean="0"/>
              <a:t> 10.0», (</a:t>
            </a:r>
            <a:r>
              <a:rPr lang="en-US" sz="1800" dirty="0" err="1" smtClean="0"/>
              <a:t>StatSoft</a:t>
            </a:r>
            <a:r>
              <a:rPr lang="ru-RU" sz="1800" dirty="0" smtClean="0"/>
              <a:t>, </a:t>
            </a:r>
            <a:r>
              <a:rPr lang="en-US" sz="1800" dirty="0" smtClean="0"/>
              <a:t>Inc</a:t>
            </a:r>
            <a:r>
              <a:rPr lang="ru-RU" sz="1800" dirty="0" smtClean="0"/>
              <a:t>., США). </a:t>
            </a:r>
          </a:p>
          <a:p>
            <a:pPr algn="just"/>
            <a:endParaRPr lang="ru-RU" dirty="0" smtClean="0"/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85800" y="1447800"/>
            <a:ext cx="83058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Материалы и методы</a:t>
            </a: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Группы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839200" cy="5257800"/>
          </a:xfrm>
        </p:spPr>
        <p:txBody>
          <a:bodyPr>
            <a:normAutofit/>
          </a:bodyPr>
          <a:lstStyle/>
          <a:p>
            <a:pPr algn="just"/>
            <a:r>
              <a:rPr lang="ru-RU" sz="1800" dirty="0" smtClean="0"/>
              <a:t>В когорту исследования было включено 257 сексуально-активных пациенток 16</a:t>
            </a:r>
            <a:r>
              <a:rPr lang="ru-RU" sz="1800" dirty="0" smtClean="0">
                <a:sym typeface="Symbol"/>
              </a:rPr>
              <a:t></a:t>
            </a:r>
            <a:r>
              <a:rPr lang="ru-RU" sz="1800" dirty="0" smtClean="0"/>
              <a:t>18 лет (средний возраст 16,8 ± 0,7 года) с гинекологическим возрастом не менее 2 лет, с РМ и фактом рискованной сексуальной активности (имели незащищенные сексуальные контакты, в т.ч. негетеросексуальные) в течение последних 6 месяцев. </a:t>
            </a:r>
          </a:p>
          <a:p>
            <a:pPr algn="just"/>
            <a:r>
              <a:rPr lang="ru-RU" sz="1800" dirty="0" smtClean="0"/>
              <a:t>Группа </a:t>
            </a:r>
            <a:r>
              <a:rPr lang="en-US" sz="1800" dirty="0" smtClean="0"/>
              <a:t>I </a:t>
            </a:r>
            <a:r>
              <a:rPr lang="ru-RU" sz="1800" dirty="0" smtClean="0"/>
              <a:t>состояла из 89 пациенток, объединяющих приверженностью рискованным </a:t>
            </a:r>
            <a:r>
              <a:rPr lang="ru-RU" sz="1800" dirty="0" err="1" smtClean="0"/>
              <a:t>негетеросексуальным</a:t>
            </a:r>
            <a:r>
              <a:rPr lang="ru-RU" sz="1800" dirty="0" smtClean="0"/>
              <a:t> отношениям: 66 с </a:t>
            </a:r>
            <a:r>
              <a:rPr lang="ru-RU" sz="1800" dirty="0" err="1" smtClean="0"/>
              <a:t>ВИЧ-негативным</a:t>
            </a:r>
            <a:r>
              <a:rPr lang="ru-RU" sz="1800" dirty="0" smtClean="0"/>
              <a:t> статусом и 23 живущие с ВИЧ, статус которого верифицирован в Республиканском Центре профилактики и борьбы со </a:t>
            </a:r>
            <a:r>
              <a:rPr lang="ru-RU" sz="1800" dirty="0" err="1" smtClean="0"/>
              <a:t>СПИДом</a:t>
            </a:r>
            <a:r>
              <a:rPr lang="ru-RU" sz="1800" dirty="0" smtClean="0"/>
              <a:t>; </a:t>
            </a:r>
          </a:p>
          <a:p>
            <a:pPr algn="just"/>
            <a:r>
              <a:rPr lang="ru-RU" sz="1800" dirty="0" smtClean="0"/>
              <a:t>группа </a:t>
            </a:r>
            <a:r>
              <a:rPr lang="en-US" sz="1800" dirty="0" smtClean="0"/>
              <a:t>II </a:t>
            </a:r>
            <a:r>
              <a:rPr lang="ru-RU" sz="1800" dirty="0" smtClean="0"/>
              <a:t>- 168 пациенток с гетеросексуальным рискованным поведением: 123 с </a:t>
            </a:r>
            <a:r>
              <a:rPr lang="ru-RU" sz="1800" dirty="0" err="1" smtClean="0"/>
              <a:t>ВИЧ-негативным</a:t>
            </a:r>
            <a:r>
              <a:rPr lang="ru-RU" sz="1800" dirty="0" smtClean="0"/>
              <a:t> статусом и 45 живущие с ВИЧ</a:t>
            </a:r>
          </a:p>
          <a:p>
            <a:pPr algn="just"/>
            <a:r>
              <a:rPr lang="ru-RU" sz="1800" dirty="0" smtClean="0"/>
              <a:t>Условно соматически здоровые </a:t>
            </a:r>
            <a:r>
              <a:rPr lang="ru-RU" sz="1800" dirty="0" err="1" smtClean="0"/>
              <a:t>сексуально-интактные</a:t>
            </a:r>
            <a:r>
              <a:rPr lang="ru-RU" sz="1800" dirty="0" smtClean="0"/>
              <a:t> сверстницы, первой группы здоровья, с регулярными менструациями без гинекологической и эндокринной патологии составили контрольную группу (К, n=168).</a:t>
            </a:r>
            <a:endParaRPr lang="ru-RU" sz="1800" dirty="0"/>
          </a:p>
        </p:txBody>
      </p:sp>
      <p:pic>
        <p:nvPicPr>
          <p:cNvPr id="2050" name="Picture 2" descr="Рисунки девушек цветными карандашами для срисовки (21 фото) 🔥 BipBap.r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152400"/>
            <a:ext cx="1009899" cy="13716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" y="228600"/>
            <a:ext cx="8689848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Исследование состояния влагалищного </a:t>
            </a:r>
            <a:r>
              <a:rPr lang="ru-RU" dirty="0" err="1" smtClean="0"/>
              <a:t>микробиома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800" dirty="0" smtClean="0"/>
              <a:t>проводили с помощью тест-системы </a:t>
            </a:r>
          </a:p>
          <a:p>
            <a:pPr marL="0" indent="0" algn="ctr">
              <a:buNone/>
            </a:pPr>
            <a:r>
              <a:rPr lang="ru-RU" sz="2800" dirty="0" smtClean="0"/>
              <a:t>«</a:t>
            </a:r>
            <a:r>
              <a:rPr lang="ru-RU" sz="2800" dirty="0" err="1" smtClean="0"/>
              <a:t>Фемофлор-скрин</a:t>
            </a:r>
            <a:r>
              <a:rPr lang="ru-RU" sz="2800" dirty="0" smtClean="0"/>
              <a:t>» </a:t>
            </a:r>
          </a:p>
          <a:p>
            <a:pPr marL="0" indent="0" algn="ctr">
              <a:buNone/>
            </a:pPr>
            <a:r>
              <a:rPr lang="ru-RU" sz="2800" dirty="0" smtClean="0"/>
              <a:t>(производства ООО «НПО ДНК-Технология», Россия), используя возможность комплексной количественной полимеразной цепной реакции в реальном времени (ПЦР РВ). </a:t>
            </a:r>
          </a:p>
          <a:p>
            <a:pPr algn="ctr"/>
            <a:r>
              <a:rPr lang="ru-RU" sz="2800" dirty="0" smtClean="0"/>
              <a:t>Материалом для исследования у девушек являлся соскоб эпителиальных клеток, который забирался с заднебоковой стенки влагалища </a:t>
            </a:r>
          </a:p>
          <a:p>
            <a:pPr marL="0" indent="0" algn="ctr">
              <a:buNone/>
            </a:pPr>
            <a:r>
              <a:rPr lang="ru-RU" sz="2800" dirty="0" smtClean="0"/>
              <a:t>(за гименальным кольцом у </a:t>
            </a:r>
          </a:p>
          <a:p>
            <a:pPr marL="0" indent="0" algn="ctr">
              <a:buNone/>
            </a:pPr>
            <a:r>
              <a:rPr lang="ru-RU" sz="2800" dirty="0" smtClean="0"/>
              <a:t>сексуально-</a:t>
            </a:r>
            <a:r>
              <a:rPr lang="ru-RU" sz="2800" dirty="0" err="1" smtClean="0"/>
              <a:t>интактных</a:t>
            </a:r>
            <a:r>
              <a:rPr lang="ru-RU" sz="2800" dirty="0" smtClean="0"/>
              <a:t>)</a:t>
            </a:r>
          </a:p>
          <a:p>
            <a:endParaRPr lang="ru-RU" dirty="0"/>
          </a:p>
        </p:txBody>
      </p:sp>
      <p:pic>
        <p:nvPicPr>
          <p:cNvPr id="26626" name="Picture 2" descr="Рисунки девушки легкие сзади (50 фото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723900"/>
            <a:ext cx="990600" cy="142563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/>
              <a:t>Девушки-подростки имеют возрастные физиологические особенности: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537448" cy="4495800"/>
          </a:xfrm>
        </p:spPr>
        <p:txBody>
          <a:bodyPr>
            <a:normAutofit fontScale="92500" lnSpcReduction="20000"/>
          </a:bodyPr>
          <a:lstStyle/>
          <a:p>
            <a:r>
              <a:rPr lang="ru-RU" sz="2200" dirty="0" smtClean="0"/>
              <a:t>незрелый эпителий зоны трансформации и эктопии обладает </a:t>
            </a:r>
            <a:r>
              <a:rPr lang="ru-RU" sz="2200" dirty="0" err="1" smtClean="0"/>
              <a:t>тропностью</a:t>
            </a:r>
            <a:r>
              <a:rPr lang="ru-RU" sz="2200" dirty="0" smtClean="0"/>
              <a:t> к инфекционным агентам таким как инфекции передаваемые преимущественно половым путем, в том числе ВИЧ, что повышает риск развития неопластических цервикальных изменений</a:t>
            </a:r>
          </a:p>
          <a:p>
            <a:r>
              <a:rPr lang="ru-RU" sz="2200" dirty="0" smtClean="0"/>
              <a:t>В свою очередь, при взаимодействии ВПЧ/ВИЧ с другими инфекционными агентами развивается </a:t>
            </a:r>
            <a:r>
              <a:rPr lang="ru-RU" sz="2200" dirty="0" err="1" smtClean="0"/>
              <a:t>персистирующая</a:t>
            </a:r>
            <a:r>
              <a:rPr lang="ru-RU" sz="2200" dirty="0" smtClean="0"/>
              <a:t> инфекция, которая способна запустить каскад опухолевой трансформации эпителиальных клеток</a:t>
            </a:r>
          </a:p>
          <a:p>
            <a:r>
              <a:rPr lang="ru-RU" sz="2200" dirty="0" smtClean="0"/>
              <a:t>Анализ показал, что средний возраст начала половой жизни у пациенток не отличался в обеих группах и составил 16,3 ± 1,1 и 15,9 ± 1,3 лет, соответственно. </a:t>
            </a:r>
          </a:p>
          <a:p>
            <a:r>
              <a:rPr lang="ru-RU" sz="2400" dirty="0" smtClean="0"/>
              <a:t>При обследовании сексуально-активных девушек-подростков групп исследования выявлено </a:t>
            </a:r>
            <a:r>
              <a:rPr lang="ru-RU" sz="2000" dirty="0" smtClean="0"/>
              <a:t>что в 84,05% случаях ВИЧ статус был диагностирован в подростковом возрасте после факта рискованной сексуальной активности в течение не менее 6 месяцев и в 5,88 % случаях из числа «дети, затронутые эпидемией ВИЧ-инфекции». </a:t>
            </a:r>
          </a:p>
          <a:p>
            <a:endParaRPr lang="ru-RU" sz="2200" dirty="0" smtClean="0"/>
          </a:p>
          <a:p>
            <a:endParaRPr lang="ru-RU" dirty="0"/>
          </a:p>
        </p:txBody>
      </p:sp>
      <p:pic>
        <p:nvPicPr>
          <p:cNvPr id="37890" name="Picture 2" descr="Картинки красивые девушки нарисованные с цветами (69 фото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7467600" y="152400"/>
            <a:ext cx="1295400" cy="12954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7312152" cy="990600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В норме у девушек-подростков при </a:t>
            </a:r>
            <a:r>
              <a:rPr lang="ru-RU" sz="2800" dirty="0" err="1" smtClean="0"/>
              <a:t>кольпоскопическом</a:t>
            </a:r>
            <a:r>
              <a:rPr lang="ru-RU" sz="2800" dirty="0" smtClean="0"/>
              <a:t> исследовании определяется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537448" cy="50292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слизистая влагалищной части шейки матки, покрытая многослойным плоским эпителием (МПЭ), а линия стыка между МПЭ и </a:t>
            </a:r>
            <a:r>
              <a:rPr lang="ru-RU" dirty="0" err="1" smtClean="0"/>
              <a:t>целендрическим</a:t>
            </a:r>
            <a:r>
              <a:rPr lang="ru-RU" dirty="0" smtClean="0"/>
              <a:t> эпителием (ЦЭ) цервикального канала проходит по краю внешнего зева и видна как четкая граница или как полоска </a:t>
            </a:r>
            <a:r>
              <a:rPr lang="ru-RU" dirty="0" err="1" smtClean="0"/>
              <a:t>метаплазированного</a:t>
            </a:r>
            <a:r>
              <a:rPr lang="ru-RU" dirty="0" smtClean="0"/>
              <a:t> эпителия, на фоне которого визуализируются единичные открытые протоки функционирующих желез. </a:t>
            </a:r>
          </a:p>
          <a:p>
            <a:pPr algn="just"/>
            <a:r>
              <a:rPr lang="ru-RU" dirty="0" smtClean="0"/>
              <a:t>Проба с уксусной кислотой отрицательная, проба с раствором </a:t>
            </a:r>
            <a:r>
              <a:rPr lang="ru-RU" dirty="0" err="1" smtClean="0"/>
              <a:t>Люголя</a:t>
            </a:r>
            <a:r>
              <a:rPr lang="ru-RU" dirty="0" smtClean="0"/>
              <a:t> (проба Шиллера) положительная (клетки неизмененного многослойного плоского эпителия, содержащие гликоген, соединяясь с йодом, окрашиваются в коричневый цвет) </a:t>
            </a:r>
          </a:p>
          <a:p>
            <a:pPr algn="just"/>
            <a:r>
              <a:rPr lang="ru-RU" dirty="0" smtClean="0"/>
              <a:t>У 34 (38,2%) пациенток </a:t>
            </a:r>
            <a:r>
              <a:rPr lang="en-US" dirty="0" smtClean="0"/>
              <a:t>I</a:t>
            </a:r>
            <a:r>
              <a:rPr lang="ru-RU" dirty="0" smtClean="0"/>
              <a:t> группы и у 64 (38,1%) – </a:t>
            </a:r>
            <a:r>
              <a:rPr lang="en-US" dirty="0" smtClean="0"/>
              <a:t>II </a:t>
            </a:r>
            <a:r>
              <a:rPr lang="ru-RU" dirty="0" smtClean="0"/>
              <a:t>группы </a:t>
            </a:r>
            <a:r>
              <a:rPr lang="ru-RU" dirty="0" err="1" smtClean="0"/>
              <a:t>кольпоскопически</a:t>
            </a:r>
            <a:r>
              <a:rPr lang="ru-RU" dirty="0" smtClean="0"/>
              <a:t> определялась эктопия ЦЭ в сочетании с зоной трансформации</a:t>
            </a:r>
          </a:p>
          <a:p>
            <a:pPr algn="just"/>
            <a:endParaRPr lang="ru-RU" dirty="0" smtClean="0"/>
          </a:p>
          <a:p>
            <a:endParaRPr lang="ru-RU" dirty="0"/>
          </a:p>
        </p:txBody>
      </p:sp>
      <p:pic>
        <p:nvPicPr>
          <p:cNvPr id="36866" name="Picture 2" descr="Девушка в платье рисунок - 75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1219200" cy="12192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Распределение расстройств менструации у пациенток групп исследования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122556" y="4889212"/>
            <a:ext cx="879284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У пациенток групп исследования превалировало расстройство менструации по типу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олигоменореи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которая имела место с момента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менархе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Достоверных статистических межгрупповых различий в доле нарушений  при дисменорее (р=0,068) и вторичной аменорее (р=0,202) выявлено не было.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83</TotalTime>
  <Words>1288</Words>
  <Application>Microsoft Office PowerPoint</Application>
  <PresentationFormat>Экран (4:3)</PresentationFormat>
  <Paragraphs>137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Обычная</vt:lpstr>
      <vt:lpstr>Комплексная оценка вагинального микробиома девушек-подростков группы риска –  важное звено в укреплении репродуктивного здоровья</vt:lpstr>
      <vt:lpstr>Актуальность</vt:lpstr>
      <vt:lpstr>Актуальность</vt:lpstr>
      <vt:lpstr>Цель: изучить состояния влагалищного микробиома девушек-подростков с расстройством менструации и рискованной сексуальной активностью  </vt:lpstr>
      <vt:lpstr>Группы исследования</vt:lpstr>
      <vt:lpstr>Исследование состояния влагалищного микробиома </vt:lpstr>
      <vt:lpstr>Девушки-подростки имеют возрастные физиологические особенности:</vt:lpstr>
      <vt:lpstr>В норме у девушек-подростков при кольпоскопическом исследовании определяется </vt:lpstr>
      <vt:lpstr>Распределение расстройств менструации у пациенток групп исследования</vt:lpstr>
      <vt:lpstr>Результаты микробиологического исследования методом ПЦР РВ отделяемого влагалища у пациенток групп исследования (Абс., %). </vt:lpstr>
      <vt:lpstr>Результаты микробиологического исследования методом ПЦР РВ отделяемого влагалища у пациенток групп исследования, в зависимости от типа расстройств менструации (Абс., %) </vt:lpstr>
      <vt:lpstr>При оценке качественного состава  вагинального микробиома</vt:lpstr>
      <vt:lpstr>Результаты</vt:lpstr>
      <vt:lpstr>Выводы</vt:lpstr>
      <vt:lpstr>Благодарю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микробиома влагалища  девушек-подростков  с расстройством Менструаций  и рискованной сексуальной активностью</dc:title>
  <dc:creator>Пользователь</dc:creator>
  <cp:lastModifiedBy>Пользователь</cp:lastModifiedBy>
  <cp:revision>7</cp:revision>
  <dcterms:created xsi:type="dcterms:W3CDTF">2025-03-15T17:07:19Z</dcterms:created>
  <dcterms:modified xsi:type="dcterms:W3CDTF">2025-03-22T23:10:12Z</dcterms:modified>
</cp:coreProperties>
</file>