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4" r:id="rId2"/>
    <p:sldId id="268" r:id="rId3"/>
    <p:sldId id="269" r:id="rId4"/>
    <p:sldId id="270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6" r:id="rId13"/>
    <p:sldId id="264" r:id="rId14"/>
    <p:sldId id="265" r:id="rId15"/>
    <p:sldId id="267" r:id="rId16"/>
    <p:sldId id="271" r:id="rId17"/>
    <p:sldId id="273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192" y="-12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2296" y="4420065"/>
            <a:ext cx="8704922" cy="1388383"/>
          </a:xfrm>
        </p:spPr>
        <p:txBody>
          <a:bodyPr>
            <a:noAutofit/>
          </a:bodyPr>
          <a:lstStyle/>
          <a:p>
            <a:pPr algn="just"/>
            <a:r>
              <a:rPr lang="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Бабенко-Сорокопуд </a:t>
            </a:r>
            <a:r>
              <a:rPr lang="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В., </a:t>
            </a:r>
            <a:r>
              <a:rPr lang="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к.мед.н., доцент кафедры акушерства, гинекологии, перинатологии, детской и подростковой гинекологии </a:t>
            </a:r>
            <a:r>
              <a:rPr lang="ru-RU" sz="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«ДОНЕЦКИЙ ГОСУДАРСТВЕННЫЙ  МЕДИЦИНСКИЙ УНИВЕРСИТЕТ ИМЕНИ М. ГОРЬКОГО»  МЗ РФ</a:t>
            </a:r>
          </a:p>
          <a:p>
            <a:pPr algn="just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Железная А.А., д.м.н., </a:t>
            </a:r>
            <a:r>
              <a:rPr lang="ru-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профессор, профессор </a:t>
            </a:r>
            <a:r>
              <a:rPr lang="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кафедры акушерства, гинекологии, перинатологии, детской и подростковой гинекологии </a:t>
            </a:r>
            <a:r>
              <a:rPr lang="ru-RU" sz="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«ДОНЕЦКИЙ ГОСУДАРСТВЕННЫЙ  МЕДИЦИНСКИЙ УНИВЕРСИТЕТ ИМЕНИ М. ГОРЬКОГО»  МЗ РФ</a:t>
            </a:r>
          </a:p>
          <a:p>
            <a:pPr algn="just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Слюсарь-</a:t>
            </a:r>
            <a:r>
              <a:rPr lang="ru-RU" sz="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Оглух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Т.И.</a:t>
            </a:r>
            <a:r>
              <a:rPr lang="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к.мед.н., доцент кафедры акушерства, гинекологии, перинатологии, детской и подростковой гинекологии </a:t>
            </a:r>
            <a:r>
              <a:rPr lang="ru-RU" sz="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«ДОНЕЦКИЙ ГОСУДАРСТВЕННЫЙ  МЕДИЦИНСКИЙ УНИВЕРСИТЕТ ИМЕНИ М. ГОРЬКОГО»  МЗ РФ</a:t>
            </a:r>
          </a:p>
          <a:p>
            <a:pPr algn="just"/>
            <a:r>
              <a:rPr lang="ru-RU" sz="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Ласачко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С.А., </a:t>
            </a:r>
            <a:r>
              <a:rPr lang="ru-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д.м.н., профессор </a:t>
            </a:r>
            <a:r>
              <a:rPr lang="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кафедры акушерства, гинекологии, перинатологии, детской и подростковой гинекологии </a:t>
            </a:r>
            <a:r>
              <a:rPr lang="ru-RU" sz="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«ДОНЕЦКИЙ ГОСУДАРСТВЕННЫЙ  МЕДИЦИНСКИЙ УНИВЕРСИТЕТ ИМЕНИ М. ГОРЬКОГО»  МЗ РФ</a:t>
            </a:r>
          </a:p>
          <a:p>
            <a:pPr algn="just"/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Савченко А.А., </a:t>
            </a:r>
            <a:r>
              <a:rPr lang="ru-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аспирант </a:t>
            </a:r>
            <a:r>
              <a:rPr lang="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кафедры акушерства, гинекологии, перинатологии, детской и подростковой гинекологии фнмфо </a:t>
            </a:r>
            <a:r>
              <a:rPr lang="ru-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«ДОНЕЦКИЙ ГОСУДАРСТВЕННЫЙ  МЕДИЦИНСКИЙ УНИВЕРСИТЕТ ИМЕНИ М. ГОРЬКОГО»  МЗ РФ</a:t>
            </a:r>
          </a:p>
          <a:p>
            <a:pPr algn="just"/>
            <a:endParaRPr lang="ru-RU" sz="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91265" y="1880227"/>
            <a:ext cx="6365953" cy="2207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Ресурс профилактики нарушений репродуктивной функции у подростков – профилактика рискованного поведения</a:t>
            </a:r>
            <a:endParaRPr lang="ru-RU" sz="2400" dirty="0"/>
          </a:p>
        </p:txBody>
      </p:sp>
      <p:pic>
        <p:nvPicPr>
          <p:cNvPr id="5" name="Picture 2" descr="https://www.rutraveller.ru/icache/place/3/458/001/34581_603x354.jp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 l="18076" r="32835"/>
          <a:stretch>
            <a:fillRect/>
          </a:stretch>
        </p:blipFill>
        <p:spPr bwMode="auto">
          <a:xfrm>
            <a:off x="252296" y="2078956"/>
            <a:ext cx="1386934" cy="194245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57250"/>
            <a:ext cx="9144000" cy="1141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2819400" y="6118042"/>
            <a:ext cx="6324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</a:rPr>
              <a:t> </a:t>
            </a:r>
            <a:r>
              <a:rPr lang="ru-RU" sz="1000" dirty="0">
                <a:solidFill>
                  <a:srgbClr val="2C2D2E"/>
                </a:solidFill>
                <a:latin typeface="Arial" panose="020B0604020202020204" pitchFamily="34" charset="0"/>
              </a:rPr>
              <a:t>III </a:t>
            </a:r>
            <a:r>
              <a:rPr lang="ru-RU" sz="1000" dirty="0" smtClean="0">
                <a:solidFill>
                  <a:srgbClr val="2C2D2E"/>
                </a:solidFill>
                <a:latin typeface="Arial" panose="020B0604020202020204" pitchFamily="34" charset="0"/>
              </a:rPr>
              <a:t>Научно-практическая конференция </a:t>
            </a:r>
            <a:r>
              <a:rPr lang="ru-RU" sz="1000" dirty="0">
                <a:solidFill>
                  <a:srgbClr val="2C2D2E"/>
                </a:solidFill>
                <a:latin typeface="Arial" panose="020B0604020202020204" pitchFamily="34" charset="0"/>
              </a:rPr>
              <a:t>с международным участием</a:t>
            </a:r>
            <a:r>
              <a:rPr lang="ru-RU" sz="1000" b="1" dirty="0">
                <a:solidFill>
                  <a:srgbClr val="2C2D2E"/>
                </a:solidFill>
                <a:latin typeface="Arial" panose="020B0604020202020204" pitchFamily="34" charset="0"/>
              </a:rPr>
              <a:t> «</a:t>
            </a:r>
            <a:r>
              <a:rPr lang="ru-RU" sz="1000" dirty="0">
                <a:solidFill>
                  <a:srgbClr val="2C2D2E"/>
                </a:solidFill>
                <a:latin typeface="Arial" panose="020B0604020202020204" pitchFamily="34" charset="0"/>
              </a:rPr>
              <a:t>Инновации в области репродуктивного здоровья молодежи» в интернет-формате 19.02.2026 г.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09319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8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На основе приказ 747н от 19.12.2025г. Профилактический медицинский осмотр акушером-гинекологом (в отношении девочек) и детским урологом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андрологом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(в отношении мальчиков) </a:t>
            </a:r>
          </a:p>
          <a:p>
            <a:pPr algn="ctr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6700" dirty="0" smtClean="0">
                <a:latin typeface="Times New Roman" pitchFamily="18" charset="0"/>
                <a:cs typeface="Times New Roman" pitchFamily="18" charset="0"/>
              </a:rPr>
              <a:t>3, 6, 13, 15, 16 и 17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лет</a:t>
            </a:r>
          </a:p>
          <a:p>
            <a:pPr algn="just"/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ГРУППЫ ЗДОРОВЬЯ И ДИСПАНСЕРНОГО НАБЛЮДЕНИЯ (приказ 514-н)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Плановый профилактический осмотр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 группа здоровья: здоровые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ІІ группа здоровья: некоторые функциональные и морфофункциональные нарушения, часто и (или) длительно болеющие ОРЗ,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реконвалесценты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0484" name="Picture 4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4169807"/>
            <a:ext cx="4038600" cy="26881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Индивидуальная программа лечения, при необходимости устанавливается диспансерное наблюдение по месту жительства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III группа здоровья: страдающие хроническими заболеваниями в стадии клинической ремиссии, с редкими обострениями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IV группа здоровья: страдающие хроническими заболеваниями в активной стадии и стадии нестойкой клинической ремиссии с частыми обострениями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V группа здоровья: страдающие тяжелыми хроническими заболеваниями с редкими клиническими ремиссиями, частыми обострениями, непрерывно рецидивирующим течением, выраженной декомпенсацией функций органов и систем организма, наличием осложнений, требующими назначения постоянного лечения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Группы диспансерного наблюдения у девочек (приказ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747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н):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диспансерная группа несовершеннолетние с нарушением полового развития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диспансерная группа несовершеннолетние с гинекологическими заболеваниями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диспансерная группа несовершеннолетние с расстройствами менструаций на фоне хронической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экстрагенитальной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том числе эндокринной, патологии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АЛГОРИТМ ДЕЙСТВИЙ МЕДИЦИНСКОГО РАБОТНИКА ПРИ ПМО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458200" cy="54864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Несовершеннолетняя девочка в год достижения возраста 3, 6, 13, 15,16 и 17 лет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Получение подписанного ИДС на ПМО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Сбор жалоб, анамнеза, оценка формулы полового развития,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физикальный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гликологический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осмотр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вн.п.о.согласно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COП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несовершеннолетией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возрасте 17 лет при наличии условий взятие мазка с шейки матки, цитологическое исследование мазка шейки матки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диагноза в соответствии с кодами МКБ-10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группы репродуктивного здоровья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Оформление учетно-отчетной документации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АЛГОРИТМ ДЕЙСТВИЙ МЕДИЦИНСКОГО РАБОТНИКА ПРИ ПМО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Персональное краткое консультирование по вопросам личной гигиены, по формированию ЗОЖ, режиму дня, питанию,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иммуннопрофилактике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учетом психического и физического развития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несовершеннолеиней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углубленное консультирование несовершеннолетних в возрасте 13-17 лет (на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территоррии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медицинской организации) по вопросам профилактики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самоповреждающего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репродуктивного поведения, которое включает комплекс действий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аутоагрессивного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характера (раннее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коитархе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использования контрацепции, промискуитет; аборт/неоднократный аборт; отсутствие терапии РМ; ИППП) и приводит к нарушению репродуктивного здоровья подростков.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соответствии с Приказом Минздрава России от 02.06.2015 № 290н "Об утверждении типовых отраслевых норм времени на выполнение работ, связанных с посещением одним пациентом врача-педиатра участкового, врача-терапевта участкового, врача общей практики (семейного врача), врача-невролога,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врача-оториноларинголога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врача-офтальмолога и</a:t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врача-акушера-гинеколога"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pPr>
              <a:spcBef>
                <a:spcPct val="0"/>
              </a:spcBef>
              <a:buNone/>
            </a:pPr>
            <a:r>
              <a:rPr lang="ru-RU" sz="42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lang="ru-RU" sz="49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Нормы времени на одно посещение пациентом врача акушера-гинеколога в связи с заболеванием - 22 минуты, из них 7,7 минут на оформление медицинской документации</a:t>
            </a:r>
          </a:p>
          <a:p>
            <a:pPr>
              <a:spcBef>
                <a:spcPct val="0"/>
              </a:spcBef>
              <a:buNone/>
            </a:pPr>
            <a:r>
              <a:rPr lang="ru-RU" sz="49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2. Нормы времени на повторное посещение врача-акушера-гинеколога в связи с заболеванием  - 15,4-17,6 минут, из них 7,7 минут на оформление медицинской документации</a:t>
            </a:r>
          </a:p>
          <a:p>
            <a:pPr>
              <a:spcBef>
                <a:spcPct val="0"/>
              </a:spcBef>
              <a:buNone/>
            </a:pPr>
            <a:r>
              <a:rPr lang="ru-RU" sz="49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Нормы времени на посещение одним пациентом врача-акушера-гинеколога с профилактической целью - 13,2-15,4 минут, из них 4,6-5,4 минут на оформление медицинской документации</a:t>
            </a:r>
          </a:p>
          <a:p>
            <a:pPr>
              <a:spcBef>
                <a:spcPct val="0"/>
              </a:spcBef>
              <a:buNone/>
            </a:pPr>
            <a:endParaRPr lang="ru-RU" sz="4900" b="1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sz="49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Норм времени на санитарно-гигиеническое просвещение не установлено!</a:t>
            </a:r>
          </a:p>
          <a:p>
            <a:pPr>
              <a:spcBef>
                <a:spcPct val="0"/>
              </a:spcBef>
              <a:buNone/>
            </a:pPr>
            <a:endParaRPr lang="ru-RU" sz="4900" b="1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sz="49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Нормы времени могут быть изменены (с учетом мнения представительного органа работников, в соответствии со ст. 162 Трудового кодекса РФ), например в виду учета плотности проживания прикрепленного населения, уровня заболеваемости и др.</a:t>
            </a:r>
          </a:p>
          <a:p>
            <a:endParaRPr lang="ru-RU" sz="4900" b="1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ru-RU" sz="49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!!!!! Обращаем внимание, что нормы времени являются основой для расчета норм нагрузки, нормативов численности и иных норм труда врачей медицинских организаций, оказывающих первичную врачебную и первичную специализированную медико-санитарную помощь в амбулаторных условиях.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Пропаганда практик здорового образа жизни, 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том числе, 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проведение профилактического медицинского осмотра в декретированном возрасте, способствует сбережению женского здоровья подростков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Много информации на сайте Ассоциации специалистов службы охраны репродуктивного здоровья </a:t>
            </a:r>
          </a:p>
          <a:p>
            <a:r>
              <a:rPr lang="ru-RU" dirty="0" smtClean="0"/>
              <a:t>https://association.juventa-spb.info/baza-znaniy/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АКТУАЛЬНОСТЬ ТЕМЫ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Состояние репродуктивного здоровья (РЗ) подростков является важной медико-социальной проблемой и требует к себе пристального внимания со стороны общества и государства. Если рассматривать здоровье девочек с позиции социально-экономического благополучия общества, то оно имеет приоритетное значение среди всех интегральных показателей оценки здоровья детей. Актуальность проблемы охраны РЗ детей и подростков является национальной стратегией государственной политики России.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Указом Президента Российской Федерации В.В. Путина от 29 мая 2017 года № 240 2018–2027 гг. в Российской Федерации объявлены Десятилетием детства.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АКТУАЛЬНОСТЬ ТЕМЫ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фоне особенностей физического здоровья, личностных, биологических и анатомических характеристик, низкого уровня приверженности медицинской помощи и смене образа жизни на ответственный и безопасный, социально-демографических условий, девушек-подростков относят к группе с повышенной вероятностью возникновения проблем РЗ, причисляя к группе риска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Baumann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K,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Matzke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H,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Peterson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CE,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Geller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S,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Flores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R,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Prachand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NG,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Holt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HK., 2024).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 работы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сбережение женского здоровья подростков, путем пропаганды практик здорового образа жизни, в том числе, проведения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профилактического медицинского осмотра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МЕРЫ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ПРОФИЛАКТИКИ ПО СОХРАНЕНИЮ РЕПРОДУКТИВНОГО ЗДОРОВЬЯ ПОДРОСТКОВ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6477000" cy="52578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Пропагандировать здоровый образ жизни и вовлекать подростков в активные мероприятия по ЗОЖ;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условиях ЦОРЗП проводить индивидуальное консультирование по вопросам половой гигиены, профилактики ИППП, непланируемой беременности;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Предоставлять доступною к восприятию информацию о возможных негативных последствиях раннего начала половой жизни;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Пропагандировать воздержание среди подростков 12-18 лет с акцентом на морально-этические нормы ,с учетом возрастных особенностей;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навыки осознанного отказа от рискованной сексуальной активности;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Рекомендовать своевременно обращаться в медицинские организации, в службы охраны репродуктивного здоровья подростков, для своевременного обследования, лечения;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Способствовать прохождению систематических профилактических медицинских осмотров у гинеколога для несовершеннолетних.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8988" y="3124200"/>
            <a:ext cx="2465012" cy="1752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АЛГОРИТМ ПРОВЕДЕНИЯ БЕСЕДЫ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ПЕРЕД ПРОФИЛАКТИЧЕСКИМ МЕДИЦИНСКИМ ОСМОТРОМ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724400" cy="4525963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Кто проводит беседу: врач-акушер-гинеколог (для девочек); школьный врач, медицинский психолог (группы должны подразделяться по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гендерному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принципу).</a:t>
            </a:r>
          </a:p>
          <a:p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4" name="Picture 4" descr="https://avatars.mds.yandex.net/i?id=d3cf3667d42ab9aabc5bdfc7521a3e22-4248470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2286000"/>
            <a:ext cx="4067175" cy="30480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АЛГОРИТМ ПРОВЕДЕНИЯ БЕСЕДЫ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ПЕРЕД ПРОФИЛАКТИЧЕСКИМ МЕДИЦИНСКИМ ОСМОТРОМ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730752" cy="4495800"/>
          </a:xfrm>
        </p:spPr>
        <p:txBody>
          <a:bodyPr>
            <a:normAutofit fontScale="92500" lnSpcReduction="10000"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проводится беседа: в детской поликлинике, центре охраны репродуктивного здоровья подростков (ЦОРЗП), в образовательном учреждении и др.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/>
          </a:p>
          <a:p>
            <a:endParaRPr lang="ru-RU" dirty="0"/>
          </a:p>
        </p:txBody>
      </p:sp>
      <p:pic>
        <p:nvPicPr>
          <p:cNvPr id="24578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438400"/>
            <a:ext cx="4046017" cy="304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АЛГОРИТМ ПРОВЕДЕНИЯ БЕСЕДЫ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ПЕРЕД ПРОФИЛАКТИЧЕСКИМ МЕДИЦИНСКИМ ОСМОТРОМ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102352" cy="44958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 беседы: доходчиво рассказать подросткам, законным представителям в каких случаях необходимо обратиться врачу-акушеру-гинекологу, как подготовиться к ПМО, структура ПМО, как работает служба охраны репродуктивного здоровья (кабинет, ЦОРЗП, психологическая и социальная служба, круглосуточный телефон доверия), ответить на интересующие вопросы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3554" name="Picture 2" descr="https://avatars.mds.yandex.net/i?id=afcb104fae2ba7034d4af44b358bbfa1cb934507-5587324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2667000"/>
            <a:ext cx="3124200" cy="25717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Основные принципы проведения ПРОФИЛАКТИЧЕСКОГО МЕДИЦИНСКОГО ОСМОТРА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обровольность, 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оброжелательность, 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оступность (информации и медицинской помощи), 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оверительность (конфиденциальность)</a:t>
            </a:r>
          </a:p>
          <a:p>
            <a:endParaRPr lang="ru-RU" dirty="0"/>
          </a:p>
        </p:txBody>
      </p:sp>
      <p:pic>
        <p:nvPicPr>
          <p:cNvPr id="2253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267200"/>
            <a:ext cx="3543300" cy="2362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44</TotalTime>
  <Words>1052</Words>
  <Application>Microsoft Office PowerPoint</Application>
  <PresentationFormat>Экран (4:3)</PresentationFormat>
  <Paragraphs>79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Times New Roman</vt:lpstr>
      <vt:lpstr>Tw Cen MT</vt:lpstr>
      <vt:lpstr>Wingdings</vt:lpstr>
      <vt:lpstr>Wingdings 2</vt:lpstr>
      <vt:lpstr>Обычная</vt:lpstr>
      <vt:lpstr>Презентация PowerPoint</vt:lpstr>
      <vt:lpstr>АКТУАЛЬНОСТЬ ТЕМЫ </vt:lpstr>
      <vt:lpstr>АКТУАЛЬНОСТЬ ТЕМЫ </vt:lpstr>
      <vt:lpstr>Цель работы</vt:lpstr>
      <vt:lpstr>МЕРЫ ПРОФИЛАКТИКИ ПО СОХРАНЕНИЮ РЕПРОДУКТИВНОГО ЗДОРОВЬЯ ПОДРОСТКОВ</vt:lpstr>
      <vt:lpstr>АЛГОРИТМ ПРОВЕДЕНИЯ БЕСЕДЫ ПЕРЕД ПРОФИЛАКТИЧЕСКИМ МЕДИЦИНСКИМ ОСМОТРОМ</vt:lpstr>
      <vt:lpstr>АЛГОРИТМ ПРОВЕДЕНИЯ БЕСЕДЫ ПЕРЕД ПРОФИЛАКТИЧЕСКИМ МЕДИЦИНСКИМ ОСМОТРОМ</vt:lpstr>
      <vt:lpstr>АЛГОРИТМ ПРОВЕДЕНИЯ БЕСЕДЫ ПЕРЕД ПРОФИЛАКТИЧЕСКИМ МЕДИЦИНСКИМ ОСМОТРОМ</vt:lpstr>
      <vt:lpstr>Основные принципы проведения ПРОФИЛАКТИЧЕСКОГО МЕДИЦИНСКОГО ОСМОТРА  </vt:lpstr>
      <vt:lpstr>Презентация PowerPoint</vt:lpstr>
      <vt:lpstr>ГРУППЫ ЗДОРОВЬЯ И ДИСПАНСЕРНОГО НАБЛЮДЕНИЯ (приказ 514-н) Плановый профилактический осмотр</vt:lpstr>
      <vt:lpstr>Индивидуальная программа лечения, при необходимости устанавливается диспансерное наблюдение по месту жительства </vt:lpstr>
      <vt:lpstr>Группы диспансерного наблюдения у девочек (приказ 747н): </vt:lpstr>
      <vt:lpstr>АЛГОРИТМ ДЕЙСТВИЙ МЕДИЦИНСКОГО РАБОТНИКА ПРИ ПМО </vt:lpstr>
      <vt:lpstr>АЛГОРИТМ ДЕЙСТВИЙ МЕДИЦИНСКОГО РАБОТНИКА ПРИ ПМО</vt:lpstr>
      <vt:lpstr>В соответствии с Приказом Минздрава России от 02.06.2015 № 290н "Об утверждении типовых отраслевых норм времени на выполнение работ, связанных с посещением одним пациентом врача-педиатра участкового, врача-терапевта участкового, врача общей практики (семейного врача), врача-невролога, врача-оториноларинголога, врача-офтальмолога и  врача-акушера-гинеколога" </vt:lpstr>
      <vt:lpstr>Заключение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User</cp:lastModifiedBy>
  <cp:revision>4</cp:revision>
  <dcterms:created xsi:type="dcterms:W3CDTF">2026-02-16T17:37:11Z</dcterms:created>
  <dcterms:modified xsi:type="dcterms:W3CDTF">2026-02-17T07:59:42Z</dcterms:modified>
</cp:coreProperties>
</file>